
<file path=[Content_Types].xml><?xml version="1.0" encoding="utf-8"?>
<Types xmlns="http://schemas.openxmlformats.org/package/2006/content-types">
  <Default Extension="xml" ContentType="application/xml"/>
  <Default Extension="png" ContentType="image/png"/>
  <Default Extension="jpg" ContentType="image/jpeg"/>
  <Default Extension="jpeg" ContentType="image/jpeg"/>
  <Default Extension="rels" ContentType="application/vnd.openxmlformats-package.relationships+xml"/>
  <Default Extension="wdp" ContentType="image/vnd.ms-photo"/>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1" r:id="rId1"/>
  </p:sldMasterIdLst>
  <p:notesMasterIdLst>
    <p:notesMasterId r:id="rId19"/>
  </p:notesMasterIdLst>
  <p:handoutMasterIdLst>
    <p:handoutMasterId r:id="rId20"/>
  </p:handoutMasterIdLst>
  <p:sldIdLst>
    <p:sldId id="579" r:id="rId2"/>
    <p:sldId id="522" r:id="rId3"/>
    <p:sldId id="549" r:id="rId4"/>
    <p:sldId id="576" r:id="rId5"/>
    <p:sldId id="581" r:id="rId6"/>
    <p:sldId id="568" r:id="rId7"/>
    <p:sldId id="593" r:id="rId8"/>
    <p:sldId id="590" r:id="rId9"/>
    <p:sldId id="600" r:id="rId10"/>
    <p:sldId id="554" r:id="rId11"/>
    <p:sldId id="567" r:id="rId12"/>
    <p:sldId id="572" r:id="rId13"/>
    <p:sldId id="591" r:id="rId14"/>
    <p:sldId id="564" r:id="rId15"/>
    <p:sldId id="598" r:id="rId16"/>
    <p:sldId id="601" r:id="rId17"/>
    <p:sldId id="566" r:id="rId18"/>
  </p:sldIdLst>
  <p:sldSz cx="9144000" cy="6858000" type="screen4x3"/>
  <p:notesSz cx="7004050" cy="9290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15:clr>
            <a:srgbClr val="A4A3A4"/>
          </p15:clr>
        </p15:guide>
        <p15:guide id="2" pos="2888">
          <p15:clr>
            <a:srgbClr val="A4A3A4"/>
          </p15:clr>
        </p15:guide>
      </p15:sldGuideLst>
    </p:ext>
    <p:ext uri="{2D200454-40CA-4A62-9FC3-DE9A4176ACB9}">
      <p15:notesGuideLst xmlns="" xmlns:p15="http://schemas.microsoft.com/office/powerpoint/2012/main">
        <p15:guide id="1" orient="horz" pos="2926" userDrawn="1">
          <p15:clr>
            <a:srgbClr val="A4A3A4"/>
          </p15:clr>
        </p15:guide>
        <p15:guide id="2" pos="220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sa Heath" initials="LH"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BD28"/>
    <a:srgbClr val="BA2E20"/>
    <a:srgbClr val="000000"/>
    <a:srgbClr val="404040"/>
    <a:srgbClr val="137B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40" autoAdjust="0"/>
    <p:restoredTop sz="66568" autoAdjust="0"/>
  </p:normalViewPr>
  <p:slideViewPr>
    <p:cSldViewPr snapToGrid="0" showGuides="1">
      <p:cViewPr>
        <p:scale>
          <a:sx n="75" d="100"/>
          <a:sy n="75" d="100"/>
        </p:scale>
        <p:origin x="-2224" y="-80"/>
      </p:cViewPr>
      <p:guideLst>
        <p:guide orient="horz" pos="4319"/>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56"/>
    </p:cViewPr>
  </p:sorterViewPr>
  <p:notesViewPr>
    <p:cSldViewPr snapToGrid="0" snapToObjects="1" showGuides="1">
      <p:cViewPr varScale="1">
        <p:scale>
          <a:sx n="87" d="100"/>
          <a:sy n="87" d="100"/>
        </p:scale>
        <p:origin x="3810" y="96"/>
      </p:cViewPr>
      <p:guideLst>
        <p:guide orient="horz" pos="2926"/>
        <p:guide pos="2206"/>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commentAuthors" Target="commentAuthors.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5088" cy="464019"/>
          </a:xfrm>
          <a:prstGeom prst="rect">
            <a:avLst/>
          </a:prstGeom>
        </p:spPr>
        <p:txBody>
          <a:bodyPr vert="horz" lIns="92567" tIns="46283" rIns="92567" bIns="46283" rtlCol="0"/>
          <a:lstStyle>
            <a:lvl1pPr algn="l">
              <a:defRPr sz="1200"/>
            </a:lvl1pPr>
          </a:lstStyle>
          <a:p>
            <a:endParaRPr lang="en-CA"/>
          </a:p>
        </p:txBody>
      </p:sp>
      <p:sp>
        <p:nvSpPr>
          <p:cNvPr id="3" name="Date Placeholder 2"/>
          <p:cNvSpPr>
            <a:spLocks noGrp="1"/>
          </p:cNvSpPr>
          <p:nvPr>
            <p:ph type="dt" sz="quarter" idx="1"/>
          </p:nvPr>
        </p:nvSpPr>
        <p:spPr>
          <a:xfrm>
            <a:off x="3967341" y="0"/>
            <a:ext cx="3035088" cy="464019"/>
          </a:xfrm>
          <a:prstGeom prst="rect">
            <a:avLst/>
          </a:prstGeom>
        </p:spPr>
        <p:txBody>
          <a:bodyPr vert="horz" lIns="92567" tIns="46283" rIns="92567" bIns="46283" rtlCol="0"/>
          <a:lstStyle>
            <a:lvl1pPr algn="r">
              <a:defRPr sz="1200"/>
            </a:lvl1pPr>
          </a:lstStyle>
          <a:p>
            <a:fld id="{374A0652-AB38-4E84-8E7B-6A66F6EC87E0}" type="datetimeFigureOut">
              <a:rPr lang="en-CA" smtClean="0"/>
              <a:t>15-09-22</a:t>
            </a:fld>
            <a:endParaRPr lang="en-CA"/>
          </a:p>
        </p:txBody>
      </p:sp>
      <p:sp>
        <p:nvSpPr>
          <p:cNvPr id="4" name="Footer Placeholder 3"/>
          <p:cNvSpPr>
            <a:spLocks noGrp="1"/>
          </p:cNvSpPr>
          <p:nvPr>
            <p:ph type="ftr" sz="quarter" idx="2"/>
          </p:nvPr>
        </p:nvSpPr>
        <p:spPr>
          <a:xfrm>
            <a:off x="1" y="8824421"/>
            <a:ext cx="3035088" cy="464019"/>
          </a:xfrm>
          <a:prstGeom prst="rect">
            <a:avLst/>
          </a:prstGeom>
        </p:spPr>
        <p:txBody>
          <a:bodyPr vert="horz" lIns="92567" tIns="46283" rIns="92567" bIns="46283" rtlCol="0" anchor="b"/>
          <a:lstStyle>
            <a:lvl1pPr algn="l">
              <a:defRPr sz="1200"/>
            </a:lvl1pPr>
          </a:lstStyle>
          <a:p>
            <a:endParaRPr lang="en-CA"/>
          </a:p>
        </p:txBody>
      </p:sp>
      <p:sp>
        <p:nvSpPr>
          <p:cNvPr id="5" name="Slide Number Placeholder 4"/>
          <p:cNvSpPr>
            <a:spLocks noGrp="1"/>
          </p:cNvSpPr>
          <p:nvPr>
            <p:ph type="sldNum" sz="quarter" idx="3"/>
          </p:nvPr>
        </p:nvSpPr>
        <p:spPr>
          <a:xfrm>
            <a:off x="3967341" y="8824421"/>
            <a:ext cx="3035088" cy="464019"/>
          </a:xfrm>
          <a:prstGeom prst="rect">
            <a:avLst/>
          </a:prstGeom>
        </p:spPr>
        <p:txBody>
          <a:bodyPr vert="horz" lIns="92567" tIns="46283" rIns="92567" bIns="46283" rtlCol="0" anchor="b"/>
          <a:lstStyle>
            <a:lvl1pPr algn="r">
              <a:defRPr sz="1200"/>
            </a:lvl1pPr>
          </a:lstStyle>
          <a:p>
            <a:fld id="{BF30D6BB-F517-40BF-A4C5-CA7AD7FDFCEA}" type="slidenum">
              <a:rPr lang="en-CA" smtClean="0"/>
              <a:t>‹#›</a:t>
            </a:fld>
            <a:endParaRPr lang="en-CA"/>
          </a:p>
        </p:txBody>
      </p:sp>
    </p:spTree>
    <p:extLst>
      <p:ext uri="{BB962C8B-B14F-4D97-AF65-F5344CB8AC3E}">
        <p14:creationId xmlns:p14="http://schemas.microsoft.com/office/powerpoint/2010/main" val="3720943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35088" cy="464500"/>
          </a:xfrm>
          <a:prstGeom prst="rect">
            <a:avLst/>
          </a:prstGeom>
        </p:spPr>
        <p:txBody>
          <a:bodyPr vert="horz" lIns="92078" tIns="46039" rIns="92078" bIns="46039" rtlCol="0"/>
          <a:lstStyle>
            <a:lvl1pPr algn="l">
              <a:defRPr sz="1200"/>
            </a:lvl1pPr>
          </a:lstStyle>
          <a:p>
            <a:endParaRPr lang="en-US"/>
          </a:p>
        </p:txBody>
      </p:sp>
      <p:sp>
        <p:nvSpPr>
          <p:cNvPr id="3" name="Date Placeholder 2"/>
          <p:cNvSpPr>
            <a:spLocks noGrp="1"/>
          </p:cNvSpPr>
          <p:nvPr>
            <p:ph type="dt" idx="1"/>
          </p:nvPr>
        </p:nvSpPr>
        <p:spPr>
          <a:xfrm>
            <a:off x="3967341" y="3"/>
            <a:ext cx="3035088" cy="464500"/>
          </a:xfrm>
          <a:prstGeom prst="rect">
            <a:avLst/>
          </a:prstGeom>
        </p:spPr>
        <p:txBody>
          <a:bodyPr vert="horz" lIns="92078" tIns="46039" rIns="92078" bIns="46039" rtlCol="0"/>
          <a:lstStyle>
            <a:lvl1pPr algn="r">
              <a:defRPr sz="1200"/>
            </a:lvl1pPr>
          </a:lstStyle>
          <a:p>
            <a:fld id="{032426C0-BACC-5143-AB29-241503D6B4D5}" type="datetimeFigureOut">
              <a:rPr lang="en-US" smtClean="0"/>
              <a:pPr/>
              <a:t>15-09-22</a:t>
            </a:fld>
            <a:endParaRPr lang="en-US"/>
          </a:p>
        </p:txBody>
      </p:sp>
      <p:sp>
        <p:nvSpPr>
          <p:cNvPr id="4" name="Slide Image Placeholder 3"/>
          <p:cNvSpPr>
            <a:spLocks noGrp="1" noRot="1" noChangeAspect="1"/>
          </p:cNvSpPr>
          <p:nvPr>
            <p:ph type="sldImg" idx="2"/>
          </p:nvPr>
        </p:nvSpPr>
        <p:spPr>
          <a:xfrm>
            <a:off x="1179513" y="695325"/>
            <a:ext cx="4645025" cy="3482975"/>
          </a:xfrm>
          <a:prstGeom prst="rect">
            <a:avLst/>
          </a:prstGeom>
          <a:noFill/>
          <a:ln w="12700">
            <a:solidFill>
              <a:prstClr val="black"/>
            </a:solidFill>
          </a:ln>
        </p:spPr>
        <p:txBody>
          <a:bodyPr vert="horz" lIns="92078" tIns="46039" rIns="92078" bIns="46039" rtlCol="0" anchor="ctr"/>
          <a:lstStyle/>
          <a:p>
            <a:endParaRPr lang="en-US"/>
          </a:p>
        </p:txBody>
      </p:sp>
      <p:sp>
        <p:nvSpPr>
          <p:cNvPr id="5" name="Notes Placeholder 4"/>
          <p:cNvSpPr>
            <a:spLocks noGrp="1"/>
          </p:cNvSpPr>
          <p:nvPr>
            <p:ph type="body" sz="quarter" idx="3"/>
          </p:nvPr>
        </p:nvSpPr>
        <p:spPr>
          <a:xfrm>
            <a:off x="700405" y="4412780"/>
            <a:ext cx="5603240" cy="4180520"/>
          </a:xfrm>
          <a:prstGeom prst="rect">
            <a:avLst/>
          </a:prstGeom>
        </p:spPr>
        <p:txBody>
          <a:bodyPr vert="horz" lIns="92078" tIns="46039" rIns="92078" bIns="4603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3937"/>
            <a:ext cx="3035088" cy="464500"/>
          </a:xfrm>
          <a:prstGeom prst="rect">
            <a:avLst/>
          </a:prstGeom>
        </p:spPr>
        <p:txBody>
          <a:bodyPr vert="horz" lIns="92078" tIns="46039" rIns="92078" bIns="46039"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7"/>
            <a:ext cx="3035088" cy="464500"/>
          </a:xfrm>
          <a:prstGeom prst="rect">
            <a:avLst/>
          </a:prstGeom>
        </p:spPr>
        <p:txBody>
          <a:bodyPr vert="horz" lIns="92078" tIns="46039" rIns="92078" bIns="46039" rtlCol="0" anchor="b"/>
          <a:lstStyle>
            <a:lvl1pPr algn="r">
              <a:defRPr sz="1200"/>
            </a:lvl1pPr>
          </a:lstStyle>
          <a:p>
            <a:fld id="{FA92AA79-2161-6445-8ECF-23F608213E51}" type="slidenum">
              <a:rPr lang="en-US" smtClean="0"/>
              <a:pPr/>
              <a:t>‹#›</a:t>
            </a:fld>
            <a:endParaRPr lang="en-US"/>
          </a:p>
        </p:txBody>
      </p:sp>
    </p:spTree>
    <p:extLst>
      <p:ext uri="{BB962C8B-B14F-4D97-AF65-F5344CB8AC3E}">
        <p14:creationId xmlns:p14="http://schemas.microsoft.com/office/powerpoint/2010/main" val="35723678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We’re here today to introduce something new and really</a:t>
            </a:r>
            <a:r>
              <a:rPr lang="en-CA" baseline="0" dirty="0" smtClean="0"/>
              <a:t> e</a:t>
            </a:r>
            <a:r>
              <a:rPr lang="en-CA" dirty="0" smtClean="0"/>
              <a:t>xciting. It</a:t>
            </a:r>
            <a:r>
              <a:rPr lang="fr-FR" dirty="0" smtClean="0"/>
              <a:t>’</a:t>
            </a:r>
            <a:r>
              <a:rPr lang="en-CA" dirty="0" smtClean="0"/>
              <a:t>s a </a:t>
            </a:r>
            <a:r>
              <a:rPr lang="en-CA" baseline="0" dirty="0" smtClean="0"/>
              <a:t>digital employee health and wellness program, called Health Connected.</a:t>
            </a:r>
          </a:p>
          <a:p>
            <a:endParaRPr lang="en-CA" baseline="0" dirty="0" smtClean="0"/>
          </a:p>
          <a:p>
            <a:r>
              <a:rPr lang="en-CA" dirty="0" smtClean="0"/>
              <a:t>Why we’re so thrilled</a:t>
            </a:r>
            <a:r>
              <a:rPr lang="en-CA" baseline="0" dirty="0" smtClean="0"/>
              <a:t> to be presenting this today is because of the value we think it’ll bring to your company. Health Connected is a </a:t>
            </a:r>
            <a:r>
              <a:rPr lang="en-CA" dirty="0" smtClean="0"/>
              <a:t>digital program that</a:t>
            </a:r>
            <a:r>
              <a:rPr lang="en-CA" baseline="0" dirty="0" smtClean="0"/>
              <a:t> </a:t>
            </a:r>
            <a:r>
              <a:rPr lang="en-CA" dirty="0" smtClean="0"/>
              <a:t>targets employee wellness, productivity and health plan costs. </a:t>
            </a:r>
          </a:p>
          <a:p>
            <a:endParaRPr lang="en-CA" baseline="0" dirty="0" smtClean="0"/>
          </a:p>
          <a:p>
            <a:pPr marL="0" indent="0">
              <a:buFont typeface="Arial"/>
              <a:buNone/>
            </a:pPr>
            <a:r>
              <a:rPr lang="en-CA" baseline="0" dirty="0" smtClean="0"/>
              <a:t>We’re constantly looking for innovation we can bring to you and we think we found it with this program. Its got all the feature employees need to get them engaged and participating in their health as well as providing you with the business value you need.</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1</a:t>
            </a:fld>
            <a:endParaRPr lang="en-US"/>
          </a:p>
        </p:txBody>
      </p:sp>
    </p:spTree>
    <p:extLst>
      <p:ext uri="{BB962C8B-B14F-4D97-AF65-F5344CB8AC3E}">
        <p14:creationId xmlns:p14="http://schemas.microsoft.com/office/powerpoint/2010/main" val="3372773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Lets run through a real example of the </a:t>
            </a:r>
            <a:r>
              <a:rPr lang="en-CA" baseline="0" dirty="0" smtClean="0"/>
              <a:t>reporting that</a:t>
            </a:r>
            <a:r>
              <a:rPr lang="fr-FR" baseline="0" dirty="0" smtClean="0"/>
              <a:t>’</a:t>
            </a:r>
            <a:r>
              <a:rPr lang="en-CA" baseline="0" dirty="0" smtClean="0"/>
              <a:t>s included.</a:t>
            </a:r>
            <a:endParaRPr lang="en-CA" baseline="0" dirty="0" smtClean="0"/>
          </a:p>
          <a:p>
            <a:endParaRPr lang="en-CA" baseline="0" dirty="0" smtClean="0"/>
          </a:p>
          <a:p>
            <a:r>
              <a:rPr lang="en-CA" baseline="0" dirty="0" smtClean="0"/>
              <a:t>Here we separated out some of the analysis for one of the 17 risk factors, in this case “Body Weight”.</a:t>
            </a:r>
          </a:p>
          <a:p>
            <a:endParaRPr lang="en-CA" baseline="0" dirty="0" smtClean="0"/>
          </a:p>
          <a:p>
            <a:r>
              <a:rPr lang="en-CA" baseline="0" dirty="0" smtClean="0"/>
              <a:t>The risk data tells us that 66% of employees are moderate to high risk for “body weight”</a:t>
            </a:r>
          </a:p>
          <a:p>
            <a:endParaRPr lang="en-CA" baseline="0" dirty="0" smtClean="0"/>
          </a:p>
          <a:p>
            <a:r>
              <a:rPr lang="en-CA" baseline="0" dirty="0" smtClean="0"/>
              <a:t>If we look below, we have some associated </a:t>
            </a:r>
            <a:r>
              <a:rPr lang="en-CA" baseline="0" dirty="0" err="1" smtClean="0"/>
              <a:t>behavior</a:t>
            </a:r>
            <a:r>
              <a:rPr lang="en-CA" baseline="0" dirty="0" smtClean="0"/>
              <a:t> for this risk. It shows 74% are ready to act (20.1% that are preparing for it, 53.7% are doing something about it). It also shows that 14.3% falling back into bad habits and need a boost. This tells us that momentum is there to focus on weight management or healthy eating versus another risk category like smoking cessation. </a:t>
            </a:r>
          </a:p>
          <a:p>
            <a:endParaRPr lang="en-CA" baseline="0" dirty="0" smtClean="0"/>
          </a:p>
          <a:p>
            <a:r>
              <a:rPr lang="en-CA" baseline="0" dirty="0" smtClean="0"/>
              <a:t>How we integrate those insights to our Health Movement strategy might be to promote a Mission of “Participate in the Healthy Eating Challenge”. We provide you with the Wellness-in-a-Box posters, desk cards and tent cards to promote this “Mission” in the office. To add more awareness of the Mission we also provide </a:t>
            </a:r>
            <a:r>
              <a:rPr lang="en-US" baseline="0" dirty="0" smtClean="0"/>
              <a:t>Wellness-in-a-Box emails on the topic of healthy eating to send employees reminders to participate or stay on track. Thinking further ahead, the “Mission” after healthy eating might be to re-take the Health Risk Assessment or setup a personal coaching plan for healthy eating to extend the challenge and track progress.</a:t>
            </a:r>
            <a:endParaRPr lang="en-CA" dirty="0" smtClean="0"/>
          </a:p>
          <a:p>
            <a:endParaRPr lang="en-CA"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10</a:t>
            </a:fld>
            <a:endParaRPr lang="en-US"/>
          </a:p>
        </p:txBody>
      </p:sp>
    </p:spTree>
    <p:extLst>
      <p:ext uri="{BB962C8B-B14F-4D97-AF65-F5344CB8AC3E}">
        <p14:creationId xmlns:p14="http://schemas.microsoft.com/office/powerpoint/2010/main" val="87896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analytics also allows you to drill deeper into the risk of Body Weight.</a:t>
            </a:r>
            <a:r>
              <a:rPr lang="en-CA" baseline="0" dirty="0" smtClean="0"/>
              <a:t> We actually </a:t>
            </a:r>
            <a:r>
              <a:rPr lang="en-CA" dirty="0" smtClean="0"/>
              <a:t>quantify productivity </a:t>
            </a:r>
            <a:r>
              <a:rPr lang="en-CA" baseline="0" dirty="0" smtClean="0"/>
              <a:t>loss and identify where to focus priorities within Body Weight so you can get the best outcome. </a:t>
            </a:r>
          </a:p>
          <a:p>
            <a:endParaRPr lang="en-CA" baseline="0" dirty="0" smtClean="0"/>
          </a:p>
          <a:p>
            <a:r>
              <a:rPr lang="en-CA" baseline="0" dirty="0" smtClean="0"/>
              <a:t>We use validated absenteeism and </a:t>
            </a:r>
            <a:r>
              <a:rPr lang="en-CA" baseline="0" dirty="0" err="1" smtClean="0"/>
              <a:t>presenteeism</a:t>
            </a:r>
            <a:r>
              <a:rPr lang="en-CA" baseline="0" dirty="0" smtClean="0"/>
              <a:t> measures to quantify productivity loss for each risk factors, in this case Body Weight.</a:t>
            </a:r>
          </a:p>
          <a:p>
            <a:endParaRPr lang="en-CA" baseline="0" dirty="0" smtClean="0"/>
          </a:p>
          <a:p>
            <a:r>
              <a:rPr lang="en-CA" baseline="0" dirty="0" smtClean="0"/>
              <a:t>Extending the risk and </a:t>
            </a:r>
            <a:r>
              <a:rPr lang="en-CA" baseline="0" dirty="0" err="1" smtClean="0"/>
              <a:t>behavior</a:t>
            </a:r>
            <a:r>
              <a:rPr lang="en-CA" baseline="0" dirty="0" smtClean="0"/>
              <a:t> data from the last section we can see that this company:</a:t>
            </a:r>
          </a:p>
          <a:p>
            <a:pPr marL="171450" indent="-171450">
              <a:buFont typeface="Arial"/>
              <a:buChar char="•"/>
            </a:pPr>
            <a:r>
              <a:rPr lang="en-CA" baseline="0" dirty="0" smtClean="0"/>
              <a:t>Has $1MM in lost productivity annually.</a:t>
            </a:r>
          </a:p>
          <a:p>
            <a:pPr marL="171450" indent="-171450">
              <a:buFont typeface="Arial"/>
              <a:buChar char="•"/>
            </a:pPr>
            <a:r>
              <a:rPr lang="en-CA" baseline="0" dirty="0" smtClean="0"/>
              <a:t>Below we can see that 80% of this comes from 40-59 year olds</a:t>
            </a:r>
          </a:p>
          <a:p>
            <a:pPr marL="171450" indent="-171450">
              <a:buFont typeface="Arial"/>
              <a:buChar char="•"/>
            </a:pPr>
            <a:r>
              <a:rPr lang="en-CA" baseline="0" dirty="0" err="1" smtClean="0"/>
              <a:t>Presenteeism</a:t>
            </a:r>
            <a:r>
              <a:rPr lang="en-CA" baseline="0" dirty="0" smtClean="0"/>
              <a:t> is the main issue, costing twice what absenteeism does</a:t>
            </a:r>
          </a:p>
          <a:p>
            <a:pPr marL="171450" indent="-171450">
              <a:buFont typeface="Arial"/>
              <a:buChar char="•"/>
            </a:pPr>
            <a:r>
              <a:rPr lang="en-CA" baseline="0" dirty="0" smtClean="0"/>
              <a:t>And to the left we see the physical demands of the job are where the largest loss originates</a:t>
            </a:r>
          </a:p>
          <a:p>
            <a:endParaRPr lang="en-CA" baseline="0" dirty="0" smtClean="0"/>
          </a:p>
          <a:p>
            <a:r>
              <a:rPr lang="en-CA" baseline="0" dirty="0" smtClean="0"/>
              <a:t>The insight here might be to use Health Connected to make a special effort and engage 40-59 year olds in a weight management program that would include a health challenge or setting up a personalized healthy eating action plan in Digital Health Coach.</a:t>
            </a:r>
          </a:p>
          <a:p>
            <a:endParaRPr lang="en-CA" baseline="0" dirty="0" smtClean="0"/>
          </a:p>
          <a:p>
            <a:r>
              <a:rPr lang="en-CA" baseline="0" dirty="0" smtClean="0"/>
              <a:t>Nothing in the market provides this level of reporting and ease of use to identify where to focus efforts, measure outcomes and deliver to you a turn-key solution that includes the support materials we provide from “Wellness-in-a-box”.</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11</a:t>
            </a:fld>
            <a:endParaRPr lang="en-US"/>
          </a:p>
        </p:txBody>
      </p:sp>
    </p:spTree>
    <p:extLst>
      <p:ext uri="{BB962C8B-B14F-4D97-AF65-F5344CB8AC3E}">
        <p14:creationId xmlns:p14="http://schemas.microsoft.com/office/powerpoint/2010/main" val="4124249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in summary:</a:t>
            </a:r>
          </a:p>
          <a:p>
            <a:endParaRPr lang="en-US" baseline="0" dirty="0" smtClean="0"/>
          </a:p>
          <a:p>
            <a:r>
              <a:rPr lang="en-US" baseline="0" dirty="0" smtClean="0"/>
              <a:t>Health connected provides you with 3 integrated programs, a complete support package for easy implementation, powerful analytics and automated insights to help you plan your long-term health and wellness strategy. </a:t>
            </a:r>
          </a:p>
          <a:p>
            <a:endParaRPr lang="en-US" baseline="0" dirty="0" smtClean="0"/>
          </a:p>
          <a:p>
            <a:r>
              <a:rPr lang="en-US" baseline="0" dirty="0" smtClean="0"/>
              <a:t>The benefits of Health Connected are:</a:t>
            </a:r>
          </a:p>
          <a:p>
            <a:pPr marL="171450" indent="-171450">
              <a:buFont typeface="Arial"/>
              <a:buChar char="•"/>
            </a:pPr>
            <a:r>
              <a:rPr lang="en-US" b="1" baseline="0" dirty="0" smtClean="0"/>
              <a:t>Improved workplace health</a:t>
            </a:r>
            <a:r>
              <a:rPr lang="en-US" baseline="0" dirty="0" smtClean="0"/>
              <a:t>, short and long term</a:t>
            </a:r>
          </a:p>
          <a:p>
            <a:pPr marL="342900" indent="-342900">
              <a:buFont typeface="Arial"/>
              <a:buChar char="•"/>
            </a:pPr>
            <a:r>
              <a:rPr lang="en-US" sz="2000" b="1" dirty="0" smtClean="0">
                <a:solidFill>
                  <a:srgbClr val="3B4350"/>
                </a:solidFill>
                <a:latin typeface="Arial"/>
                <a:ea typeface="ＭＳ Ｐゴシック" charset="0"/>
                <a:cs typeface="Georgia"/>
              </a:rPr>
              <a:t>Improved productivity. </a:t>
            </a:r>
            <a:r>
              <a:rPr lang="en-US" sz="2000" dirty="0" smtClean="0">
                <a:solidFill>
                  <a:srgbClr val="3B4350"/>
                </a:solidFill>
                <a:latin typeface="Arial"/>
                <a:ea typeface="ＭＳ Ｐゴシック" charset="0"/>
                <a:cs typeface="Georgia"/>
              </a:rPr>
              <a:t>Reducing absenteeism &amp; </a:t>
            </a:r>
            <a:r>
              <a:rPr lang="en-US" sz="2000" dirty="0" err="1" smtClean="0">
                <a:solidFill>
                  <a:srgbClr val="3B4350"/>
                </a:solidFill>
                <a:latin typeface="Arial"/>
                <a:ea typeface="ＭＳ Ｐゴシック" charset="0"/>
                <a:cs typeface="Georgia"/>
              </a:rPr>
              <a:t>presenteeism</a:t>
            </a:r>
            <a:endParaRPr lang="en-US" sz="2000" dirty="0" smtClean="0">
              <a:solidFill>
                <a:srgbClr val="3B4350"/>
              </a:solidFill>
              <a:latin typeface="Arial"/>
              <a:ea typeface="ＭＳ Ｐゴシック" charset="0"/>
              <a:cs typeface="Georgia"/>
            </a:endParaRPr>
          </a:p>
          <a:p>
            <a:pPr marL="342900" indent="-342900">
              <a:buFont typeface="Arial"/>
              <a:buChar char="•"/>
            </a:pPr>
            <a:r>
              <a:rPr lang="en-US" sz="2000" b="1" dirty="0" smtClean="0">
                <a:solidFill>
                  <a:srgbClr val="3B4350"/>
                </a:solidFill>
                <a:latin typeface="Arial"/>
                <a:ea typeface="ＭＳ Ｐゴシック" charset="0"/>
                <a:cs typeface="Georgia"/>
              </a:rPr>
              <a:t>Improved employee </a:t>
            </a:r>
            <a:r>
              <a:rPr lang="en-US" sz="2000" b="1" dirty="0" smtClean="0">
                <a:solidFill>
                  <a:srgbClr val="3B4350"/>
                </a:solidFill>
                <a:latin typeface="Arial"/>
                <a:ea typeface="ＭＳ Ｐゴシック" charset="0"/>
                <a:cs typeface="Georgia"/>
              </a:rPr>
              <a:t>motivation and engagement,</a:t>
            </a:r>
            <a:r>
              <a:rPr lang="en-US" sz="2000" b="1" baseline="0" dirty="0" smtClean="0">
                <a:solidFill>
                  <a:srgbClr val="3B4350"/>
                </a:solidFill>
                <a:latin typeface="Arial"/>
                <a:ea typeface="ＭＳ Ｐゴシック" charset="0"/>
                <a:cs typeface="Georgia"/>
              </a:rPr>
              <a:t> </a:t>
            </a:r>
            <a:r>
              <a:rPr lang="en-US" sz="2000" dirty="0" smtClean="0">
                <a:solidFill>
                  <a:srgbClr val="3B4350"/>
                </a:solidFill>
                <a:latin typeface="Arial"/>
                <a:ea typeface="ＭＳ Ｐゴシック" charset="0"/>
                <a:cs typeface="Georgia"/>
              </a:rPr>
              <a:t>with </a:t>
            </a:r>
            <a:r>
              <a:rPr lang="en-US" sz="2000" dirty="0" smtClean="0">
                <a:solidFill>
                  <a:srgbClr val="3B4350"/>
                </a:solidFill>
                <a:latin typeface="Arial"/>
                <a:ea typeface="ＭＳ Ｐゴシック" charset="0"/>
                <a:cs typeface="Georgia"/>
              </a:rPr>
              <a:t>less turn-over</a:t>
            </a:r>
          </a:p>
          <a:p>
            <a:pPr marL="342900" indent="-342900">
              <a:buFont typeface="Arial"/>
              <a:buChar char="•"/>
            </a:pPr>
            <a:r>
              <a:rPr lang="en-US" sz="2000" b="1" dirty="0" smtClean="0">
                <a:solidFill>
                  <a:srgbClr val="3B4350"/>
                </a:solidFill>
                <a:latin typeface="Arial"/>
                <a:ea typeface="ＭＳ Ｐゴシック" charset="0"/>
                <a:cs typeface="Georgia"/>
              </a:rPr>
              <a:t>Improved </a:t>
            </a:r>
            <a:r>
              <a:rPr lang="en-US" sz="2000" b="1" baseline="0" dirty="0" smtClean="0">
                <a:solidFill>
                  <a:srgbClr val="3B4350"/>
                </a:solidFill>
                <a:latin typeface="Arial"/>
                <a:ea typeface="ＭＳ Ｐゴシック" charset="0"/>
                <a:cs typeface="Georgia"/>
              </a:rPr>
              <a:t>management </a:t>
            </a:r>
            <a:r>
              <a:rPr lang="en-US" sz="2000" baseline="0" dirty="0" smtClean="0">
                <a:solidFill>
                  <a:srgbClr val="3B4350"/>
                </a:solidFill>
                <a:latin typeface="Arial"/>
                <a:ea typeface="ＭＳ Ｐゴシック" charset="0"/>
                <a:cs typeface="Georgia"/>
              </a:rPr>
              <a:t>of </a:t>
            </a:r>
            <a:r>
              <a:rPr lang="en-US" sz="2000" baseline="0" dirty="0" smtClean="0">
                <a:solidFill>
                  <a:srgbClr val="3B4350"/>
                </a:solidFill>
                <a:latin typeface="Arial"/>
                <a:ea typeface="ＭＳ Ｐゴシック" charset="0"/>
                <a:cs typeface="Georgia"/>
              </a:rPr>
              <a:t>your health </a:t>
            </a:r>
            <a:r>
              <a:rPr lang="en-US" sz="2000" baseline="0" dirty="0" smtClean="0">
                <a:solidFill>
                  <a:srgbClr val="3B4350"/>
                </a:solidFill>
                <a:latin typeface="Arial"/>
                <a:ea typeface="ＭＳ Ｐゴシック" charset="0"/>
                <a:cs typeface="Georgia"/>
              </a:rPr>
              <a:t>plan costs</a:t>
            </a:r>
            <a:endParaRPr lang="en-CA" sz="2000" dirty="0" smtClean="0">
              <a:solidFill>
                <a:srgbClr val="3B4350"/>
              </a:solidFill>
              <a:latin typeface="Arial"/>
              <a:ea typeface="ＭＳ Ｐゴシック" charset="0"/>
              <a:cs typeface="Georgia"/>
            </a:endParaRPr>
          </a:p>
        </p:txBody>
      </p:sp>
      <p:sp>
        <p:nvSpPr>
          <p:cNvPr id="4" name="Slide Number Placeholder 3"/>
          <p:cNvSpPr>
            <a:spLocks noGrp="1"/>
          </p:cNvSpPr>
          <p:nvPr>
            <p:ph type="sldNum" sz="quarter" idx="10"/>
          </p:nvPr>
        </p:nvSpPr>
        <p:spPr/>
        <p:txBody>
          <a:bodyPr/>
          <a:lstStyle/>
          <a:p>
            <a:fld id="{FA92AA79-2161-6445-8ECF-23F608213E51}" type="slidenum">
              <a:rPr lang="en-US" smtClean="0"/>
              <a:pPr/>
              <a:t>12</a:t>
            </a:fld>
            <a:endParaRPr lang="en-US"/>
          </a:p>
        </p:txBody>
      </p:sp>
    </p:spTree>
    <p:extLst>
      <p:ext uri="{BB962C8B-B14F-4D97-AF65-F5344CB8AC3E}">
        <p14:creationId xmlns:p14="http://schemas.microsoft.com/office/powerpoint/2010/main" val="521880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concludes our</a:t>
            </a:r>
            <a:r>
              <a:rPr lang="en-US" baseline="0" dirty="0" smtClean="0"/>
              <a:t> </a:t>
            </a:r>
            <a:r>
              <a:rPr lang="en-US" dirty="0" smtClean="0"/>
              <a:t>overview</a:t>
            </a:r>
          </a:p>
          <a:p>
            <a:endParaRPr lang="en-US" dirty="0" smtClean="0"/>
          </a:p>
          <a:p>
            <a:r>
              <a:rPr lang="en-US" dirty="0" smtClean="0"/>
              <a:t>SO</a:t>
            </a:r>
            <a:r>
              <a:rPr lang="en-US" baseline="0" dirty="0" smtClean="0"/>
              <a:t> IS YOUR COMPANY READY TO GET THE BENEFITS OF HEALTH CONNECTED AND JOIN </a:t>
            </a:r>
            <a:r>
              <a:rPr lang="en-US" baseline="0" dirty="0" smtClean="0"/>
              <a:t>OUR HEALTH MOVEMENT TODAY?</a:t>
            </a:r>
          </a:p>
          <a:p>
            <a:endParaRPr lang="en-US" baseline="0" dirty="0" smtClean="0"/>
          </a:p>
          <a:p>
            <a:r>
              <a:rPr lang="en-US" dirty="0" smtClean="0"/>
              <a:t>Thank </a:t>
            </a:r>
            <a:r>
              <a:rPr lang="en-US" dirty="0" smtClean="0"/>
              <a:t>you</a:t>
            </a:r>
            <a:r>
              <a:rPr lang="en-US" baseline="0" dirty="0" smtClean="0"/>
              <a:t> for your time, are there any questions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13</a:t>
            </a:fld>
            <a:endParaRPr lang="en-US"/>
          </a:p>
        </p:txBody>
      </p:sp>
    </p:spTree>
    <p:extLst>
      <p:ext uri="{BB962C8B-B14F-4D97-AF65-F5344CB8AC3E}">
        <p14:creationId xmlns:p14="http://schemas.microsoft.com/office/powerpoint/2010/main" val="3628377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16</a:t>
            </a:fld>
            <a:endParaRPr lang="en-US"/>
          </a:p>
        </p:txBody>
      </p:sp>
    </p:spTree>
    <p:extLst>
      <p:ext uri="{BB962C8B-B14F-4D97-AF65-F5344CB8AC3E}">
        <p14:creationId xmlns:p14="http://schemas.microsoft.com/office/powerpoint/2010/main" val="1184456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Registration</a:t>
            </a:r>
            <a:r>
              <a:rPr lang="en-US" b="1" baseline="0" dirty="0" smtClean="0"/>
              <a:t> process is simple and easy to manage.</a:t>
            </a:r>
          </a:p>
          <a:p>
            <a:endParaRPr lang="en-US" baseline="0" dirty="0" smtClean="0"/>
          </a:p>
          <a:p>
            <a:r>
              <a:rPr lang="en-US" baseline="0" dirty="0" smtClean="0"/>
              <a:t>Step 1: We set up your employer account. To do this</a:t>
            </a:r>
          </a:p>
          <a:p>
            <a:pPr marL="177800" indent="-177800">
              <a:buFont typeface="+mj-lt"/>
              <a:buAutoNum type="arabicPeriod"/>
            </a:pPr>
            <a:r>
              <a:rPr lang="en-US" sz="1200" dirty="0" smtClean="0"/>
              <a:t>As your consultant</a:t>
            </a:r>
            <a:r>
              <a:rPr lang="en-US" sz="1200" baseline="0" dirty="0" smtClean="0"/>
              <a:t> I will a</a:t>
            </a:r>
            <a:r>
              <a:rPr lang="en-US" sz="1200" dirty="0" smtClean="0"/>
              <a:t>ctivate your employer account and record the number of employees</a:t>
            </a:r>
          </a:p>
          <a:p>
            <a:pPr marL="177800" indent="-177800">
              <a:buFont typeface="+mj-lt"/>
              <a:buAutoNum type="arabicPeriod"/>
            </a:pPr>
            <a:r>
              <a:rPr lang="en-US" sz="1200" dirty="0" smtClean="0"/>
              <a:t>Access “Keys” are automatically generated,</a:t>
            </a:r>
            <a:r>
              <a:rPr lang="en-US" sz="1200" baseline="0" dirty="0" smtClean="0"/>
              <a:t> </a:t>
            </a:r>
            <a:r>
              <a:rPr lang="en-US" sz="1200" dirty="0" smtClean="0"/>
              <a:t>1 for each employee</a:t>
            </a:r>
          </a:p>
          <a:p>
            <a:pPr marL="177800" indent="-177800">
              <a:buFont typeface="+mj-lt"/>
              <a:buAutoNum type="arabicPeriod"/>
            </a:pPr>
            <a:r>
              <a:rPr lang="en-US" sz="1200" dirty="0" smtClean="0"/>
              <a:t>An automated “Welcome” email is sent to you the employer to forward to your employees that will inform them about the program</a:t>
            </a:r>
          </a:p>
          <a:p>
            <a:pPr marL="177800" marR="0" indent="-177800" algn="l" defTabSz="457200" rtl="0" eaLnBrk="1" fontAlgn="auto" latinLnBrk="0" hangingPunct="1">
              <a:lnSpc>
                <a:spcPct val="100000"/>
              </a:lnSpc>
              <a:spcBef>
                <a:spcPts val="0"/>
              </a:spcBef>
              <a:spcAft>
                <a:spcPts val="0"/>
              </a:spcAft>
              <a:buClrTx/>
              <a:buSzTx/>
              <a:buFont typeface="+mj-lt"/>
              <a:buAutoNum type="arabicPeriod"/>
              <a:tabLst/>
              <a:defRPr/>
            </a:pPr>
            <a:r>
              <a:rPr lang="en-US" sz="1200" dirty="0" smtClean="0"/>
              <a:t>You will also be given access to Wellness-in-a-Box resources</a:t>
            </a:r>
          </a:p>
          <a:p>
            <a:endParaRPr lang="en-US" dirty="0" smtClean="0"/>
          </a:p>
          <a:p>
            <a:r>
              <a:rPr lang="en-US" dirty="0" smtClean="0"/>
              <a:t>Step</a:t>
            </a:r>
            <a:r>
              <a:rPr lang="en-US" baseline="0" dirty="0" smtClean="0"/>
              <a:t> 2: You simply forward the employee welcome message to all of your employees as a single broadcasted message</a:t>
            </a:r>
          </a:p>
          <a:p>
            <a:pPr marL="228600" indent="-228600">
              <a:buFont typeface="+mj-lt"/>
              <a:buAutoNum type="arabicPeriod"/>
            </a:pPr>
            <a:r>
              <a:rPr lang="en-US" baseline="0" dirty="0" smtClean="0"/>
              <a:t>Feel free to modify the message if you’d like</a:t>
            </a:r>
          </a:p>
          <a:p>
            <a:pPr marL="228600" indent="-228600">
              <a:buFont typeface="+mj-lt"/>
              <a:buAutoNum type="arabicPeriod"/>
            </a:pPr>
            <a:r>
              <a:rPr lang="en-US" baseline="0" dirty="0" smtClean="0"/>
              <a:t>The welcome message contains a link to the website and an access key for each employee</a:t>
            </a:r>
          </a:p>
          <a:p>
            <a:pPr marL="228600" indent="-228600">
              <a:buFont typeface="+mj-lt"/>
              <a:buAutoNum type="arabicPeriod"/>
            </a:pPr>
            <a:r>
              <a:rPr lang="en-US" baseline="0" dirty="0" smtClean="0"/>
              <a:t>If you don</a:t>
            </a:r>
            <a:r>
              <a:rPr lang="fr-FR" baseline="0" dirty="0" smtClean="0"/>
              <a:t>’</a:t>
            </a:r>
            <a:r>
              <a:rPr lang="en-US" baseline="0" dirty="0" smtClean="0"/>
              <a:t>t have the employee email we got you covered. We provide a special code you can use to in a print letter. They can register and enter their email later.</a:t>
            </a:r>
          </a:p>
          <a:p>
            <a:pPr marL="171450" indent="-171450">
              <a:buFont typeface="Arial"/>
              <a:buChar char="•"/>
            </a:pPr>
            <a:endParaRPr lang="en-US" baseline="0" dirty="0" smtClean="0"/>
          </a:p>
          <a:p>
            <a:pPr marL="0" indent="0">
              <a:buFont typeface="Arial"/>
              <a:buNone/>
            </a:pPr>
            <a:r>
              <a:rPr lang="en-US" baseline="0" dirty="0" smtClean="0"/>
              <a:t>Step 3: For employees the process is very simple</a:t>
            </a:r>
          </a:p>
          <a:p>
            <a:pPr marL="228600" indent="-228600">
              <a:buFont typeface="+mj-lt"/>
              <a:buAutoNum type="arabicPeriod"/>
            </a:pPr>
            <a:r>
              <a:rPr lang="en-US" baseline="0" dirty="0" smtClean="0"/>
              <a:t>They click on the link in the Welcome Message</a:t>
            </a:r>
          </a:p>
          <a:p>
            <a:pPr marL="228600" indent="-228600">
              <a:buFont typeface="+mj-lt"/>
              <a:buAutoNum type="arabicPeriod"/>
            </a:pPr>
            <a:r>
              <a:rPr lang="en-US" baseline="0" dirty="0" smtClean="0"/>
              <a:t>The begin the registration process which only takes a few minutes. They are sent an activation email</a:t>
            </a:r>
          </a:p>
          <a:p>
            <a:pPr marL="228600" indent="-228600">
              <a:buFont typeface="+mj-lt"/>
              <a:buAutoNum type="arabicPeriod"/>
            </a:pPr>
            <a:r>
              <a:rPr lang="en-US" baseline="0" dirty="0" smtClean="0"/>
              <a:t>By clicking an activation link they can start using Health Connected.</a:t>
            </a:r>
            <a:endParaRPr lang="en-US" dirty="0" smtClean="0"/>
          </a:p>
        </p:txBody>
      </p:sp>
      <p:sp>
        <p:nvSpPr>
          <p:cNvPr id="4" name="Slide Number Placeholder 3"/>
          <p:cNvSpPr>
            <a:spLocks noGrp="1"/>
          </p:cNvSpPr>
          <p:nvPr>
            <p:ph type="sldNum" sz="quarter" idx="10"/>
          </p:nvPr>
        </p:nvSpPr>
        <p:spPr/>
        <p:txBody>
          <a:bodyPr/>
          <a:lstStyle/>
          <a:p>
            <a:fld id="{FA92AA79-2161-6445-8ECF-23F608213E51}" type="slidenum">
              <a:rPr lang="en-US" smtClean="0"/>
              <a:pPr/>
              <a:t>17</a:t>
            </a:fld>
            <a:endParaRPr lang="en-US"/>
          </a:p>
        </p:txBody>
      </p:sp>
    </p:spTree>
    <p:extLst>
      <p:ext uri="{BB962C8B-B14F-4D97-AF65-F5344CB8AC3E}">
        <p14:creationId xmlns:p14="http://schemas.microsoft.com/office/powerpoint/2010/main" val="2217611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a:t>
            </a:r>
            <a:r>
              <a:rPr lang="en-CA" dirty="0"/>
              <a:t>know that Improving Health and Wellness Is Good For </a:t>
            </a:r>
            <a:r>
              <a:rPr lang="en-CA" dirty="0" smtClean="0"/>
              <a:t>Your Business</a:t>
            </a:r>
            <a:r>
              <a:rPr lang="en-CA" dirty="0"/>
              <a:t>. </a:t>
            </a:r>
            <a:endParaRPr lang="en-CA" dirty="0" smtClean="0"/>
          </a:p>
          <a:p>
            <a:pPr marL="171450" indent="-171450">
              <a:buFont typeface="Arial"/>
              <a:buChar char="•"/>
            </a:pPr>
            <a:r>
              <a:rPr lang="en-CA" dirty="0" smtClean="0"/>
              <a:t>75</a:t>
            </a:r>
            <a:r>
              <a:rPr lang="en-CA" dirty="0"/>
              <a:t>% of </a:t>
            </a:r>
            <a:r>
              <a:rPr lang="en-CA" dirty="0" smtClean="0"/>
              <a:t>employees</a:t>
            </a:r>
            <a:r>
              <a:rPr lang="en-CA" baseline="0" dirty="0" smtClean="0"/>
              <a:t> felt better about their company. </a:t>
            </a:r>
          </a:p>
          <a:p>
            <a:pPr marL="171450" indent="-171450">
              <a:buFont typeface="Arial"/>
              <a:buChar char="•"/>
            </a:pPr>
            <a:r>
              <a:rPr lang="en-CA" baseline="0" dirty="0" smtClean="0"/>
              <a:t>59% said they’d stay at their job and 63% would recommend their healthy company to others.</a:t>
            </a:r>
          </a:p>
          <a:p>
            <a:pPr marL="0" indent="0">
              <a:buFont typeface="Arial"/>
              <a:buNone/>
            </a:pPr>
            <a:endParaRPr lang="en-CA"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baseline="0" dirty="0" smtClean="0"/>
              <a:t>Companies with a strong culture of health had lower premiums, less absenteeism and </a:t>
            </a:r>
            <a:r>
              <a:rPr lang="en-CA" baseline="0" dirty="0" err="1" smtClean="0"/>
              <a:t>presenteeism</a:t>
            </a:r>
            <a:r>
              <a:rPr lang="en-CA" baseline="0" dirty="0" smtClean="0"/>
              <a:t> and higher employee loyalty with less staff turn-over. </a:t>
            </a:r>
          </a:p>
          <a:p>
            <a:pPr marL="0" marR="0" indent="0" algn="l" defTabSz="457200" rtl="0" eaLnBrk="1" fontAlgn="auto" latinLnBrk="0" hangingPunct="1">
              <a:lnSpc>
                <a:spcPct val="100000"/>
              </a:lnSpc>
              <a:spcBef>
                <a:spcPts val="0"/>
              </a:spcBef>
              <a:spcAft>
                <a:spcPts val="0"/>
              </a:spcAft>
              <a:buClrTx/>
              <a:buSzTx/>
              <a:buFontTx/>
              <a:buNone/>
              <a:tabLst/>
              <a:defRPr/>
            </a:pPr>
            <a:r>
              <a:rPr lang="en-CA" baseline="0" dirty="0" smtClean="0"/>
              <a:t/>
            </a:r>
            <a:br>
              <a:rPr lang="en-CA" baseline="0" dirty="0" smtClean="0"/>
            </a:br>
            <a:r>
              <a:rPr lang="en-CA" baseline="0" dirty="0" smtClean="0"/>
              <a:t>So b</a:t>
            </a:r>
            <a:r>
              <a:rPr lang="en-CA" dirty="0" smtClean="0"/>
              <a:t>uilding a stronger culture</a:t>
            </a:r>
            <a:r>
              <a:rPr lang="en-CA" baseline="0" dirty="0" smtClean="0"/>
              <a:t> of health has a direct impact on productivity and costs.</a:t>
            </a:r>
          </a:p>
          <a:p>
            <a:endParaRPr lang="en-CA" dirty="0" smtClean="0"/>
          </a:p>
          <a:p>
            <a:r>
              <a:rPr lang="en-CA" b="1" dirty="0" smtClean="0"/>
              <a:t>OPTIONAL:</a:t>
            </a:r>
          </a:p>
          <a:p>
            <a:r>
              <a:rPr lang="en-CA" b="1" dirty="0" smtClean="0"/>
              <a:t>Other</a:t>
            </a:r>
            <a:r>
              <a:rPr lang="en-CA" b="1" baseline="0" dirty="0" smtClean="0"/>
              <a:t> r</a:t>
            </a:r>
            <a:r>
              <a:rPr lang="en-CA" b="1" dirty="0" smtClean="0"/>
              <a:t>esearch</a:t>
            </a:r>
            <a:r>
              <a:rPr lang="en-CA" b="1" baseline="0" dirty="0" smtClean="0"/>
              <a:t> has found that healthy companies have:</a:t>
            </a:r>
            <a:endParaRPr lang="en-CA" b="1" dirty="0" smtClean="0"/>
          </a:p>
          <a:p>
            <a:pPr marL="342900" indent="-342900">
              <a:spcAft>
                <a:spcPts val="1200"/>
              </a:spcAft>
              <a:buFont typeface="Wingdings" charset="2"/>
              <a:buChar char="§"/>
            </a:pPr>
            <a:r>
              <a:rPr lang="en-US" sz="1200" dirty="0" smtClean="0"/>
              <a:t>20% more revenue per employee</a:t>
            </a:r>
            <a:endParaRPr lang="en-CA" sz="1200" dirty="0" smtClean="0"/>
          </a:p>
          <a:p>
            <a:pPr marL="342900" indent="-342900">
              <a:spcAft>
                <a:spcPts val="1200"/>
              </a:spcAft>
              <a:buFont typeface="Wingdings" charset="2"/>
              <a:buChar char="§"/>
            </a:pPr>
            <a:r>
              <a:rPr lang="en-US" sz="1200" dirty="0" smtClean="0"/>
              <a:t>16% higher market value</a:t>
            </a:r>
            <a:endParaRPr lang="en-CA" sz="1200" dirty="0" smtClean="0"/>
          </a:p>
          <a:p>
            <a:pPr marL="342900" indent="-342900">
              <a:spcAft>
                <a:spcPts val="1200"/>
              </a:spcAft>
              <a:buFont typeface="Wingdings" charset="2"/>
              <a:buChar char="§"/>
            </a:pPr>
            <a:r>
              <a:rPr lang="en-US" sz="1200" dirty="0" smtClean="0"/>
              <a:t>57% higher shareholder return</a:t>
            </a:r>
            <a:endParaRPr lang="en-CA"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smtClean="0"/>
              <a:t>(Reference: </a:t>
            </a:r>
            <a:r>
              <a:rPr lang="en-US" sz="1200" dirty="0" smtClean="0">
                <a:solidFill>
                  <a:schemeClr val="bg1">
                    <a:lumMod val="75000"/>
                  </a:schemeClr>
                </a:solidFill>
              </a:rPr>
              <a:t>Watson Wyatt Worldwide. Health and productivity Drives Organizational Effectiveness)</a:t>
            </a:r>
            <a:endParaRPr lang="en-CA" sz="1200" dirty="0" smtClean="0">
              <a:solidFill>
                <a:schemeClr val="bg1">
                  <a:lumMod val="75000"/>
                </a:schemeClr>
              </a:solidFill>
            </a:endParaRPr>
          </a:p>
          <a:p>
            <a:endParaRPr lang="en-CA" dirty="0" smtClean="0"/>
          </a:p>
          <a:p>
            <a:endParaRPr lang="en-CA"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2</a:t>
            </a:fld>
            <a:endParaRPr lang="en-US"/>
          </a:p>
        </p:txBody>
      </p:sp>
    </p:spTree>
    <p:extLst>
      <p:ext uri="{BB962C8B-B14F-4D97-AF65-F5344CB8AC3E}">
        <p14:creationId xmlns:p14="http://schemas.microsoft.com/office/powerpoint/2010/main" val="333698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&lt;We also know the opposite</a:t>
            </a:r>
            <a:r>
              <a:rPr lang="en-CA" b="1" baseline="0" dirty="0" smtClean="0"/>
              <a:t> is true&gt;. </a:t>
            </a:r>
            <a:r>
              <a:rPr lang="en-CA" baseline="0" dirty="0" smtClean="0"/>
              <a:t>Poor </a:t>
            </a:r>
            <a:r>
              <a:rPr lang="en-CA" dirty="0" smtClean="0"/>
              <a:t>poor </a:t>
            </a:r>
            <a:r>
              <a:rPr lang="en-CA" dirty="0"/>
              <a:t>employee health &amp; wellness costs </a:t>
            </a:r>
            <a:r>
              <a:rPr lang="en-CA" dirty="0" smtClean="0"/>
              <a:t>you money…</a:t>
            </a:r>
          </a:p>
          <a:p>
            <a:endParaRPr lang="en-CA"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tx1">
                    <a:lumMod val="75000"/>
                    <a:lumOff val="25000"/>
                  </a:schemeClr>
                </a:solidFill>
              </a:rPr>
              <a:t>Stress, coping skills, chronic disease, work satisfaction and productivity all impact costs. </a:t>
            </a:r>
            <a:r>
              <a:rPr lang="en-CA" b="1" baseline="0" dirty="0" smtClean="0"/>
              <a:t>&lt;employers see these costs through increases in STD, LTD, staff turnover, faster progression to expensive biologics due to poor chronic disease management, having to hire more expensive temporary workers&gt;…&lt;and a list of other cost drivers&gt;</a:t>
            </a:r>
          </a:p>
          <a:p>
            <a:endParaRPr lang="en-CA" b="1" baseline="0" dirty="0" smtClean="0"/>
          </a:p>
          <a:p>
            <a:r>
              <a:rPr lang="en-CA" b="1" baseline="0" dirty="0" smtClean="0"/>
              <a:t>We know some of the key areas for loss include:</a:t>
            </a:r>
          </a:p>
          <a:p>
            <a:pPr marL="171450" indent="-171450">
              <a:buFont typeface="Arial"/>
              <a:buChar char="•"/>
            </a:pPr>
            <a:r>
              <a:rPr lang="en-CA" b="0" baseline="0" dirty="0" smtClean="0"/>
              <a:t>Depression, accounting for 23% of productivity loss</a:t>
            </a:r>
          </a:p>
          <a:p>
            <a:pPr marL="171450" indent="-171450">
              <a:buFont typeface="Arial"/>
              <a:buChar char="•"/>
            </a:pPr>
            <a:r>
              <a:rPr lang="en-CA" b="0" baseline="0" dirty="0" smtClean="0"/>
              <a:t>Back pain, headache </a:t>
            </a:r>
            <a:r>
              <a:rPr lang="en-CA" b="1" baseline="0" dirty="0" smtClean="0"/>
              <a:t>&lt;often stress related&gt; </a:t>
            </a:r>
            <a:r>
              <a:rPr lang="en-CA" b="0" baseline="0" dirty="0" smtClean="0"/>
              <a:t>and arthritis account for 31% </a:t>
            </a:r>
            <a:r>
              <a:rPr lang="en-CA" b="1" baseline="0" dirty="0" smtClean="0"/>
              <a:t>&lt;with unmanaged arthritis potentially costing more due to earlier use of biologics&gt;</a:t>
            </a:r>
          </a:p>
          <a:p>
            <a:pPr marL="171450" indent="-171450">
              <a:buFont typeface="Arial"/>
              <a:buChar char="•"/>
            </a:pPr>
            <a:r>
              <a:rPr lang="en-CA" b="0" baseline="0" dirty="0" smtClean="0"/>
              <a:t>The result is health and drug plan costs continue to rise 10-15%. Health Connected targets these issues and can impact your costs.</a:t>
            </a:r>
            <a:endParaRPr lang="en-CA" b="0"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3</a:t>
            </a:fld>
            <a:endParaRPr lang="en-US"/>
          </a:p>
        </p:txBody>
      </p:sp>
    </p:spTree>
    <p:extLst>
      <p:ext uri="{BB962C8B-B14F-4D97-AF65-F5344CB8AC3E}">
        <p14:creationId xmlns:p14="http://schemas.microsoft.com/office/powerpoint/2010/main" val="239829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what is the cost</a:t>
            </a:r>
            <a:r>
              <a:rPr lang="en-CA" baseline="0" dirty="0" smtClean="0"/>
              <a:t>-benefit of implementing a stronger health and wellness program and strategy? </a:t>
            </a:r>
          </a:p>
          <a:p>
            <a:endParaRPr lang="en-CA" baseline="0" dirty="0" smtClean="0"/>
          </a:p>
          <a:p>
            <a:r>
              <a:rPr lang="en-CA" sz="1200" kern="1200" dirty="0" smtClean="0">
                <a:solidFill>
                  <a:schemeClr val="tx1"/>
                </a:solidFill>
                <a:effectLst/>
                <a:latin typeface="+mn-lt"/>
                <a:ea typeface="+mn-ea"/>
                <a:cs typeface="+mn-cs"/>
              </a:rPr>
              <a:t>Studies have found that the direct employer cost savings can be $157/employee/year on plan costs alone.</a:t>
            </a:r>
          </a:p>
          <a:p>
            <a:endParaRPr lang="en-CA" baseline="0" dirty="0" smtClean="0"/>
          </a:p>
          <a:p>
            <a:r>
              <a:rPr lang="en-CA" baseline="0" dirty="0" smtClean="0"/>
              <a:t>But lets look at the larger costs. Data on the absenteeism and </a:t>
            </a:r>
            <a:r>
              <a:rPr lang="en-CA" baseline="0" dirty="0" err="1" smtClean="0"/>
              <a:t>presenteeism</a:t>
            </a:r>
            <a:r>
              <a:rPr lang="en-CA" baseline="0" dirty="0" smtClean="0"/>
              <a:t> collectively can cost much more, several thousand per employee per year.</a:t>
            </a:r>
          </a:p>
          <a:p>
            <a:endParaRPr lang="en-CA"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baseline="0" dirty="0" smtClean="0"/>
              <a:t>The cost of staff turnover can be 60% of an employees salary </a:t>
            </a:r>
            <a:r>
              <a:rPr lang="en-CA" b="1" baseline="0" dirty="0" smtClean="0"/>
              <a:t>&lt;some use 1 month to 1 year of salary as the cost depending on job level&gt;. </a:t>
            </a:r>
            <a:r>
              <a:rPr lang="en-CA" b="0" baseline="0" dirty="0" smtClean="0"/>
              <a:t>Earlier we mentioned </a:t>
            </a:r>
            <a:r>
              <a:rPr lang="en-CA" baseline="0" dirty="0" smtClean="0"/>
              <a:t>that 59% of employees said a stronger culture of health was a reason to stay with their current company so this cost can also be reduced.</a:t>
            </a:r>
          </a:p>
          <a:p>
            <a:pPr marL="0" marR="0" indent="0" algn="l" defTabSz="457200" rtl="0" eaLnBrk="1" fontAlgn="auto" latinLnBrk="0" hangingPunct="1">
              <a:lnSpc>
                <a:spcPct val="100000"/>
              </a:lnSpc>
              <a:spcBef>
                <a:spcPts val="0"/>
              </a:spcBef>
              <a:spcAft>
                <a:spcPts val="0"/>
              </a:spcAft>
              <a:buClrTx/>
              <a:buSzTx/>
              <a:buFontTx/>
              <a:buNone/>
              <a:tabLst/>
              <a:defRPr/>
            </a:pPr>
            <a:endParaRPr lang="en-CA"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Health Connected targets these cost drivers</a:t>
            </a:r>
            <a:r>
              <a:rPr lang="en-CA" baseline="0" dirty="0" smtClean="0"/>
              <a:t> so the benefits to your organization aren’t just increases in productivity and better management of your health plan costs.</a:t>
            </a:r>
          </a:p>
          <a:p>
            <a:pPr marL="0" marR="0" indent="0" algn="l" defTabSz="457200" rtl="0" eaLnBrk="1" fontAlgn="auto" latinLnBrk="0" hangingPunct="1">
              <a:lnSpc>
                <a:spcPct val="100000"/>
              </a:lnSpc>
              <a:spcBef>
                <a:spcPts val="0"/>
              </a:spcBef>
              <a:spcAft>
                <a:spcPts val="0"/>
              </a:spcAft>
              <a:buClrTx/>
              <a:buSzTx/>
              <a:buFontTx/>
              <a:buNone/>
              <a:tabLst/>
              <a:defRPr/>
            </a:pPr>
            <a:r>
              <a:rPr lang="en-CA" baseline="0" dirty="0" smtClean="0"/>
              <a:t>They include healthier, happier and more engaged employees. </a:t>
            </a:r>
            <a:endParaRPr lang="en-CA"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4</a:t>
            </a:fld>
            <a:endParaRPr lang="en-US"/>
          </a:p>
        </p:txBody>
      </p:sp>
    </p:spTree>
    <p:extLst>
      <p:ext uri="{BB962C8B-B14F-4D97-AF65-F5344CB8AC3E}">
        <p14:creationId xmlns:p14="http://schemas.microsoft.com/office/powerpoint/2010/main" val="846769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you know the benefits of a healthier company, so how</a:t>
            </a:r>
            <a:r>
              <a:rPr lang="en-CA" baseline="0" dirty="0" smtClean="0"/>
              <a:t> can </a:t>
            </a:r>
            <a:r>
              <a:rPr lang="en-CA" dirty="0" smtClean="0"/>
              <a:t>Health</a:t>
            </a:r>
            <a:r>
              <a:rPr lang="en-CA" baseline="0" dirty="0" smtClean="0"/>
              <a:t> Connected help?</a:t>
            </a:r>
          </a:p>
          <a:p>
            <a:endParaRPr lang="en-CA" baseline="0" dirty="0" smtClean="0"/>
          </a:p>
          <a:p>
            <a:r>
              <a:rPr lang="en-CA" dirty="0" smtClean="0"/>
              <a:t>Health</a:t>
            </a:r>
            <a:r>
              <a:rPr lang="en-CA" baseline="0" dirty="0" smtClean="0"/>
              <a:t> Connected </a:t>
            </a:r>
            <a:r>
              <a:rPr lang="en-CA" dirty="0" smtClean="0"/>
              <a:t>is a comprehensive and turn-key digital program that</a:t>
            </a:r>
            <a:r>
              <a:rPr lang="en-CA" baseline="0" dirty="0" smtClean="0"/>
              <a:t> targets </a:t>
            </a:r>
            <a:r>
              <a:rPr lang="en-CA" dirty="0" smtClean="0"/>
              <a:t>employee health,</a:t>
            </a:r>
            <a:r>
              <a:rPr lang="en-CA" baseline="0" dirty="0" smtClean="0"/>
              <a:t> </a:t>
            </a:r>
            <a:r>
              <a:rPr lang="en-CA" dirty="0" smtClean="0"/>
              <a:t>productivity and employer health plan costs.</a:t>
            </a:r>
          </a:p>
          <a:p>
            <a:endParaRPr lang="en-CA" dirty="0" smtClean="0"/>
          </a:p>
          <a:p>
            <a:r>
              <a:rPr lang="en-CA" dirty="0" smtClean="0"/>
              <a:t>What makes Health Connected different</a:t>
            </a:r>
            <a:r>
              <a:rPr lang="en-CA" baseline="0" dirty="0" smtClean="0"/>
              <a:t> is that it</a:t>
            </a:r>
            <a:r>
              <a:rPr lang="fr-FR" baseline="0" dirty="0" smtClean="0"/>
              <a:t>’</a:t>
            </a:r>
            <a:r>
              <a:rPr lang="en-CA" baseline="0" dirty="0" smtClean="0"/>
              <a:t>s a complete and comprehensive wellness program that is packaged so you develop a long-term strategy of “Creating a Health Movement”</a:t>
            </a:r>
          </a:p>
          <a:p>
            <a:endParaRPr lang="en-CA" baseline="0" dirty="0" smtClean="0"/>
          </a:p>
          <a:p>
            <a:r>
              <a:rPr lang="en-CA" baseline="0" dirty="0" smtClean="0"/>
              <a:t>Because its digital it is accessible office and remote workers providing an ongoing and continuous cycle of engagement over the long-term. It’s a program that works for both large and small companies.</a:t>
            </a:r>
            <a:endParaRPr lang="en-CA" dirty="0" smtClean="0"/>
          </a:p>
          <a:p>
            <a:endParaRPr lang="en-CA"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5</a:t>
            </a:fld>
            <a:endParaRPr lang="en-US"/>
          </a:p>
        </p:txBody>
      </p:sp>
    </p:spTree>
    <p:extLst>
      <p:ext uri="{BB962C8B-B14F-4D97-AF65-F5344CB8AC3E}">
        <p14:creationId xmlns:p14="http://schemas.microsoft.com/office/powerpoint/2010/main" val="1779820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Health Connected is a complete,</a:t>
            </a:r>
            <a:r>
              <a:rPr lang="en-CA" baseline="0" dirty="0" smtClean="0"/>
              <a:t> turn-key, automated health and wellness solution.</a:t>
            </a:r>
          </a:p>
          <a:p>
            <a:endParaRPr lang="en-CA" dirty="0" smtClean="0"/>
          </a:p>
          <a:p>
            <a:r>
              <a:rPr lang="en-CA" dirty="0" smtClean="0"/>
              <a:t>The core of Health</a:t>
            </a:r>
            <a:r>
              <a:rPr lang="en-CA" baseline="0" dirty="0" smtClean="0"/>
              <a:t> Connected is 3 unique and integrated programs proven to impact employee health and employer costs. </a:t>
            </a:r>
          </a:p>
          <a:p>
            <a:endParaRPr lang="en-CA" baseline="0" dirty="0" smtClean="0"/>
          </a:p>
          <a:p>
            <a:r>
              <a:rPr lang="en-CA" baseline="0" dirty="0" smtClean="0"/>
              <a:t>These programs are:</a:t>
            </a:r>
          </a:p>
          <a:p>
            <a:pPr marL="228600" indent="-228600">
              <a:buAutoNum type="arabicPeriod"/>
            </a:pPr>
            <a:r>
              <a:rPr lang="en-CA" baseline="0" dirty="0" smtClean="0"/>
              <a:t>A Health Risk Assessment to establish a baseline risk profile of each employee with aggregate data delivered to you so you can see your company health risk profile. It includes the industry’s most extensive reporting and analytics package for employers that aggregates data so you can identify areas to focus your efforts and measure results. </a:t>
            </a:r>
          </a:p>
          <a:p>
            <a:pPr marL="228600" indent="-228600">
              <a:buAutoNum type="arabicPeriod"/>
            </a:pPr>
            <a:r>
              <a:rPr lang="en-CA" baseline="0" dirty="0" smtClean="0"/>
              <a:t>A second program is Health Challenges. Health challenges allows your employees to participate in individual or team events such as a “Walking challenge” or “healthy eating challenge”. Employees can connect to wearable devices such as </a:t>
            </a:r>
            <a:r>
              <a:rPr lang="en-CA" baseline="0" dirty="0" err="1" smtClean="0"/>
              <a:t>FitBit</a:t>
            </a:r>
            <a:r>
              <a:rPr lang="en-CA" baseline="0" dirty="0" smtClean="0"/>
              <a:t> to track progress. You can also use challenges with incentive programs, such as getting a Tim </a:t>
            </a:r>
            <a:r>
              <a:rPr lang="en-CA" baseline="0" dirty="0" err="1" smtClean="0"/>
              <a:t>Hortons</a:t>
            </a:r>
            <a:r>
              <a:rPr lang="en-CA" baseline="0" dirty="0" smtClean="0"/>
              <a:t> gift card or some other reward.</a:t>
            </a:r>
          </a:p>
          <a:p>
            <a:pPr marL="228600" indent="-228600">
              <a:buAutoNum type="arabicPeriod"/>
            </a:pPr>
            <a:r>
              <a:rPr lang="en-CA" baseline="0" dirty="0" smtClean="0"/>
              <a:t>The third program is Digital Health Coach. Digital Health Coach allows employees to create a highly personalized health action plan. Health coaching is an effective way to impact health </a:t>
            </a:r>
            <a:r>
              <a:rPr lang="en-CA" baseline="0" dirty="0" err="1" smtClean="0"/>
              <a:t>behavior</a:t>
            </a:r>
            <a:r>
              <a:rPr lang="en-CA" baseline="0" dirty="0" smtClean="0"/>
              <a:t>, we’ve digitized this process. If you’re not familiar with health coaching it works much like a business or life coach. You meet with your coach to understand your goals and work together to develop a plan to achieve them. This is what Digital Health Coach does for health, it provides employees with a self-management tool that create their very own health action plan based on their health goals and personal situation.</a:t>
            </a:r>
          </a:p>
          <a:p>
            <a:pPr marL="228600" indent="-228600">
              <a:buAutoNum type="arabicPeriod"/>
            </a:pPr>
            <a:endParaRPr lang="en-CA" baseline="0" dirty="0" smtClean="0"/>
          </a:p>
          <a:p>
            <a:pPr marL="0" indent="0">
              <a:buNone/>
            </a:pPr>
            <a:r>
              <a:rPr lang="en-CA" baseline="0" dirty="0" smtClean="0"/>
              <a:t>These 3 products all work together to create a complete end-to-end solution.</a:t>
            </a:r>
          </a:p>
          <a:p>
            <a:pPr marL="0" indent="0">
              <a:buNone/>
            </a:pPr>
            <a:endParaRPr lang="en-CA"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We know that ease of implementation is a key factor for your business.</a:t>
            </a:r>
            <a:r>
              <a:rPr lang="en-CA" baseline="0" dirty="0" smtClean="0"/>
              <a:t> Health Connected is a complete turn-key, automated solution that requires minimal time investment.</a:t>
            </a:r>
            <a:endParaRPr lang="en-CA" dirty="0" smtClean="0"/>
          </a:p>
          <a:p>
            <a:pPr marL="0" indent="0">
              <a:buNone/>
            </a:pPr>
            <a:endParaRPr lang="en-CA" baseline="0" dirty="0" smtClean="0"/>
          </a:p>
          <a:p>
            <a:endParaRPr lang="en-CA" baseline="0" dirty="0" smtClean="0"/>
          </a:p>
          <a:p>
            <a:endParaRPr lang="en-CA" baseline="0" dirty="0" smtClean="0"/>
          </a:p>
          <a:p>
            <a:endParaRPr lang="en-CA" baseline="0" dirty="0" smtClean="0"/>
          </a:p>
          <a:p>
            <a:endParaRPr lang="en-CA" baseline="0" dirty="0" smtClean="0"/>
          </a:p>
        </p:txBody>
      </p:sp>
      <p:sp>
        <p:nvSpPr>
          <p:cNvPr id="4" name="Slide Number Placeholder 3"/>
          <p:cNvSpPr>
            <a:spLocks noGrp="1"/>
          </p:cNvSpPr>
          <p:nvPr>
            <p:ph type="sldNum" sz="quarter" idx="10"/>
          </p:nvPr>
        </p:nvSpPr>
        <p:spPr/>
        <p:txBody>
          <a:bodyPr/>
          <a:lstStyle/>
          <a:p>
            <a:fld id="{FA92AA79-2161-6445-8ECF-23F608213E51}" type="slidenum">
              <a:rPr lang="en-US" smtClean="0"/>
              <a:pPr/>
              <a:t>6</a:t>
            </a:fld>
            <a:endParaRPr lang="en-US"/>
          </a:p>
        </p:txBody>
      </p:sp>
    </p:spTree>
    <p:extLst>
      <p:ext uri="{BB962C8B-B14F-4D97-AF65-F5344CB8AC3E}">
        <p14:creationId xmlns:p14="http://schemas.microsoft.com/office/powerpoint/2010/main" val="3798628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employers we provide a total support package to simplify the process of creating a health movement. We know how difficult it is to find the time and resources for company health and wellness. So we’ve done all that work for you to make it easy.  </a:t>
            </a:r>
          </a:p>
          <a:p>
            <a:endParaRPr lang="en-US" baseline="0" dirty="0" smtClean="0"/>
          </a:p>
          <a:p>
            <a:r>
              <a:rPr lang="en-US" baseline="0" dirty="0" smtClean="0"/>
              <a:t>Health Connected is completely automated. With </a:t>
            </a:r>
            <a:r>
              <a:rPr lang="en-CA" baseline="0" dirty="0" smtClean="0"/>
              <a:t>only a small time investment, as little as 30 minutes per month, you can implement.</a:t>
            </a:r>
          </a:p>
          <a:p>
            <a:endParaRPr lang="en-CA" baseline="0" dirty="0" smtClean="0"/>
          </a:p>
          <a:p>
            <a:r>
              <a:rPr lang="en-CA" baseline="0" dirty="0" smtClean="0"/>
              <a:t>Health Connected comes with a complete set of employer guides and support materials we call “WELLNESS-IN-A-BOX”. This includes: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An employer roadmap to create a health movement. Its really a how-to guide to implement a wellness program. If you don</a:t>
            </a:r>
            <a:r>
              <a:rPr lang="fr-FR" baseline="0" dirty="0" smtClean="0"/>
              <a:t>’</a:t>
            </a:r>
            <a:r>
              <a:rPr lang="en-CA" baseline="0" dirty="0" smtClean="0"/>
              <a:t>t have the staff or resources, time or knowledge, this guide provides you with all you need to make implementation simple and efficient.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You get several PowerPoint presentations that introduce managers and employees to the program. Use these at lunch and learns or staff meetings.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We also provide posters, tent cards, desk cards &lt;these are small business card sized items you can drop on peoples desk&gt;, for in-office promotion. All you need to do is place post posters in lunch room or hallways and leave other material on desks or common areas.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We provide a set of emails you can simply forward using your internal email system. You can do this weekly or monthly, its your choice.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Everything is in a template format so if you want to modify it, or if you have a program already in place and want to change the “Join Our Health Movement” messaging you can.</a:t>
            </a:r>
          </a:p>
          <a:p>
            <a:endParaRPr lang="en-US" baseline="0" dirty="0" smtClean="0"/>
          </a:p>
          <a:p>
            <a:r>
              <a:rPr lang="en-US" baseline="0" dirty="0" smtClean="0"/>
              <a:t>Our partner in Health Connected is MediResource. They have been leading digital health and wellness provider since 1996 and are Canada’s largest. This program is the result of nearly 20 years of expertise in implementing digital health and wellness programs. MediResource has provided programs for decades to Manulife, Great West Life, Blue Cross and </a:t>
            </a:r>
            <a:r>
              <a:rPr lang="en-US" baseline="0" dirty="0" err="1" smtClean="0"/>
              <a:t>Sunlife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7</a:t>
            </a:fld>
            <a:endParaRPr lang="en-US"/>
          </a:p>
        </p:txBody>
      </p:sp>
    </p:spTree>
    <p:extLst>
      <p:ext uri="{BB962C8B-B14F-4D97-AF65-F5344CB8AC3E}">
        <p14:creationId xmlns:p14="http://schemas.microsoft.com/office/powerpoint/2010/main" val="62305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For </a:t>
            </a:r>
            <a:r>
              <a:rPr lang="en-US" sz="1200" dirty="0" smtClean="0"/>
              <a:t>your employees lets make it fun </a:t>
            </a:r>
            <a:r>
              <a:rPr lang="en-US" sz="1200" dirty="0" smtClean="0"/>
              <a:t>and provide clear direction on </a:t>
            </a:r>
            <a:r>
              <a:rPr lang="en-US" sz="1200" dirty="0" smtClean="0"/>
              <a:t>how to participate in your Health</a:t>
            </a:r>
            <a:r>
              <a:rPr lang="en-US" sz="1200" baseline="0" dirty="0" smtClean="0"/>
              <a:t> </a:t>
            </a:r>
            <a:r>
              <a:rPr lang="en-US" sz="1200" baseline="0" dirty="0" smtClean="0"/>
              <a:t>Movement.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So we’ve organized each program to become a mission to achieve. We know people rally around missions, it</a:t>
            </a:r>
            <a:r>
              <a:rPr lang="fr-FR" sz="1200" baseline="0" dirty="0" smtClean="0"/>
              <a:t>’</a:t>
            </a:r>
            <a:r>
              <a:rPr lang="en-US" sz="1200" baseline="0" dirty="0" smtClean="0"/>
              <a:t>s a concept people understand because it provides a defined goal with a specific start and finish.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People can start one mission each month (or over a longer if you’d like). This ensures employees have direction and aren’t overwhelmed. Many people haven’t focused on their health for many years so we want to take small steps over time and not overwhelm them with too many things at once or without a clear path. This approach gives people a greater sense of achievement and builds confidence to participate over the long term.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If you look at any movement it always </a:t>
            </a:r>
            <a:r>
              <a:rPr lang="en-US" sz="1200" baseline="0" dirty="0" smtClean="0"/>
              <a:t>starts with a </a:t>
            </a:r>
            <a:r>
              <a:rPr lang="en-US" sz="1200" baseline="0" dirty="0" smtClean="0"/>
              <a:t>mission. </a:t>
            </a:r>
            <a:r>
              <a:rPr lang="en-US" sz="1200" baseline="0" dirty="0" smtClean="0"/>
              <a:t>Missions </a:t>
            </a:r>
            <a:r>
              <a:rPr lang="en-US" sz="1200" baseline="0" dirty="0" smtClean="0"/>
              <a:t>fuel momentum for your health movement strategy.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We’ve </a:t>
            </a:r>
            <a:r>
              <a:rPr lang="en-US" sz="1200" baseline="0" dirty="0" smtClean="0"/>
              <a:t>suggested an order to these missions but you can do them in any </a:t>
            </a:r>
            <a:r>
              <a:rPr lang="en-US" sz="1200" baseline="0" dirty="0" smtClean="0"/>
              <a:t>order, although we recommend doing a Risk Assessment first to get baseline starting data on where you stand.:</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sz="1200" baseline="0" dirty="0" smtClean="0"/>
              <a:t>Mission </a:t>
            </a:r>
            <a:r>
              <a:rPr lang="en-CA" sz="1200" baseline="0" dirty="0" smtClean="0"/>
              <a:t>1 is to complete an HRA. This provides you </a:t>
            </a:r>
            <a:r>
              <a:rPr lang="en-CA" sz="1200" baseline="0" dirty="0" smtClean="0"/>
              <a:t>that baseline </a:t>
            </a:r>
            <a:r>
              <a:rPr lang="en-CA" sz="1200" baseline="0" dirty="0" smtClean="0"/>
              <a:t>of your company risk profile so you can determine next steps and where </a:t>
            </a:r>
            <a:r>
              <a:rPr lang="en-CA" sz="1200" baseline="0" dirty="0" smtClean="0"/>
              <a:t>to best </a:t>
            </a:r>
            <a:r>
              <a:rPr lang="en-CA" sz="1200" baseline="0" dirty="0" smtClean="0"/>
              <a:t>to focus your efforts.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sz="1200" baseline="0" dirty="0" smtClean="0"/>
              <a:t>Mission 2 is possibly a health challenge. Health challenges can include use of wearable devices like </a:t>
            </a:r>
            <a:r>
              <a:rPr lang="en-CA" sz="1200" baseline="0" dirty="0" err="1" smtClean="0"/>
              <a:t>Fitbit</a:t>
            </a:r>
            <a:r>
              <a:rPr lang="en-CA" sz="1200" baseline="0" dirty="0" smtClean="0"/>
              <a:t> and allows employees to create teams and collect points or rewards. An example </a:t>
            </a:r>
            <a:r>
              <a:rPr lang="en-CA" sz="1200" baseline="0" dirty="0" smtClean="0"/>
              <a:t>of a challenge is </a:t>
            </a:r>
            <a:r>
              <a:rPr lang="en-CA" sz="1200" baseline="0" dirty="0" smtClean="0"/>
              <a:t>lets all “Trek Across Canada</a:t>
            </a:r>
            <a:r>
              <a:rPr lang="en-CA" sz="1200" baseline="0" dirty="0" smtClean="0"/>
              <a:t>”, using pedometers to measure progress. Challenges can include leaderboards and teams for friendly competitions.</a:t>
            </a:r>
            <a:endParaRPr lang="en-CA" sz="1200"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sz="1200" baseline="0" dirty="0" smtClean="0"/>
              <a:t>The last Mission in the cycle would be Digital Health Coach. This unique tool provides the digital equivalent of a live health coach. It starts with a “Health Skills Assessment” and then provides a personalized health action plan. Its focussed on health skill development so people can achieve their health goals.</a:t>
            </a:r>
          </a:p>
          <a:p>
            <a:pPr marL="0" marR="0" indent="0" algn="l" defTabSz="457200" rtl="0" eaLnBrk="1" fontAlgn="auto" latinLnBrk="0" hangingPunct="1">
              <a:lnSpc>
                <a:spcPct val="100000"/>
              </a:lnSpc>
              <a:spcBef>
                <a:spcPts val="0"/>
              </a:spcBef>
              <a:spcAft>
                <a:spcPts val="0"/>
              </a:spcAft>
              <a:buClrTx/>
              <a:buSzTx/>
              <a:buFontTx/>
              <a:buNone/>
              <a:tabLst/>
              <a:defRPr/>
            </a:pPr>
            <a:endParaRPr lang="en-CA"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&lt;All along the way you have the support materials you need to promote and encourage participation in Missions with the </a:t>
            </a:r>
            <a:r>
              <a:rPr lang="en-US" sz="1200" baseline="0" dirty="0" smtClean="0"/>
              <a:t>“Wellness in a Box” support </a:t>
            </a:r>
            <a:r>
              <a:rPr lang="en-US" sz="1200" baseline="0" dirty="0" smtClean="0"/>
              <a:t>materials&gt; </a:t>
            </a: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CA"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Once you complete all 3 missions, you can begin another cycle but this time you can start at any point. This means Health Connected provides a perpetual program </a:t>
            </a:r>
            <a:r>
              <a:rPr lang="en-US" sz="1200" baseline="0" dirty="0" smtClean="0"/>
              <a:t>that </a:t>
            </a:r>
            <a:r>
              <a:rPr lang="en-US" sz="1200" baseline="0" dirty="0" err="1" smtClean="0"/>
              <a:t>doesn</a:t>
            </a:r>
            <a:r>
              <a:rPr lang="fr-FR" sz="1200" baseline="0" dirty="0" smtClean="0"/>
              <a:t>’</a:t>
            </a:r>
            <a:r>
              <a:rPr lang="en-US" sz="1200" baseline="0" dirty="0" smtClean="0"/>
              <a:t>t </a:t>
            </a:r>
            <a:r>
              <a:rPr lang="en-US" sz="1200" baseline="0" dirty="0" smtClean="0"/>
              <a:t>get stale</a:t>
            </a:r>
            <a:r>
              <a:rPr lang="en-US" sz="1200" baseline="0" dirty="0" smtClean="0"/>
              <a:t>.</a:t>
            </a:r>
            <a:endParaRPr lang="en-CA" baseline="0" dirty="0" smtClean="0"/>
          </a:p>
        </p:txBody>
      </p:sp>
      <p:sp>
        <p:nvSpPr>
          <p:cNvPr id="4" name="Slide Number Placeholder 3"/>
          <p:cNvSpPr>
            <a:spLocks noGrp="1"/>
          </p:cNvSpPr>
          <p:nvPr>
            <p:ph type="sldNum" sz="quarter" idx="10"/>
          </p:nvPr>
        </p:nvSpPr>
        <p:spPr/>
        <p:txBody>
          <a:bodyPr/>
          <a:lstStyle/>
          <a:p>
            <a:fld id="{FA92AA79-2161-6445-8ECF-23F608213E51}" type="slidenum">
              <a:rPr lang="en-US" smtClean="0"/>
              <a:pPr/>
              <a:t>8</a:t>
            </a:fld>
            <a:endParaRPr lang="en-US"/>
          </a:p>
        </p:txBody>
      </p:sp>
    </p:spTree>
    <p:extLst>
      <p:ext uri="{BB962C8B-B14F-4D97-AF65-F5344CB8AC3E}">
        <p14:creationId xmlns:p14="http://schemas.microsoft.com/office/powerpoint/2010/main" val="2151209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INTERNAL NOTE TO CONSULTANTS: IF YOU HAVEN’T RECEIVED A PRINT SAMPLE OF THE REPORTING PACKAGE REQUEST</a:t>
            </a:r>
            <a:r>
              <a:rPr lang="en-US" b="1" baseline="0" dirty="0" smtClean="0">
                <a:solidFill>
                  <a:srgbClr val="FF0000"/>
                </a:solidFill>
              </a:rPr>
              <a:t> ONE FROM CUSTOMER SERVICE</a:t>
            </a:r>
          </a:p>
          <a:p>
            <a:endParaRPr lang="en-US" b="1" dirty="0" smtClean="0">
              <a:solidFill>
                <a:srgbClr val="FF0000"/>
              </a:solidFill>
            </a:endParaRPr>
          </a:p>
          <a:p>
            <a:r>
              <a:rPr lang="en-US" dirty="0" smtClean="0"/>
              <a:t>Behind the scenes there is the industry’s most powerful analytics engine</a:t>
            </a:r>
            <a:r>
              <a:rPr lang="en-US" baseline="0" dirty="0" smtClean="0"/>
              <a:t> to profile your </a:t>
            </a:r>
            <a:r>
              <a:rPr lang="en-US" baseline="0" dirty="0" smtClean="0"/>
              <a:t>company’s overall health </a:t>
            </a:r>
            <a:r>
              <a:rPr lang="en-US" baseline="0" dirty="0" smtClean="0"/>
              <a:t>and measure </a:t>
            </a:r>
            <a:r>
              <a:rPr lang="en-US" baseline="0" dirty="0" smtClean="0"/>
              <a:t>results. </a:t>
            </a:r>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continuously measure 17 different risk categories </a:t>
            </a:r>
            <a:r>
              <a:rPr lang="en-US" b="1" baseline="0" dirty="0" smtClean="0"/>
              <a:t>&lt;such as such as cardiovascular risks, diabetes, stress, sleep, depression and </a:t>
            </a:r>
            <a:r>
              <a:rPr lang="en-US" b="1" baseline="0" dirty="0" smtClean="0"/>
              <a:t>several other chronic disease risks&gt;</a:t>
            </a:r>
            <a:r>
              <a:rPr lang="en-US" baseline="0" dirty="0" smtClean="0"/>
              <a:t>, as well as aggregating behavior data about employees. Behavior data includes metrics such as their “readiness to change” and a series of health skills like “commitment to change”.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provide you an online report equivalent of about 100 pages of </a:t>
            </a:r>
            <a:r>
              <a:rPr lang="en-US" baseline="0" dirty="0" smtClean="0"/>
              <a:t>risk and outcomes metrics as well as insights to help you make decisions. </a:t>
            </a:r>
            <a:r>
              <a:rPr lang="en-US" baseline="0" dirty="0" smtClean="0"/>
              <a:t>We provide analytics around things such as </a:t>
            </a:r>
            <a:r>
              <a:rPr lang="en-US" baseline="0" dirty="0" smtClean="0"/>
              <a:t>your </a:t>
            </a:r>
            <a:r>
              <a:rPr lang="en-US" baseline="0" dirty="0" smtClean="0"/>
              <a:t>actual loss in productivity due to absenteeism and </a:t>
            </a:r>
            <a:r>
              <a:rPr lang="en-US" baseline="0" dirty="0" err="1" smtClean="0"/>
              <a:t>presenteeism</a:t>
            </a:r>
            <a:r>
              <a:rPr lang="en-US" baseline="0" dirty="0" smtClean="0"/>
              <a:t>, or specific disease states you should focus on </a:t>
            </a:r>
            <a:r>
              <a:rPr lang="en-US" b="1" baseline="0" dirty="0" smtClean="0"/>
              <a:t>&lt;for example, we often hear employers want to focus on smoking cessation and later find their analytics show this is not a big cost driver despite that its an obvious target. The metrics and insights in the report might show they should focus on stress, depression or nutrition first&gt;.</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Its simple to use, automated and provides all the insights and guidance you need on where to focus and what to do to next to get the best </a:t>
            </a:r>
            <a:r>
              <a:rPr lang="en-US" baseline="0" dirty="0" smtClean="0"/>
              <a:t>results.</a:t>
            </a:r>
            <a:endParaRPr lang="en-US" baseline="0" dirty="0" smtClean="0"/>
          </a:p>
        </p:txBody>
      </p:sp>
      <p:sp>
        <p:nvSpPr>
          <p:cNvPr id="4" name="Slide Number Placeholder 3"/>
          <p:cNvSpPr>
            <a:spLocks noGrp="1"/>
          </p:cNvSpPr>
          <p:nvPr>
            <p:ph type="sldNum" sz="quarter" idx="10"/>
          </p:nvPr>
        </p:nvSpPr>
        <p:spPr/>
        <p:txBody>
          <a:bodyPr/>
          <a:lstStyle/>
          <a:p>
            <a:fld id="{FA92AA79-2161-6445-8ECF-23F608213E51}" type="slidenum">
              <a:rPr lang="en-US" smtClean="0"/>
              <a:pPr/>
              <a:t>9</a:t>
            </a:fld>
            <a:endParaRPr lang="en-US"/>
          </a:p>
        </p:txBody>
      </p:sp>
    </p:spTree>
    <p:extLst>
      <p:ext uri="{BB962C8B-B14F-4D97-AF65-F5344CB8AC3E}">
        <p14:creationId xmlns:p14="http://schemas.microsoft.com/office/powerpoint/2010/main" val="3134256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294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39732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240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pic>
        <p:nvPicPr>
          <p:cNvPr id="5" name="Picture 7" descr="MediResourceLogo_CMYK"/>
          <p:cNvPicPr>
            <a:picLocks noChangeAspect="1" noChangeArrowheads="1"/>
          </p:cNvPicPr>
          <p:nvPr userDrawn="1"/>
        </p:nvPicPr>
        <p:blipFill>
          <a:blip r:embed="rId2" cstate="print"/>
          <a:srcRect/>
          <a:stretch>
            <a:fillRect/>
          </a:stretch>
        </p:blipFill>
        <p:spPr bwMode="auto">
          <a:xfrm>
            <a:off x="7355399" y="6491829"/>
            <a:ext cx="1569526" cy="288564"/>
          </a:xfrm>
          <a:prstGeom prst="rect">
            <a:avLst/>
          </a:prstGeom>
          <a:noFill/>
          <a:ln w="9525">
            <a:noFill/>
            <a:miter lim="800000"/>
            <a:headEnd/>
            <a:tailEnd/>
          </a:ln>
        </p:spPr>
      </p:pic>
      <p:sp>
        <p:nvSpPr>
          <p:cNvPr id="6" name="Rectangle 12"/>
          <p:cNvSpPr>
            <a:spLocks noChangeArrowheads="1"/>
          </p:cNvSpPr>
          <p:nvPr userDrawn="1"/>
        </p:nvSpPr>
        <p:spPr bwMode="auto">
          <a:xfrm>
            <a:off x="5588000" y="6464940"/>
            <a:ext cx="1803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p>
            <a:pPr lvl="1" algn="r" defTabSz="914400" fontAlgn="base">
              <a:spcBef>
                <a:spcPct val="0"/>
              </a:spcBef>
              <a:spcAft>
                <a:spcPts val="900"/>
              </a:spcAft>
            </a:pPr>
            <a:r>
              <a:rPr lang="en-CA" sz="1400" b="1" dirty="0" smtClean="0">
                <a:solidFill>
                  <a:srgbClr val="818181"/>
                </a:solidFill>
                <a:latin typeface="Arial" charset="0"/>
                <a:ea typeface="ＭＳ Ｐゴシック" charset="0"/>
                <a:cs typeface="ＭＳ Ｐゴシック" charset="0"/>
              </a:rPr>
              <a:t>Powered</a:t>
            </a:r>
            <a:r>
              <a:rPr lang="en-CA" sz="1400" b="1" baseline="0" dirty="0" smtClean="0">
                <a:solidFill>
                  <a:srgbClr val="818181"/>
                </a:solidFill>
                <a:latin typeface="Arial" charset="0"/>
                <a:ea typeface="ＭＳ Ｐゴシック" charset="0"/>
                <a:cs typeface="ＭＳ Ｐゴシック" charset="0"/>
              </a:rPr>
              <a:t> by</a:t>
            </a:r>
            <a:endParaRPr lang="en-US" sz="1400" b="1" dirty="0">
              <a:solidFill>
                <a:srgbClr val="FF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18344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745340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7662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381000" y="152400"/>
            <a:ext cx="838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10"/>
          <p:cNvSpPr>
            <a:spLocks noGrp="1" noChangeArrowheads="1"/>
          </p:cNvSpPr>
          <p:nvPr>
            <p:ph type="body" idx="1"/>
          </p:nvPr>
        </p:nvSpPr>
        <p:spPr bwMode="auto">
          <a:xfrm>
            <a:off x="3810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smtClean="0"/>
              <a:t>level</a:t>
            </a:r>
            <a:endParaRPr lang="en-US" dirty="0"/>
          </a:p>
        </p:txBody>
      </p:sp>
      <p:pic>
        <p:nvPicPr>
          <p:cNvPr id="10" name="Picture 9"/>
          <p:cNvPicPr>
            <a:picLocks noChangeAspect="1"/>
          </p:cNvPicPr>
          <p:nvPr userDrawn="1"/>
        </p:nvPicPr>
        <p:blipFill>
          <a:blip r:embed="rId8"/>
          <a:stretch>
            <a:fillRect/>
          </a:stretch>
        </p:blipFill>
        <p:spPr>
          <a:xfrm>
            <a:off x="6593800" y="152400"/>
            <a:ext cx="2372400" cy="471809"/>
          </a:xfrm>
          <a:prstGeom prst="rect">
            <a:avLst/>
          </a:prstGeom>
          <a:ln>
            <a:noFill/>
          </a:ln>
        </p:spPr>
      </p:pic>
    </p:spTree>
    <p:extLst>
      <p:ext uri="{BB962C8B-B14F-4D97-AF65-F5344CB8AC3E}">
        <p14:creationId xmlns:p14="http://schemas.microsoft.com/office/powerpoint/2010/main" val="1530419616"/>
      </p:ext>
    </p:extLst>
  </p:cSld>
  <p:clrMap bg1="lt1" tx1="dk1" bg2="lt2" tx2="dk2" accent1="accent1" accent2="accent2" accent3="accent3" accent4="accent4" accent5="accent5" accent6="accent6" hlink="hlink" folHlink="folHlink"/>
  <p:sldLayoutIdLst>
    <p:sldLayoutId id="2147483664" r:id="rId1"/>
    <p:sldLayoutId id="2147483663" r:id="rId2"/>
    <p:sldLayoutId id="2147484003" r:id="rId3"/>
    <p:sldLayoutId id="2147483665" r:id="rId4"/>
    <p:sldLayoutId id="2147483667" r:id="rId5"/>
    <p:sldLayoutId id="2147484005" r:id="rId6"/>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2800" b="0">
          <a:solidFill>
            <a:srgbClr val="818181"/>
          </a:solidFill>
          <a:latin typeface="+mj-lt"/>
          <a:ea typeface="ＭＳ Ｐゴシック" charset="0"/>
          <a:cs typeface="+mj-cs"/>
        </a:defRPr>
      </a:lvl1pPr>
      <a:lvl2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2pPr>
      <a:lvl3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3pPr>
      <a:lvl4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4pPr>
      <a:lvl5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5pPr>
      <a:lvl6pPr marL="457200" algn="l" rtl="0" fontAlgn="base">
        <a:spcBef>
          <a:spcPct val="0"/>
        </a:spcBef>
        <a:spcAft>
          <a:spcPct val="0"/>
        </a:spcAft>
        <a:defRPr sz="3000" b="1">
          <a:solidFill>
            <a:schemeClr val="bg1"/>
          </a:solidFill>
          <a:latin typeface="Arial" charset="0"/>
          <a:cs typeface="Arial" charset="0"/>
        </a:defRPr>
      </a:lvl6pPr>
      <a:lvl7pPr marL="914400" algn="l" rtl="0" fontAlgn="base">
        <a:spcBef>
          <a:spcPct val="0"/>
        </a:spcBef>
        <a:spcAft>
          <a:spcPct val="0"/>
        </a:spcAft>
        <a:defRPr sz="3000" b="1">
          <a:solidFill>
            <a:schemeClr val="bg1"/>
          </a:solidFill>
          <a:latin typeface="Arial" charset="0"/>
          <a:cs typeface="Arial" charset="0"/>
        </a:defRPr>
      </a:lvl7pPr>
      <a:lvl8pPr marL="1371600" algn="l" rtl="0" fontAlgn="base">
        <a:spcBef>
          <a:spcPct val="0"/>
        </a:spcBef>
        <a:spcAft>
          <a:spcPct val="0"/>
        </a:spcAft>
        <a:defRPr sz="3000" b="1">
          <a:solidFill>
            <a:schemeClr val="bg1"/>
          </a:solidFill>
          <a:latin typeface="Arial" charset="0"/>
          <a:cs typeface="Arial" charset="0"/>
        </a:defRPr>
      </a:lvl8pPr>
      <a:lvl9pPr marL="1828800" algn="l" rtl="0" fontAlgn="base">
        <a:spcBef>
          <a:spcPct val="0"/>
        </a:spcBef>
        <a:spcAft>
          <a:spcPct val="0"/>
        </a:spcAft>
        <a:defRPr sz="3000" b="1">
          <a:solidFill>
            <a:schemeClr val="bg1"/>
          </a:solidFill>
          <a:latin typeface="Arial" charset="0"/>
          <a:cs typeface="Arial" charset="0"/>
        </a:defRPr>
      </a:lvl9pPr>
    </p:titleStyle>
    <p:bodyStyle>
      <a:lvl1pPr marL="342900" indent="-342900" algn="l" rtl="0" eaLnBrk="0" fontAlgn="base" hangingPunct="0">
        <a:spcBef>
          <a:spcPct val="20000"/>
        </a:spcBef>
        <a:spcAft>
          <a:spcPct val="50000"/>
        </a:spcAft>
        <a:defRPr sz="2000" b="0">
          <a:solidFill>
            <a:srgbClr val="606060"/>
          </a:solidFill>
          <a:latin typeface="+mn-lt"/>
          <a:ea typeface="ＭＳ Ｐゴシック" charset="0"/>
          <a:cs typeface="+mn-cs"/>
        </a:defRPr>
      </a:lvl1pPr>
      <a:lvl2pPr marL="463550" indent="-238125" algn="l" rtl="0" eaLnBrk="0" fontAlgn="base" hangingPunct="0">
        <a:spcBef>
          <a:spcPct val="20000"/>
        </a:spcBef>
        <a:spcAft>
          <a:spcPct val="50000"/>
        </a:spcAft>
        <a:buFont typeface="Wingdings" charset="2"/>
        <a:buChar char="§"/>
        <a:defRPr sz="2200">
          <a:solidFill>
            <a:srgbClr val="606060"/>
          </a:solidFill>
          <a:latin typeface="+mn-lt"/>
          <a:ea typeface="Arial" charset="0"/>
          <a:cs typeface="+mn-cs"/>
        </a:defRPr>
      </a:lvl2pPr>
      <a:lvl3pPr marL="914400" indent="-225425" algn="l" rtl="0" eaLnBrk="0" fontAlgn="base" hangingPunct="0">
        <a:spcBef>
          <a:spcPct val="20000"/>
        </a:spcBef>
        <a:spcAft>
          <a:spcPct val="50000"/>
        </a:spcAft>
        <a:buFont typeface="Arial"/>
        <a:buChar char="•"/>
        <a:defRPr sz="2000">
          <a:solidFill>
            <a:srgbClr val="606060"/>
          </a:solidFill>
          <a:latin typeface="+mn-lt"/>
          <a:ea typeface="Arial" charset="0"/>
          <a:cs typeface="+mn-cs"/>
        </a:defRPr>
      </a:lvl3pPr>
      <a:lvl4pPr marL="1377950" indent="-238125" algn="l" rtl="0" eaLnBrk="0" fontAlgn="base" hangingPunct="0">
        <a:spcBef>
          <a:spcPct val="20000"/>
        </a:spcBef>
        <a:spcAft>
          <a:spcPct val="50000"/>
        </a:spcAft>
        <a:buSzPct val="110000"/>
        <a:buFont typeface="Arial" charset="0"/>
        <a:buChar char="◦"/>
        <a:defRPr sz="2000">
          <a:solidFill>
            <a:srgbClr val="606060"/>
          </a:solidFill>
          <a:latin typeface="+mn-lt"/>
          <a:ea typeface="Arial" charset="0"/>
          <a:cs typeface="+mn-cs"/>
        </a:defRPr>
      </a:lvl4pPr>
      <a:lvl5pPr marL="1828800" indent="-225425" algn="l" rtl="0" eaLnBrk="0" fontAlgn="base" hangingPunct="0">
        <a:spcBef>
          <a:spcPct val="20000"/>
        </a:spcBef>
        <a:spcAft>
          <a:spcPct val="50000"/>
        </a:spcAft>
        <a:buChar char="•"/>
        <a:defRPr sz="2000">
          <a:solidFill>
            <a:srgbClr val="606060"/>
          </a:solidFill>
          <a:latin typeface="+mn-lt"/>
          <a:ea typeface="Arial" charset="0"/>
          <a:cs typeface="+mn-cs"/>
        </a:defRPr>
      </a:lvl5pPr>
      <a:lvl6pPr marL="2286000" indent="-225425" algn="l" rtl="0" fontAlgn="base">
        <a:spcBef>
          <a:spcPct val="20000"/>
        </a:spcBef>
        <a:spcAft>
          <a:spcPct val="50000"/>
        </a:spcAft>
        <a:buChar char="•"/>
        <a:defRPr sz="2000">
          <a:solidFill>
            <a:srgbClr val="4D4D4D"/>
          </a:solidFill>
          <a:latin typeface="+mn-lt"/>
          <a:cs typeface="+mn-cs"/>
        </a:defRPr>
      </a:lvl6pPr>
      <a:lvl7pPr marL="2743200" indent="-225425" algn="l" rtl="0" fontAlgn="base">
        <a:spcBef>
          <a:spcPct val="20000"/>
        </a:spcBef>
        <a:spcAft>
          <a:spcPct val="50000"/>
        </a:spcAft>
        <a:buChar char="•"/>
        <a:defRPr sz="2000">
          <a:solidFill>
            <a:srgbClr val="4D4D4D"/>
          </a:solidFill>
          <a:latin typeface="+mn-lt"/>
          <a:cs typeface="+mn-cs"/>
        </a:defRPr>
      </a:lvl7pPr>
      <a:lvl8pPr marL="3200400" indent="-225425" algn="l" rtl="0" fontAlgn="base">
        <a:spcBef>
          <a:spcPct val="20000"/>
        </a:spcBef>
        <a:spcAft>
          <a:spcPct val="50000"/>
        </a:spcAft>
        <a:buChar char="•"/>
        <a:defRPr sz="2000">
          <a:solidFill>
            <a:srgbClr val="4D4D4D"/>
          </a:solidFill>
          <a:latin typeface="+mn-lt"/>
          <a:cs typeface="+mn-cs"/>
        </a:defRPr>
      </a:lvl8pPr>
      <a:lvl9pPr marL="3657600" indent="-225425" algn="l" rtl="0" fontAlgn="base">
        <a:spcBef>
          <a:spcPct val="20000"/>
        </a:spcBef>
        <a:spcAft>
          <a:spcPct val="50000"/>
        </a:spcAft>
        <a:buChar char="•"/>
        <a:defRPr sz="2000">
          <a:solidFill>
            <a:srgbClr val="4D4D4D"/>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xml"/><Relationship Id="rId5" Type="http://schemas.openxmlformats.org/officeDocument/2006/relationships/image" Target="../media/image3.png"/><Relationship Id="rId6"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0.xml"/><Relationship Id="rId5" Type="http://schemas.openxmlformats.org/officeDocument/2006/relationships/image" Target="../media/image26.png"/><Relationship Id="rId6" Type="http://schemas.microsoft.com/office/2007/relationships/hdphoto" Target="../media/hdphoto1.wdp"/><Relationship Id="rId7" Type="http://schemas.openxmlformats.org/officeDocument/2006/relationships/image" Target="../media/image27.png"/><Relationship Id="rId8" Type="http://schemas.microsoft.com/office/2007/relationships/hdphoto" Target="../media/hdphoto2.wdp"/><Relationship Id="rId9" Type="http://schemas.openxmlformats.org/officeDocument/2006/relationships/image" Target="../media/image4.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1.xml"/><Relationship Id="rId5" Type="http://schemas.openxmlformats.org/officeDocument/2006/relationships/image" Target="../media/image28.png"/><Relationship Id="rId6" Type="http://schemas.microsoft.com/office/2007/relationships/hdphoto" Target="../media/hdphoto3.wdp"/><Relationship Id="rId7" Type="http://schemas.openxmlformats.org/officeDocument/2006/relationships/image" Target="../media/image29.png"/><Relationship Id="rId8" Type="http://schemas.openxmlformats.org/officeDocument/2006/relationships/image" Target="../media/image4.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30.jpg"/><Relationship Id="rId6" Type="http://schemas.openxmlformats.org/officeDocument/2006/relationships/image" Target="../media/image3.png"/><Relationship Id="rId7" Type="http://schemas.openxmlformats.org/officeDocument/2006/relationships/image" Target="../media/image4.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3.xml"/><Relationship Id="rId5" Type="http://schemas.openxmlformats.org/officeDocument/2006/relationships/image" Target="../media/image3.png"/><Relationship Id="rId6" Type="http://schemas.openxmlformats.org/officeDocument/2006/relationships/image" Target="../media/image11.jpg"/><Relationship Id="rId7" Type="http://schemas.openxmlformats.org/officeDocument/2006/relationships/image" Target="../media/image4.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mailto:sclark@mediresource.com" TargetMode="External"/><Relationship Id="rId5" Type="http://schemas.openxmlformats.org/officeDocument/2006/relationships/hyperlink" Target="mailto:rbenegbi@mediresource.com" TargetMode="External"/><Relationship Id="rId6" Type="http://schemas.openxmlformats.org/officeDocument/2006/relationships/hyperlink" Target="mailto:mhuang@mediresource.com" TargetMode="External"/><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hyperlink" Target="http://www.iHealthConnected.com" TargetMode="External"/><Relationship Id="rId4"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xml"/><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3.png"/><Relationship Id="rId10"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3.png"/><Relationship Id="rId6" Type="http://schemas.openxmlformats.org/officeDocument/2006/relationships/image" Target="../media/image11.jpg"/><Relationship Id="rId7"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12.jpeg"/><Relationship Id="rId6" Type="http://schemas.openxmlformats.org/officeDocument/2006/relationships/image" Target="../media/image13.jpg"/><Relationship Id="rId7" Type="http://schemas.openxmlformats.org/officeDocument/2006/relationships/image" Target="../media/image14.jpe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11.jp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png"/><Relationship Id="rId10"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21.jpg"/><Relationship Id="rId6" Type="http://schemas.openxmlformats.org/officeDocument/2006/relationships/image" Target="../media/image22.png"/><Relationship Id="rId7" Type="http://schemas.openxmlformats.org/officeDocument/2006/relationships/image" Target="../media/image23.jpg"/><Relationship Id="rId8" Type="http://schemas.openxmlformats.org/officeDocument/2006/relationships/image" Target="../media/image24.jpg"/><Relationship Id="rId9" Type="http://schemas.openxmlformats.org/officeDocument/2006/relationships/image" Target="../media/image3.png"/><Relationship Id="rId10" Type="http://schemas.openxmlformats.org/officeDocument/2006/relationships/image" Target="../media/image25.png"/><Relationship Id="rId11"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4.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0" y="2603500"/>
            <a:ext cx="9144000" cy="1430020"/>
          </a:xfrm>
          <a:prstGeom prst="rect">
            <a:avLst/>
          </a:prstGeom>
          <a:solidFill>
            <a:srgbClr val="137BA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3" name="TextBox 2"/>
          <p:cNvSpPr txBox="1"/>
          <p:nvPr/>
        </p:nvSpPr>
        <p:spPr>
          <a:xfrm>
            <a:off x="538599" y="2836069"/>
            <a:ext cx="8414901" cy="954107"/>
          </a:xfrm>
          <a:prstGeom prst="rect">
            <a:avLst/>
          </a:prstGeom>
          <a:noFill/>
        </p:spPr>
        <p:txBody>
          <a:bodyPr wrap="square" rtlCol="0">
            <a:spAutoFit/>
          </a:bodyPr>
          <a:lstStyle/>
          <a:p>
            <a:r>
              <a:rPr lang="en-US" sz="2800" b="1" dirty="0" smtClean="0">
                <a:solidFill>
                  <a:srgbClr val="FFFFFF"/>
                </a:solidFill>
              </a:rPr>
              <a:t>A new digital program that targets employee wellness, productivity and health plan costs</a:t>
            </a:r>
            <a:endParaRPr lang="en-US" sz="2800" b="1" dirty="0">
              <a:solidFill>
                <a:srgbClr val="FFFFFF"/>
              </a:solidFill>
            </a:endParaRPr>
          </a:p>
        </p:txBody>
      </p:sp>
      <p:pic>
        <p:nvPicPr>
          <p:cNvPr id="5" name="Picture 4"/>
          <p:cNvPicPr>
            <a:picLocks noChangeAspect="1"/>
          </p:cNvPicPr>
          <p:nvPr/>
        </p:nvPicPr>
        <p:blipFill>
          <a:blip r:embed="rId5"/>
          <a:stretch>
            <a:fillRect/>
          </a:stretch>
        </p:blipFill>
        <p:spPr>
          <a:xfrm>
            <a:off x="4008247" y="1706238"/>
            <a:ext cx="2291343" cy="566400"/>
          </a:xfrm>
          <a:prstGeom prst="rect">
            <a:avLst/>
          </a:prstGeom>
        </p:spPr>
      </p:pic>
      <p:sp>
        <p:nvSpPr>
          <p:cNvPr id="6" name="TextBox 5"/>
          <p:cNvSpPr txBox="1"/>
          <p:nvPr/>
        </p:nvSpPr>
        <p:spPr>
          <a:xfrm>
            <a:off x="3069728" y="4876648"/>
            <a:ext cx="2145539" cy="461665"/>
          </a:xfrm>
          <a:prstGeom prst="rect">
            <a:avLst/>
          </a:prstGeom>
          <a:noFill/>
        </p:spPr>
        <p:txBody>
          <a:bodyPr wrap="none" rtlCol="0">
            <a:spAutoFit/>
          </a:bodyPr>
          <a:lstStyle/>
          <a:p>
            <a:r>
              <a:rPr lang="en-US" sz="2400" b="1" dirty="0" smtClean="0"/>
              <a:t> YOUR LOGO</a:t>
            </a:r>
          </a:p>
        </p:txBody>
      </p:sp>
      <p:sp>
        <p:nvSpPr>
          <p:cNvPr id="8" name="TextBox 7"/>
          <p:cNvSpPr txBox="1"/>
          <p:nvPr/>
        </p:nvSpPr>
        <p:spPr>
          <a:xfrm>
            <a:off x="2067690" y="1735488"/>
            <a:ext cx="1877136" cy="461665"/>
          </a:xfrm>
          <a:prstGeom prst="rect">
            <a:avLst/>
          </a:prstGeom>
          <a:noFill/>
        </p:spPr>
        <p:txBody>
          <a:bodyPr wrap="none" rtlCol="0">
            <a:spAutoFit/>
          </a:bodyPr>
          <a:lstStyle/>
          <a:p>
            <a:r>
              <a:rPr lang="en-US" sz="2400" b="1" dirty="0" smtClean="0">
                <a:solidFill>
                  <a:srgbClr val="137BA5"/>
                </a:solidFill>
              </a:rPr>
              <a:t>Introducing</a:t>
            </a:r>
            <a:endParaRPr lang="en-US" sz="2400" b="1" dirty="0">
              <a:solidFill>
                <a:srgbClr val="137BA5"/>
              </a:solidFill>
            </a:endParaRPr>
          </a:p>
        </p:txBody>
      </p:sp>
      <p:sp>
        <p:nvSpPr>
          <p:cNvPr id="9" name="TextBox 8"/>
          <p:cNvSpPr txBox="1"/>
          <p:nvPr/>
        </p:nvSpPr>
        <p:spPr>
          <a:xfrm>
            <a:off x="1" y="0"/>
            <a:ext cx="9144000" cy="1015663"/>
          </a:xfrm>
          <a:prstGeom prst="rect">
            <a:avLst/>
          </a:prstGeom>
          <a:noFill/>
        </p:spPr>
        <p:txBody>
          <a:bodyPr wrap="square" rtlCol="0">
            <a:spAutoFit/>
          </a:bodyPr>
          <a:lstStyle/>
          <a:p>
            <a:r>
              <a:rPr lang="en-US" sz="2000" b="1" dirty="0" smtClean="0">
                <a:solidFill>
                  <a:srgbClr val="FF0000"/>
                </a:solidFill>
              </a:rPr>
              <a:t>NOTE: THIS IS A </a:t>
            </a:r>
            <a:r>
              <a:rPr lang="en-US" sz="2000" b="1" dirty="0" smtClean="0">
                <a:solidFill>
                  <a:srgbClr val="FF0000"/>
                </a:solidFill>
              </a:rPr>
              <a:t>SAMPLE TRAINING PRESENTATION OF THE HEALTH CONNECTED EMPLOYER PRESENTATION. </a:t>
            </a:r>
            <a:r>
              <a:rPr lang="en-US" sz="2000" b="1" dirty="0" smtClean="0">
                <a:solidFill>
                  <a:srgbClr val="FF0000"/>
                </a:solidFill>
              </a:rPr>
              <a:t>CLICK AUDIO IN LOWER RIGHT TO HEAR SCRIPT OR READ </a:t>
            </a:r>
            <a:r>
              <a:rPr lang="en-US" sz="2000" b="1" dirty="0" smtClean="0">
                <a:solidFill>
                  <a:srgbClr val="FF0000"/>
                </a:solidFill>
              </a:rPr>
              <a:t>SCRIPT NOTES IN BOTTOM SECTION.</a:t>
            </a:r>
            <a:endParaRPr lang="en-US" sz="2000" b="1" dirty="0" smtClean="0">
              <a:solidFill>
                <a:srgbClr val="FF0000"/>
              </a:solidFill>
            </a:endParaRPr>
          </a:p>
        </p:txBody>
      </p:sp>
      <p:pic>
        <p:nvPicPr>
          <p:cNvPr id="12" name="Sou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5814" y="5767849"/>
            <a:ext cx="812800" cy="812800"/>
          </a:xfrm>
          <a:prstGeom prst="rect">
            <a:avLst/>
          </a:prstGeom>
        </p:spPr>
      </p:pic>
    </p:spTree>
    <p:extLst>
      <p:ext uri="{BB962C8B-B14F-4D97-AF65-F5344CB8AC3E}">
        <p14:creationId xmlns:p14="http://schemas.microsoft.com/office/powerpoint/2010/main" val="400969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3"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 y="4344606"/>
            <a:ext cx="9142413" cy="2513393"/>
          </a:xfrm>
          <a:prstGeom prst="rect">
            <a:avLst/>
          </a:prstGeom>
          <a:solidFill>
            <a:schemeClr val="bg1">
              <a:lumMod val="85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315" b="43519" l="35625" r="77240">
                        <a14:foregroundMark x1="36563" y1="13426" x2="75885" y2="13241"/>
                        <a14:foregroundMark x1="36302" y1="13611" x2="35885" y2="43056"/>
                        <a14:foregroundMark x1="36302" y1="41759" x2="76406" y2="41759"/>
                        <a14:foregroundMark x1="36719" y1="26296" x2="76406" y2="25556"/>
                        <a14:foregroundMark x1="77240" y1="14352" x2="76563" y2="43519"/>
                      </a14:backgroundRemoval>
                    </a14:imgEffect>
                  </a14:imgLayer>
                </a14:imgProps>
              </a:ext>
            </a:extLst>
          </a:blip>
          <a:srcRect l="35000" t="12299" r="23750" b="57110"/>
          <a:stretch/>
        </p:blipFill>
        <p:spPr bwMode="auto">
          <a:xfrm>
            <a:off x="539260" y="1811449"/>
            <a:ext cx="3220473" cy="1796843"/>
          </a:xfrm>
          <a:prstGeom prst="rect">
            <a:avLst/>
          </a:prstGeom>
          <a:noFill/>
          <a:ln w="9525">
            <a:solidFill>
              <a:schemeClr val="accent5">
                <a:lumMod val="50000"/>
              </a:schemeClr>
            </a:solidFill>
            <a:miter lim="800000"/>
            <a:headEnd/>
            <a:tailEnd/>
          </a:ln>
        </p:spPr>
      </p:pic>
      <p:sp>
        <p:nvSpPr>
          <p:cNvPr id="9" name="Rectangle 3"/>
          <p:cNvSpPr txBox="1">
            <a:spLocks noChangeArrowheads="1"/>
          </p:cNvSpPr>
          <p:nvPr/>
        </p:nvSpPr>
        <p:spPr bwMode="auto">
          <a:xfrm>
            <a:off x="0" y="316999"/>
            <a:ext cx="9144000" cy="640080"/>
          </a:xfrm>
          <a:prstGeom prst="rect">
            <a:avLst/>
          </a:prstGeom>
          <a:solidFill>
            <a:srgbClr val="137BA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6" name="Title 1"/>
          <p:cNvSpPr txBox="1">
            <a:spLocks/>
          </p:cNvSpPr>
          <p:nvPr/>
        </p:nvSpPr>
        <p:spPr bwMode="auto">
          <a:xfrm>
            <a:off x="76200" y="360179"/>
            <a:ext cx="8686800" cy="533400"/>
          </a:xfrm>
          <a:prstGeom prst="rect">
            <a:avLst/>
          </a:prstGeom>
          <a:noFill/>
          <a:ln w="9525">
            <a:noFill/>
            <a:miter lim="800000"/>
            <a:headEnd/>
            <a:tailEnd/>
          </a:ln>
        </p:spPr>
        <p:txBody>
          <a:bodyPr vert="horz" wrap="square" lIns="108000" tIns="45720" rIns="91440" bIns="45720" numCol="1" anchor="t" anchorCtr="0" compatLnSpc="1">
            <a:prstTxWarp prst="textNoShape">
              <a:avLst/>
            </a:prstTxWarp>
          </a:bodyPr>
          <a:lstStyle>
            <a:lvl1pPr algn="l" rtl="0" eaLnBrk="0" fontAlgn="base" hangingPunct="0">
              <a:spcBef>
                <a:spcPct val="0"/>
              </a:spcBef>
              <a:spcAft>
                <a:spcPct val="0"/>
              </a:spcAft>
              <a:defRPr sz="3400">
                <a:solidFill>
                  <a:srgbClr val="137BA5"/>
                </a:solidFill>
                <a:latin typeface="Georgia" pitchFamily="18" charset="0"/>
                <a:ea typeface="+mj-ea"/>
                <a:cs typeface="+mj-cs"/>
              </a:defRPr>
            </a:lvl1pPr>
            <a:lvl2pPr algn="l" rtl="0" eaLnBrk="0" fontAlgn="base" hangingPunct="0">
              <a:spcBef>
                <a:spcPct val="0"/>
              </a:spcBef>
              <a:spcAft>
                <a:spcPct val="0"/>
              </a:spcAft>
              <a:defRPr sz="3400">
                <a:solidFill>
                  <a:srgbClr val="137BA5"/>
                </a:solidFill>
                <a:latin typeface="Georgia" pitchFamily="18" charset="0"/>
                <a:cs typeface="Arial" charset="0"/>
              </a:defRPr>
            </a:lvl2pPr>
            <a:lvl3pPr algn="l" rtl="0" eaLnBrk="0" fontAlgn="base" hangingPunct="0">
              <a:spcBef>
                <a:spcPct val="0"/>
              </a:spcBef>
              <a:spcAft>
                <a:spcPct val="0"/>
              </a:spcAft>
              <a:defRPr sz="3400">
                <a:solidFill>
                  <a:srgbClr val="137BA5"/>
                </a:solidFill>
                <a:latin typeface="Georgia" pitchFamily="18" charset="0"/>
                <a:cs typeface="Arial" charset="0"/>
              </a:defRPr>
            </a:lvl3pPr>
            <a:lvl4pPr algn="l" rtl="0" eaLnBrk="0" fontAlgn="base" hangingPunct="0">
              <a:spcBef>
                <a:spcPct val="0"/>
              </a:spcBef>
              <a:spcAft>
                <a:spcPct val="0"/>
              </a:spcAft>
              <a:defRPr sz="3400">
                <a:solidFill>
                  <a:srgbClr val="137BA5"/>
                </a:solidFill>
                <a:latin typeface="Georgia" pitchFamily="18" charset="0"/>
                <a:cs typeface="Arial" charset="0"/>
              </a:defRPr>
            </a:lvl4pPr>
            <a:lvl5pPr algn="l" rtl="0" eaLnBrk="0" fontAlgn="base" hangingPunct="0">
              <a:spcBef>
                <a:spcPct val="0"/>
              </a:spcBef>
              <a:spcAft>
                <a:spcPct val="0"/>
              </a:spcAft>
              <a:defRPr sz="3400">
                <a:solidFill>
                  <a:srgbClr val="137BA5"/>
                </a:solidFill>
                <a:latin typeface="Georgia" pitchFamily="18" charset="0"/>
                <a:cs typeface="Arial" charset="0"/>
              </a:defRPr>
            </a:lvl5pPr>
            <a:lvl6pPr marL="457200" algn="l" rtl="0" fontAlgn="base">
              <a:spcBef>
                <a:spcPct val="0"/>
              </a:spcBef>
              <a:spcAft>
                <a:spcPct val="0"/>
              </a:spcAft>
              <a:defRPr sz="3400">
                <a:solidFill>
                  <a:srgbClr val="137BA5"/>
                </a:solidFill>
                <a:latin typeface="Arial" charset="0"/>
                <a:cs typeface="Arial" charset="0"/>
              </a:defRPr>
            </a:lvl6pPr>
            <a:lvl7pPr marL="914400" algn="l" rtl="0" fontAlgn="base">
              <a:spcBef>
                <a:spcPct val="0"/>
              </a:spcBef>
              <a:spcAft>
                <a:spcPct val="0"/>
              </a:spcAft>
              <a:defRPr sz="3400">
                <a:solidFill>
                  <a:srgbClr val="137BA5"/>
                </a:solidFill>
                <a:latin typeface="Arial" charset="0"/>
                <a:cs typeface="Arial" charset="0"/>
              </a:defRPr>
            </a:lvl7pPr>
            <a:lvl8pPr marL="1371600" algn="l" rtl="0" fontAlgn="base">
              <a:spcBef>
                <a:spcPct val="0"/>
              </a:spcBef>
              <a:spcAft>
                <a:spcPct val="0"/>
              </a:spcAft>
              <a:defRPr sz="3400">
                <a:solidFill>
                  <a:srgbClr val="137BA5"/>
                </a:solidFill>
                <a:latin typeface="Arial" charset="0"/>
                <a:cs typeface="Arial" charset="0"/>
              </a:defRPr>
            </a:lvl8pPr>
            <a:lvl9pPr marL="1828800" algn="l" rtl="0" fontAlgn="base">
              <a:spcBef>
                <a:spcPct val="0"/>
              </a:spcBef>
              <a:spcAft>
                <a:spcPct val="0"/>
              </a:spcAft>
              <a:defRPr sz="3400">
                <a:solidFill>
                  <a:srgbClr val="137BA5"/>
                </a:solidFill>
                <a:latin typeface="Arial" charset="0"/>
                <a:cs typeface="Arial" charset="0"/>
              </a:defRPr>
            </a:lvl9pPr>
          </a:lstStyle>
          <a:p>
            <a:pPr defTabSz="914400"/>
            <a:r>
              <a:rPr lang="en-CA" sz="2400" dirty="0" smtClean="0">
                <a:solidFill>
                  <a:schemeClr val="bg1"/>
                </a:solidFill>
                <a:latin typeface="+mn-lt"/>
              </a:rPr>
              <a:t>Powerful Reporting: Identify And Focus On The Right Things</a:t>
            </a:r>
          </a:p>
        </p:txBody>
      </p:sp>
      <p:sp>
        <p:nvSpPr>
          <p:cNvPr id="8" name="Rectangle 7"/>
          <p:cNvSpPr/>
          <p:nvPr/>
        </p:nvSpPr>
        <p:spPr>
          <a:xfrm>
            <a:off x="381000" y="2810873"/>
            <a:ext cx="8610600" cy="84482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Brace 9"/>
          <p:cNvSpPr/>
          <p:nvPr/>
        </p:nvSpPr>
        <p:spPr>
          <a:xfrm>
            <a:off x="4416867" y="4896551"/>
            <a:ext cx="250502" cy="1371600"/>
          </a:xfrm>
          <a:prstGeom prst="rightBrace">
            <a:avLst>
              <a:gd name="adj1" fmla="val 32693"/>
              <a:gd name="adj2" fmla="val 50000"/>
            </a:avLst>
          </a:prstGeom>
          <a:noFill/>
          <a:ln w="19050" cmpd="sng">
            <a:solidFill>
              <a:srgbClr val="40404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dirty="0">
              <a:solidFill>
                <a:srgbClr val="000000"/>
              </a:solidFill>
              <a:latin typeface="Arial"/>
              <a:cs typeface="Arial"/>
            </a:endParaRPr>
          </a:p>
        </p:txBody>
      </p:sp>
      <p:sp>
        <p:nvSpPr>
          <p:cNvPr id="11" name="TextBox 10"/>
          <p:cNvSpPr txBox="1"/>
          <p:nvPr/>
        </p:nvSpPr>
        <p:spPr>
          <a:xfrm>
            <a:off x="5168257" y="1786129"/>
            <a:ext cx="3810000" cy="400110"/>
          </a:xfrm>
          <a:prstGeom prst="rect">
            <a:avLst/>
          </a:prstGeom>
          <a:noFill/>
        </p:spPr>
        <p:txBody>
          <a:bodyPr wrap="square" rtlCol="0">
            <a:spAutoFit/>
          </a:bodyPr>
          <a:lstStyle/>
          <a:p>
            <a:pPr marL="0" lvl="1" eaLnBrk="0" hangingPunct="0">
              <a:spcAft>
                <a:spcPts val="1800"/>
              </a:spcAft>
              <a:buClr>
                <a:srgbClr val="0099CC"/>
              </a:buClr>
              <a:defRPr/>
            </a:pPr>
            <a:r>
              <a:rPr lang="en-US" sz="2000" b="1" dirty="0" smtClean="0">
                <a:solidFill>
                  <a:schemeClr val="tx1">
                    <a:lumMod val="75000"/>
                    <a:lumOff val="25000"/>
                  </a:schemeClr>
                </a:solidFill>
                <a:latin typeface="Arial"/>
                <a:cs typeface="Georgia"/>
              </a:rPr>
              <a:t>E.G. Risk Data on Weight</a:t>
            </a:r>
          </a:p>
        </p:txBody>
      </p:sp>
      <p:sp>
        <p:nvSpPr>
          <p:cNvPr id="12" name="TextBox 11"/>
          <p:cNvSpPr txBox="1"/>
          <p:nvPr/>
        </p:nvSpPr>
        <p:spPr>
          <a:xfrm>
            <a:off x="4638399" y="4900929"/>
            <a:ext cx="4583668" cy="1785104"/>
          </a:xfrm>
          <a:prstGeom prst="rect">
            <a:avLst/>
          </a:prstGeom>
          <a:noFill/>
        </p:spPr>
        <p:txBody>
          <a:bodyPr wrap="square" rtlCol="0">
            <a:spAutoFit/>
          </a:bodyPr>
          <a:lstStyle/>
          <a:p>
            <a:pPr marL="0" lvl="1" eaLnBrk="0" hangingPunct="0">
              <a:buClr>
                <a:srgbClr val="0099CC"/>
              </a:buClr>
              <a:defRPr/>
            </a:pPr>
            <a:r>
              <a:rPr lang="en-US" sz="2000" b="1" dirty="0" smtClean="0">
                <a:solidFill>
                  <a:schemeClr val="tx1">
                    <a:lumMod val="75000"/>
                    <a:lumOff val="25000"/>
                  </a:schemeClr>
                </a:solidFill>
                <a:latin typeface="Arial"/>
                <a:cs typeface="Georgia"/>
              </a:rPr>
              <a:t>Combine Risk + Behavior Insights</a:t>
            </a:r>
          </a:p>
          <a:p>
            <a:pPr marL="0" lvl="1" eaLnBrk="0" hangingPunct="0">
              <a:buClr>
                <a:srgbClr val="0099CC"/>
              </a:buClr>
              <a:defRPr/>
            </a:pPr>
            <a:endParaRPr lang="en-US" dirty="0" smtClean="0">
              <a:solidFill>
                <a:schemeClr val="tx1">
                  <a:lumMod val="75000"/>
                  <a:lumOff val="25000"/>
                </a:schemeClr>
              </a:solidFill>
              <a:latin typeface="Arial"/>
              <a:cs typeface="Georgia"/>
            </a:endParaRPr>
          </a:p>
          <a:p>
            <a:pPr marL="187325" lvl="1" indent="-187325" eaLnBrk="0" hangingPunct="0">
              <a:buFont typeface="Wingdings" charset="2"/>
              <a:buChar char="§"/>
              <a:defRPr/>
            </a:pPr>
            <a:r>
              <a:rPr lang="en-US" dirty="0" smtClean="0">
                <a:solidFill>
                  <a:schemeClr val="tx1">
                    <a:lumMod val="75000"/>
                    <a:lumOff val="25000"/>
                  </a:schemeClr>
                </a:solidFill>
                <a:latin typeface="Arial"/>
                <a:cs typeface="Georgia"/>
              </a:rPr>
              <a:t>74% preparing or taking action </a:t>
            </a:r>
          </a:p>
          <a:p>
            <a:pPr marL="187325" lvl="1" indent="-187325" eaLnBrk="0" hangingPunct="0">
              <a:buFont typeface="Wingdings" charset="2"/>
              <a:buChar char="§"/>
              <a:defRPr/>
            </a:pPr>
            <a:r>
              <a:rPr lang="en-US" dirty="0" smtClean="0">
                <a:solidFill>
                  <a:schemeClr val="tx1">
                    <a:lumMod val="75000"/>
                    <a:lumOff val="25000"/>
                  </a:schemeClr>
                </a:solidFill>
                <a:latin typeface="Arial"/>
                <a:cs typeface="Georgia"/>
              </a:rPr>
              <a:t>14.3% need a boost to get on track</a:t>
            </a:r>
          </a:p>
          <a:p>
            <a:pPr marL="187325" lvl="1" indent="-187325" eaLnBrk="0" hangingPunct="0">
              <a:buFont typeface="Wingdings" charset="2"/>
              <a:buChar char="§"/>
              <a:defRPr/>
            </a:pPr>
            <a:r>
              <a:rPr lang="en-US" dirty="0" smtClean="0">
                <a:solidFill>
                  <a:srgbClr val="FF0000"/>
                </a:solidFill>
                <a:latin typeface="Arial"/>
                <a:cs typeface="Georgia"/>
              </a:rPr>
              <a:t>Capitalize on current momentum, focus on healthy eating </a:t>
            </a:r>
            <a:r>
              <a:rPr lang="en-US" dirty="0" err="1" smtClean="0">
                <a:solidFill>
                  <a:srgbClr val="FF0000"/>
                </a:solidFill>
                <a:latin typeface="Arial"/>
                <a:cs typeface="Georgia"/>
              </a:rPr>
              <a:t>vs</a:t>
            </a:r>
            <a:r>
              <a:rPr lang="en-US" dirty="0" smtClean="0">
                <a:solidFill>
                  <a:srgbClr val="FF0000"/>
                </a:solidFill>
                <a:latin typeface="Arial"/>
                <a:cs typeface="Georgia"/>
              </a:rPr>
              <a:t> smoking cessation</a:t>
            </a:r>
          </a:p>
        </p:txBody>
      </p:sp>
      <p:sp>
        <p:nvSpPr>
          <p:cNvPr id="4" name="Rectangle 3"/>
          <p:cNvSpPr/>
          <p:nvPr/>
        </p:nvSpPr>
        <p:spPr>
          <a:xfrm>
            <a:off x="4959288" y="2962816"/>
            <a:ext cx="3733800" cy="646331"/>
          </a:xfrm>
          <a:prstGeom prst="rect">
            <a:avLst/>
          </a:prstGeom>
        </p:spPr>
        <p:txBody>
          <a:bodyPr wrap="square">
            <a:spAutoFit/>
          </a:bodyPr>
          <a:lstStyle/>
          <a:p>
            <a:pPr marL="0" lvl="1" eaLnBrk="0" hangingPunct="0">
              <a:spcAft>
                <a:spcPts val="1800"/>
              </a:spcAft>
              <a:buClr>
                <a:srgbClr val="0099CC"/>
              </a:buClr>
              <a:defRPr/>
            </a:pPr>
            <a:r>
              <a:rPr lang="en-US" b="1" dirty="0" smtClean="0">
                <a:solidFill>
                  <a:schemeClr val="tx1">
                    <a:lumMod val="75000"/>
                    <a:lumOff val="25000"/>
                  </a:schemeClr>
                </a:solidFill>
                <a:latin typeface="Arial"/>
                <a:cs typeface="Georgia"/>
              </a:rPr>
              <a:t>Insight: 66% employees high to moderate risk</a:t>
            </a:r>
            <a:endParaRPr lang="en-US" sz="1400" dirty="0">
              <a:solidFill>
                <a:schemeClr val="tx1">
                  <a:lumMod val="75000"/>
                  <a:lumOff val="25000"/>
                </a:schemeClr>
              </a:solidFill>
              <a:latin typeface="Arial"/>
              <a:cs typeface="Georgia"/>
            </a:endParaRPr>
          </a:p>
        </p:txBody>
      </p:sp>
      <p:pic>
        <p:nvPicPr>
          <p:cNvPr id="14" name="Picture 13"/>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0556" b="74352" l="33750" r="78802">
                        <a14:foregroundMark x1="36667" y1="53981" x2="77448" y2="54259"/>
                        <a14:foregroundMark x1="36771" y1="70741" x2="77240" y2="70833"/>
                        <a14:foregroundMark x1="76719" y1="69352" x2="74531" y2="52130"/>
                        <a14:foregroundMark x1="36563" y1="59722" x2="63177" y2="61389"/>
                        <a14:foregroundMark x1="35104" y1="50648" x2="35417" y2="74352"/>
                        <a14:foregroundMark x1="33750" y1="73519" x2="78802" y2="73056"/>
                        <a14:backgroundMark x1="35313" y1="51019" x2="80104" y2="51574"/>
                      </a14:backgroundRemoval>
                    </a14:imgEffect>
                  </a14:imgLayer>
                </a14:imgProps>
              </a:ext>
            </a:extLst>
          </a:blip>
          <a:srcRect l="35000" t="53161" r="23750" b="27701"/>
          <a:stretch/>
        </p:blipFill>
        <p:spPr bwMode="auto">
          <a:xfrm>
            <a:off x="159078" y="4847457"/>
            <a:ext cx="4170920" cy="1455887"/>
          </a:xfrm>
          <a:prstGeom prst="rect">
            <a:avLst/>
          </a:prstGeom>
          <a:noFill/>
          <a:ln w="9525">
            <a:solidFill>
              <a:schemeClr val="accent5">
                <a:lumMod val="50000"/>
              </a:schemeClr>
            </a:solidFill>
            <a:miter lim="800000"/>
            <a:headEnd/>
            <a:tailEnd/>
          </a:ln>
        </p:spPr>
      </p:pic>
      <p:sp>
        <p:nvSpPr>
          <p:cNvPr id="3" name="Down Arrow 2"/>
          <p:cNvSpPr/>
          <p:nvPr/>
        </p:nvSpPr>
        <p:spPr>
          <a:xfrm>
            <a:off x="6349279" y="3956038"/>
            <a:ext cx="666153" cy="853671"/>
          </a:xfrm>
          <a:prstGeom prst="downArrow">
            <a:avLst/>
          </a:prstGeom>
          <a:solidFill>
            <a:srgbClr val="137BA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4633504" y="1769805"/>
            <a:ext cx="550003" cy="463481"/>
            <a:chOff x="1168400" y="4000500"/>
            <a:chExt cx="939800" cy="800100"/>
          </a:xfrm>
        </p:grpSpPr>
        <p:sp>
          <p:nvSpPr>
            <p:cNvPr id="18" name="Rounded Rectangle 17"/>
            <p:cNvSpPr/>
            <p:nvPr/>
          </p:nvSpPr>
          <p:spPr>
            <a:xfrm>
              <a:off x="1168400" y="4000500"/>
              <a:ext cx="939800" cy="800100"/>
            </a:xfrm>
            <a:prstGeom prst="roundRect">
              <a:avLst/>
            </a:prstGeom>
            <a:solidFill>
              <a:srgbClr val="137BA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376659" y="4072785"/>
              <a:ext cx="534904" cy="637572"/>
            </a:xfrm>
            <a:prstGeom prst="rect">
              <a:avLst/>
            </a:prstGeom>
            <a:noFill/>
          </p:spPr>
          <p:txBody>
            <a:bodyPr wrap="none" rtlCol="0">
              <a:spAutoFit/>
            </a:bodyPr>
            <a:lstStyle/>
            <a:p>
              <a:r>
                <a:rPr lang="en-US" b="1" dirty="0" smtClean="0">
                  <a:solidFill>
                    <a:schemeClr val="bg1"/>
                  </a:solidFill>
                </a:rPr>
                <a:t>1</a:t>
              </a:r>
              <a:endParaRPr lang="en-US" b="1" dirty="0">
                <a:solidFill>
                  <a:schemeClr val="bg1"/>
                </a:solidFill>
              </a:endParaRPr>
            </a:p>
          </p:txBody>
        </p:sp>
      </p:grpSp>
      <p:grpSp>
        <p:nvGrpSpPr>
          <p:cNvPr id="20" name="Group 19"/>
          <p:cNvGrpSpPr/>
          <p:nvPr/>
        </p:nvGrpSpPr>
        <p:grpSpPr>
          <a:xfrm>
            <a:off x="4765087" y="4379113"/>
            <a:ext cx="550003" cy="463481"/>
            <a:chOff x="1168400" y="4000500"/>
            <a:chExt cx="939800" cy="800100"/>
          </a:xfrm>
          <a:solidFill>
            <a:srgbClr val="7FBD28"/>
          </a:solidFill>
        </p:grpSpPr>
        <p:sp>
          <p:nvSpPr>
            <p:cNvPr id="21" name="Rounded Rectangle 20"/>
            <p:cNvSpPr/>
            <p:nvPr/>
          </p:nvSpPr>
          <p:spPr>
            <a:xfrm>
              <a:off x="1168400" y="4000500"/>
              <a:ext cx="939800" cy="8001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376659" y="4072785"/>
              <a:ext cx="534904" cy="637572"/>
            </a:xfrm>
            <a:prstGeom prst="rect">
              <a:avLst/>
            </a:prstGeom>
            <a:grpFill/>
          </p:spPr>
          <p:txBody>
            <a:bodyPr wrap="none" rtlCol="0">
              <a:spAutoFit/>
            </a:bodyPr>
            <a:lstStyle/>
            <a:p>
              <a:r>
                <a:rPr lang="en-US" b="1" dirty="0" smtClean="0">
                  <a:solidFill>
                    <a:schemeClr val="bg1"/>
                  </a:solidFill>
                </a:rPr>
                <a:t>2</a:t>
              </a:r>
              <a:endParaRPr lang="en-US" b="1" dirty="0">
                <a:solidFill>
                  <a:schemeClr val="bg1"/>
                </a:solidFill>
              </a:endParaRPr>
            </a:p>
          </p:txBody>
        </p:sp>
      </p:grpSp>
      <p:sp>
        <p:nvSpPr>
          <p:cNvPr id="23" name="Rectangle 22"/>
          <p:cNvSpPr/>
          <p:nvPr/>
        </p:nvSpPr>
        <p:spPr>
          <a:xfrm>
            <a:off x="-1" y="5517631"/>
            <a:ext cx="4434085" cy="74956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75134" y="982134"/>
            <a:ext cx="668866" cy="668866"/>
          </a:xfrm>
          <a:prstGeom prst="rect">
            <a:avLst/>
          </a:prstGeom>
        </p:spPr>
      </p:pic>
    </p:spTree>
    <p:extLst>
      <p:ext uri="{BB962C8B-B14F-4D97-AF65-F5344CB8AC3E}">
        <p14:creationId xmlns:p14="http://schemas.microsoft.com/office/powerpoint/2010/main" val="359890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241869"/>
            <a:ext cx="9144000" cy="977331"/>
          </a:xfrm>
          <a:prstGeom prst="rect">
            <a:avLst/>
          </a:prstGeom>
          <a:solidFill>
            <a:srgbClr val="137BA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11" name="Title 1"/>
          <p:cNvSpPr txBox="1">
            <a:spLocks/>
          </p:cNvSpPr>
          <p:nvPr/>
        </p:nvSpPr>
        <p:spPr bwMode="auto">
          <a:xfrm>
            <a:off x="228600" y="76200"/>
            <a:ext cx="8686800" cy="533400"/>
          </a:xfrm>
          <a:prstGeom prst="rect">
            <a:avLst/>
          </a:prstGeom>
          <a:noFill/>
          <a:ln w="9525">
            <a:noFill/>
            <a:miter lim="800000"/>
            <a:headEnd/>
            <a:tailEnd/>
          </a:ln>
        </p:spPr>
        <p:txBody>
          <a:bodyPr vert="horz" wrap="square" lIns="108000" tIns="45720" rIns="91440" bIns="45720" numCol="1" anchor="t" anchorCtr="0" compatLnSpc="1">
            <a:prstTxWarp prst="textNoShape">
              <a:avLst/>
            </a:prstTxWarp>
          </a:bodyPr>
          <a:lstStyle>
            <a:lvl1pPr algn="l" rtl="0" eaLnBrk="0" fontAlgn="base" hangingPunct="0">
              <a:spcBef>
                <a:spcPct val="0"/>
              </a:spcBef>
              <a:spcAft>
                <a:spcPct val="0"/>
              </a:spcAft>
              <a:defRPr sz="3400">
                <a:solidFill>
                  <a:srgbClr val="137BA5"/>
                </a:solidFill>
                <a:latin typeface="Georgia" pitchFamily="18" charset="0"/>
                <a:ea typeface="+mj-ea"/>
                <a:cs typeface="+mj-cs"/>
              </a:defRPr>
            </a:lvl1pPr>
            <a:lvl2pPr algn="l" rtl="0" eaLnBrk="0" fontAlgn="base" hangingPunct="0">
              <a:spcBef>
                <a:spcPct val="0"/>
              </a:spcBef>
              <a:spcAft>
                <a:spcPct val="0"/>
              </a:spcAft>
              <a:defRPr sz="3400">
                <a:solidFill>
                  <a:srgbClr val="137BA5"/>
                </a:solidFill>
                <a:latin typeface="Georgia" pitchFamily="18" charset="0"/>
                <a:cs typeface="Arial" charset="0"/>
              </a:defRPr>
            </a:lvl2pPr>
            <a:lvl3pPr algn="l" rtl="0" eaLnBrk="0" fontAlgn="base" hangingPunct="0">
              <a:spcBef>
                <a:spcPct val="0"/>
              </a:spcBef>
              <a:spcAft>
                <a:spcPct val="0"/>
              </a:spcAft>
              <a:defRPr sz="3400">
                <a:solidFill>
                  <a:srgbClr val="137BA5"/>
                </a:solidFill>
                <a:latin typeface="Georgia" pitchFamily="18" charset="0"/>
                <a:cs typeface="Arial" charset="0"/>
              </a:defRPr>
            </a:lvl3pPr>
            <a:lvl4pPr algn="l" rtl="0" eaLnBrk="0" fontAlgn="base" hangingPunct="0">
              <a:spcBef>
                <a:spcPct val="0"/>
              </a:spcBef>
              <a:spcAft>
                <a:spcPct val="0"/>
              </a:spcAft>
              <a:defRPr sz="3400">
                <a:solidFill>
                  <a:srgbClr val="137BA5"/>
                </a:solidFill>
                <a:latin typeface="Georgia" pitchFamily="18" charset="0"/>
                <a:cs typeface="Arial" charset="0"/>
              </a:defRPr>
            </a:lvl4pPr>
            <a:lvl5pPr algn="l" rtl="0" eaLnBrk="0" fontAlgn="base" hangingPunct="0">
              <a:spcBef>
                <a:spcPct val="0"/>
              </a:spcBef>
              <a:spcAft>
                <a:spcPct val="0"/>
              </a:spcAft>
              <a:defRPr sz="3400">
                <a:solidFill>
                  <a:srgbClr val="137BA5"/>
                </a:solidFill>
                <a:latin typeface="Georgia" pitchFamily="18" charset="0"/>
                <a:cs typeface="Arial" charset="0"/>
              </a:defRPr>
            </a:lvl5pPr>
            <a:lvl6pPr marL="457200" algn="l" rtl="0" fontAlgn="base">
              <a:spcBef>
                <a:spcPct val="0"/>
              </a:spcBef>
              <a:spcAft>
                <a:spcPct val="0"/>
              </a:spcAft>
              <a:defRPr sz="3400">
                <a:solidFill>
                  <a:srgbClr val="137BA5"/>
                </a:solidFill>
                <a:latin typeface="Arial" charset="0"/>
                <a:cs typeface="Arial" charset="0"/>
              </a:defRPr>
            </a:lvl6pPr>
            <a:lvl7pPr marL="914400" algn="l" rtl="0" fontAlgn="base">
              <a:spcBef>
                <a:spcPct val="0"/>
              </a:spcBef>
              <a:spcAft>
                <a:spcPct val="0"/>
              </a:spcAft>
              <a:defRPr sz="3400">
                <a:solidFill>
                  <a:srgbClr val="137BA5"/>
                </a:solidFill>
                <a:latin typeface="Arial" charset="0"/>
                <a:cs typeface="Arial" charset="0"/>
              </a:defRPr>
            </a:lvl7pPr>
            <a:lvl8pPr marL="1371600" algn="l" rtl="0" fontAlgn="base">
              <a:spcBef>
                <a:spcPct val="0"/>
              </a:spcBef>
              <a:spcAft>
                <a:spcPct val="0"/>
              </a:spcAft>
              <a:defRPr sz="3400">
                <a:solidFill>
                  <a:srgbClr val="137BA5"/>
                </a:solidFill>
                <a:latin typeface="Arial" charset="0"/>
                <a:cs typeface="Arial" charset="0"/>
              </a:defRPr>
            </a:lvl8pPr>
            <a:lvl9pPr marL="1828800" algn="l" rtl="0" fontAlgn="base">
              <a:spcBef>
                <a:spcPct val="0"/>
              </a:spcBef>
              <a:spcAft>
                <a:spcPct val="0"/>
              </a:spcAft>
              <a:defRPr sz="3400">
                <a:solidFill>
                  <a:srgbClr val="137BA5"/>
                </a:solidFill>
                <a:latin typeface="Arial" charset="0"/>
                <a:cs typeface="Arial" charset="0"/>
              </a:defRPr>
            </a:lvl9pPr>
          </a:lstStyle>
          <a:p>
            <a:pPr defTabSz="914400"/>
            <a:endParaRPr lang="en-CA" sz="2800" dirty="0" smtClean="0">
              <a:solidFill>
                <a:srgbClr val="404040"/>
              </a:solidFill>
              <a:latin typeface="+mn-lt"/>
            </a:endParaRPr>
          </a:p>
        </p:txBody>
      </p:sp>
      <p:sp>
        <p:nvSpPr>
          <p:cNvPr id="13" name="TextBox 12"/>
          <p:cNvSpPr txBox="1"/>
          <p:nvPr/>
        </p:nvSpPr>
        <p:spPr>
          <a:xfrm>
            <a:off x="5306289" y="2564261"/>
            <a:ext cx="3837711" cy="954107"/>
          </a:xfrm>
          <a:prstGeom prst="rect">
            <a:avLst/>
          </a:prstGeom>
          <a:noFill/>
        </p:spPr>
        <p:txBody>
          <a:bodyPr wrap="square" rtlCol="0">
            <a:spAutoFit/>
          </a:bodyPr>
          <a:lstStyle/>
          <a:p>
            <a:pPr marL="0" lvl="1" eaLnBrk="0" hangingPunct="0">
              <a:spcAft>
                <a:spcPts val="0"/>
              </a:spcAft>
              <a:buClr>
                <a:srgbClr val="0099CC"/>
              </a:buClr>
              <a:defRPr/>
            </a:pPr>
            <a:r>
              <a:rPr lang="en-US" sz="2000" b="1" dirty="0" smtClean="0">
                <a:solidFill>
                  <a:schemeClr val="tx1">
                    <a:lumMod val="75000"/>
                    <a:lumOff val="25000"/>
                  </a:schemeClr>
                </a:solidFill>
                <a:latin typeface="Arial"/>
                <a:cs typeface="Georgia"/>
              </a:rPr>
              <a:t>Example:</a:t>
            </a:r>
          </a:p>
          <a:p>
            <a:pPr marL="285750" lvl="1" indent="-285750" eaLnBrk="0" hangingPunct="0">
              <a:spcAft>
                <a:spcPts val="0"/>
              </a:spcAft>
              <a:buFont typeface="Wingdings" charset="2"/>
              <a:buChar char="§"/>
              <a:defRPr/>
            </a:pPr>
            <a:r>
              <a:rPr lang="en-US" dirty="0">
                <a:solidFill>
                  <a:schemeClr val="tx1">
                    <a:lumMod val="65000"/>
                    <a:lumOff val="35000"/>
                  </a:schemeClr>
                </a:solidFill>
                <a:latin typeface="Arial"/>
                <a:cs typeface="Georgia"/>
              </a:rPr>
              <a:t>Over $1MM in lost productivity due to health </a:t>
            </a:r>
            <a:r>
              <a:rPr lang="en-US" dirty="0" smtClean="0">
                <a:solidFill>
                  <a:schemeClr val="tx1">
                    <a:lumMod val="65000"/>
                    <a:lumOff val="35000"/>
                  </a:schemeClr>
                </a:solidFill>
                <a:latin typeface="Arial"/>
                <a:cs typeface="Georgia"/>
              </a:rPr>
              <a:t>issues</a:t>
            </a:r>
          </a:p>
        </p:txBody>
      </p:sp>
      <p:sp>
        <p:nvSpPr>
          <p:cNvPr id="17" name="TextBox 16"/>
          <p:cNvSpPr txBox="1"/>
          <p:nvPr/>
        </p:nvSpPr>
        <p:spPr>
          <a:xfrm>
            <a:off x="5515422" y="4953000"/>
            <a:ext cx="3810000" cy="1508105"/>
          </a:xfrm>
          <a:prstGeom prst="rect">
            <a:avLst/>
          </a:prstGeom>
          <a:noFill/>
        </p:spPr>
        <p:txBody>
          <a:bodyPr wrap="square" rtlCol="0">
            <a:spAutoFit/>
          </a:bodyPr>
          <a:lstStyle/>
          <a:p>
            <a:pPr marL="0" lvl="1" eaLnBrk="0" hangingPunct="0">
              <a:spcAft>
                <a:spcPts val="0"/>
              </a:spcAft>
              <a:buClr>
                <a:srgbClr val="0099CC"/>
              </a:buClr>
              <a:defRPr/>
            </a:pPr>
            <a:r>
              <a:rPr lang="en-US" sz="2000" b="1" dirty="0" smtClean="0">
                <a:solidFill>
                  <a:schemeClr val="tx1">
                    <a:lumMod val="75000"/>
                    <a:lumOff val="25000"/>
                  </a:schemeClr>
                </a:solidFill>
                <a:latin typeface="Arial"/>
                <a:cs typeface="Georgia"/>
              </a:rPr>
              <a:t>Example:</a:t>
            </a:r>
          </a:p>
          <a:p>
            <a:pPr marL="285750" lvl="1" indent="-285750" eaLnBrk="0" hangingPunct="0">
              <a:spcAft>
                <a:spcPts val="0"/>
              </a:spcAft>
              <a:buFont typeface="Wingdings" charset="2"/>
              <a:buChar char="§"/>
              <a:defRPr/>
            </a:pPr>
            <a:r>
              <a:rPr lang="en-US" dirty="0" smtClean="0">
                <a:solidFill>
                  <a:srgbClr val="595959"/>
                </a:solidFill>
                <a:latin typeface="Arial"/>
                <a:cs typeface="Georgia"/>
              </a:rPr>
              <a:t>80% loss from 40-59 year olds</a:t>
            </a:r>
          </a:p>
          <a:p>
            <a:pPr marL="285750" lvl="1" indent="-285750" eaLnBrk="0" hangingPunct="0">
              <a:spcAft>
                <a:spcPts val="0"/>
              </a:spcAft>
              <a:buFont typeface="Wingdings" charset="2"/>
              <a:buChar char="§"/>
              <a:defRPr/>
            </a:pPr>
            <a:r>
              <a:rPr lang="en-US" dirty="0" err="1" smtClean="0">
                <a:solidFill>
                  <a:srgbClr val="595959"/>
                </a:solidFill>
                <a:latin typeface="Arial"/>
                <a:cs typeface="Georgia"/>
              </a:rPr>
              <a:t>Presenteeism</a:t>
            </a:r>
            <a:r>
              <a:rPr lang="en-US" dirty="0" smtClean="0">
                <a:solidFill>
                  <a:srgbClr val="595959"/>
                </a:solidFill>
                <a:latin typeface="Arial"/>
                <a:cs typeface="Georgia"/>
              </a:rPr>
              <a:t> 2X absenteeism</a:t>
            </a:r>
          </a:p>
          <a:p>
            <a:pPr marL="285750" lvl="1" indent="-285750" eaLnBrk="0" hangingPunct="0">
              <a:spcAft>
                <a:spcPts val="0"/>
              </a:spcAft>
              <a:buFont typeface="Wingdings" charset="2"/>
              <a:buChar char="§"/>
              <a:defRPr/>
            </a:pPr>
            <a:r>
              <a:rPr lang="en-US" dirty="0" smtClean="0">
                <a:solidFill>
                  <a:srgbClr val="595959"/>
                </a:solidFill>
                <a:latin typeface="Arial"/>
                <a:cs typeface="Georgia"/>
              </a:rPr>
              <a:t>Physical demands largest contributor in category of weight</a:t>
            </a:r>
          </a:p>
        </p:txBody>
      </p:sp>
      <p:sp>
        <p:nvSpPr>
          <p:cNvPr id="16" name="Rectangle 15"/>
          <p:cNvSpPr/>
          <p:nvPr/>
        </p:nvSpPr>
        <p:spPr>
          <a:xfrm>
            <a:off x="0" y="423776"/>
            <a:ext cx="9144000" cy="523220"/>
          </a:xfrm>
          <a:prstGeom prst="rect">
            <a:avLst/>
          </a:prstGeom>
        </p:spPr>
        <p:txBody>
          <a:bodyPr wrap="square">
            <a:spAutoFit/>
          </a:bodyPr>
          <a:lstStyle/>
          <a:p>
            <a:r>
              <a:rPr lang="en-CA" sz="2800" dirty="0" smtClean="0">
                <a:solidFill>
                  <a:schemeClr val="bg1"/>
                </a:solidFill>
                <a:latin typeface="Calibri" pitchFamily="34" charset="0"/>
              </a:rPr>
              <a:t>Quantify Productivity, Loss &amp; Focus On Priority Cost Drivers</a:t>
            </a:r>
            <a:endParaRPr lang="en-US" sz="2800" dirty="0">
              <a:solidFill>
                <a:srgbClr val="137BA5"/>
              </a:solidFill>
            </a:endParaRPr>
          </a:p>
        </p:txBody>
      </p:sp>
      <p:pic>
        <p:nvPicPr>
          <p:cNvPr id="19"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1019" b="82130" l="28333" r="82604">
                        <a14:foregroundMark x1="81510" y1="34259" x2="81510" y2="81574"/>
                        <a14:foregroundMark x1="29219" y1="80833" x2="81406" y2="81019"/>
                        <a14:foregroundMark x1="30417" y1="34444" x2="32292" y2="78611"/>
                        <a14:foregroundMark x1="28698" y1="32870" x2="28698" y2="80648"/>
                        <a14:foregroundMark x1="40313" y1="50463" x2="81042" y2="54815"/>
                        <a14:foregroundMark x1="39583" y1="60463" x2="81406" y2="65185"/>
                        <a14:foregroundMark x1="29792" y1="32500" x2="82240" y2="32685"/>
                        <a14:foregroundMark x1="44583" y1="38333" x2="60000" y2="35370"/>
                        <a14:backgroundMark x1="78854" y1="32685" x2="78854" y2="32685"/>
                      </a14:backgroundRemoval>
                    </a14:imgEffect>
                  </a14:imgLayer>
                </a14:imgProps>
              </a:ext>
            </a:extLst>
          </a:blip>
          <a:srcRect l="28125" t="31583" r="17896" b="18222"/>
          <a:stretch/>
        </p:blipFill>
        <p:spPr bwMode="auto">
          <a:xfrm>
            <a:off x="92931" y="2971800"/>
            <a:ext cx="5012469" cy="3327400"/>
          </a:xfrm>
          <a:prstGeom prst="rect">
            <a:avLst/>
          </a:prstGeom>
          <a:noFill/>
          <a:ln w="9525">
            <a:solidFill>
              <a:schemeClr val="accent5">
                <a:lumMod val="50000"/>
              </a:schemeClr>
            </a:solidFill>
            <a:miter lim="800000"/>
            <a:headEnd/>
            <a:tailEnd/>
          </a:ln>
        </p:spPr>
      </p:pic>
      <p:pic>
        <p:nvPicPr>
          <p:cNvPr id="20" name="Picture 19"/>
          <p:cNvPicPr>
            <a:picLocks noChangeAspect="1"/>
          </p:cNvPicPr>
          <p:nvPr/>
        </p:nvPicPr>
        <p:blipFill>
          <a:blip r:embed="rId7"/>
          <a:stretch>
            <a:fillRect/>
          </a:stretch>
        </p:blipFill>
        <p:spPr>
          <a:xfrm>
            <a:off x="228600" y="1219200"/>
            <a:ext cx="1968500" cy="1397000"/>
          </a:xfrm>
          <a:prstGeom prst="rect">
            <a:avLst/>
          </a:prstGeom>
        </p:spPr>
      </p:pic>
      <p:sp>
        <p:nvSpPr>
          <p:cNvPr id="12" name="Rectangle 11"/>
          <p:cNvSpPr/>
          <p:nvPr/>
        </p:nvSpPr>
        <p:spPr>
          <a:xfrm>
            <a:off x="3043800" y="3587726"/>
            <a:ext cx="2660806" cy="36280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23643" y="5079253"/>
            <a:ext cx="2459229" cy="665141"/>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1816621" y="2962899"/>
            <a:ext cx="420875" cy="2801651"/>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44933" y="1397000"/>
            <a:ext cx="812800" cy="812800"/>
          </a:xfrm>
          <a:prstGeom prst="rect">
            <a:avLst/>
          </a:prstGeom>
        </p:spPr>
      </p:pic>
    </p:spTree>
    <p:extLst>
      <p:ext uri="{BB962C8B-B14F-4D97-AF65-F5344CB8AC3E}">
        <p14:creationId xmlns:p14="http://schemas.microsoft.com/office/powerpoint/2010/main" val="8455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p:cNvSpPr txBox="1">
            <a:spLocks/>
          </p:cNvSpPr>
          <p:nvPr/>
        </p:nvSpPr>
        <p:spPr>
          <a:xfrm>
            <a:off x="135467" y="3742267"/>
            <a:ext cx="9169400" cy="2881828"/>
          </a:xfrm>
          <a:prstGeom prst="rect">
            <a:avLst/>
          </a:prstGeom>
          <a:noFill/>
        </p:spPr>
        <p:txBody>
          <a:bodyPr>
            <a:noAutofit/>
          </a:bodyPr>
          <a:lstStyle/>
          <a:p>
            <a:pPr marL="355600" lvl="1" defTabSz="914400" eaLnBrk="0" fontAlgn="base" hangingPunct="0">
              <a:spcBef>
                <a:spcPct val="0"/>
              </a:spcBef>
              <a:spcAft>
                <a:spcPts val="1800"/>
              </a:spcAft>
              <a:defRPr/>
            </a:pPr>
            <a:r>
              <a:rPr lang="en-CA" sz="2400" b="1" dirty="0" smtClean="0">
                <a:solidFill>
                  <a:srgbClr val="000000">
                    <a:lumMod val="75000"/>
                    <a:lumOff val="25000"/>
                  </a:srgbClr>
                </a:solidFill>
                <a:latin typeface="Arial"/>
                <a:ea typeface="ＭＳ Ｐゴシック" charset="0"/>
                <a:cs typeface="Georgia"/>
              </a:rPr>
              <a:t>3 Integrated Programs, A Complete Support Package, Powerful Analytics and Automated Insights:</a:t>
            </a:r>
            <a:endParaRPr lang="en-CA" sz="2400" dirty="0" smtClean="0">
              <a:solidFill>
                <a:srgbClr val="000000">
                  <a:lumMod val="75000"/>
                  <a:lumOff val="25000"/>
                </a:srgbClr>
              </a:solidFill>
              <a:latin typeface="Arial"/>
              <a:ea typeface="ＭＳ Ｐゴシック" charset="0"/>
              <a:cs typeface="Georgia"/>
            </a:endParaRPr>
          </a:p>
          <a:p>
            <a:pPr marL="698500" lvl="1" indent="-342900" defTabSz="914400" eaLnBrk="0" fontAlgn="base" hangingPunct="0">
              <a:spcBef>
                <a:spcPct val="0"/>
              </a:spcBef>
              <a:spcAft>
                <a:spcPts val="1800"/>
              </a:spcAft>
              <a:buFont typeface="Wingdings" charset="2"/>
              <a:buChar char="§"/>
              <a:defRPr/>
            </a:pPr>
            <a:r>
              <a:rPr lang="en-CA" sz="2000" b="1" dirty="0" smtClean="0">
                <a:solidFill>
                  <a:srgbClr val="000000">
                    <a:lumMod val="75000"/>
                    <a:lumOff val="25000"/>
                  </a:srgbClr>
                </a:solidFill>
                <a:latin typeface="Arial"/>
                <a:ea typeface="ＭＳ Ｐゴシック" charset="0"/>
                <a:cs typeface="Georgia"/>
              </a:rPr>
              <a:t>Improved workplace health, </a:t>
            </a:r>
            <a:r>
              <a:rPr lang="en-CA" sz="2000" dirty="0" smtClean="0">
                <a:solidFill>
                  <a:srgbClr val="000000">
                    <a:lumMod val="75000"/>
                    <a:lumOff val="25000"/>
                  </a:srgbClr>
                </a:solidFill>
                <a:latin typeface="Arial"/>
                <a:ea typeface="ＭＳ Ｐゴシック" charset="0"/>
                <a:cs typeface="Georgia"/>
              </a:rPr>
              <a:t>both short and long-term</a:t>
            </a:r>
            <a:endParaRPr lang="en-CA" sz="2000" dirty="0">
              <a:solidFill>
                <a:srgbClr val="000000">
                  <a:lumMod val="75000"/>
                  <a:lumOff val="25000"/>
                </a:srgbClr>
              </a:solidFill>
              <a:latin typeface="Arial"/>
              <a:ea typeface="ＭＳ Ｐゴシック" charset="0"/>
              <a:cs typeface="Georgia"/>
            </a:endParaRPr>
          </a:p>
          <a:p>
            <a:pPr marL="698500" lvl="1" indent="-342900" defTabSz="914400" eaLnBrk="0" fontAlgn="base" hangingPunct="0">
              <a:spcBef>
                <a:spcPct val="0"/>
              </a:spcBef>
              <a:spcAft>
                <a:spcPts val="1800"/>
              </a:spcAft>
              <a:buFont typeface="Wingdings" charset="2"/>
              <a:buChar char="§"/>
              <a:defRPr/>
            </a:pPr>
            <a:r>
              <a:rPr lang="en-US" sz="2000" b="1" dirty="0" smtClean="0">
                <a:solidFill>
                  <a:srgbClr val="3B4350"/>
                </a:solidFill>
                <a:latin typeface="Arial"/>
                <a:ea typeface="ＭＳ Ｐゴシック" charset="0"/>
                <a:cs typeface="Georgia"/>
              </a:rPr>
              <a:t>Improved productivity. </a:t>
            </a:r>
            <a:r>
              <a:rPr lang="en-US" sz="2000" dirty="0" smtClean="0">
                <a:solidFill>
                  <a:srgbClr val="3B4350"/>
                </a:solidFill>
                <a:latin typeface="Arial"/>
                <a:ea typeface="ＭＳ Ｐゴシック" charset="0"/>
                <a:cs typeface="Georgia"/>
              </a:rPr>
              <a:t>Reducing absenteeism &amp; </a:t>
            </a:r>
            <a:r>
              <a:rPr lang="en-US" sz="2000" dirty="0" err="1" smtClean="0">
                <a:solidFill>
                  <a:srgbClr val="3B4350"/>
                </a:solidFill>
                <a:latin typeface="Arial"/>
                <a:ea typeface="ＭＳ Ｐゴシック" charset="0"/>
                <a:cs typeface="Georgia"/>
              </a:rPr>
              <a:t>presenteeism</a:t>
            </a:r>
            <a:endParaRPr lang="en-US" sz="2000" dirty="0" smtClean="0">
              <a:solidFill>
                <a:srgbClr val="3B4350"/>
              </a:solidFill>
              <a:latin typeface="Arial"/>
              <a:ea typeface="ＭＳ Ｐゴシック" charset="0"/>
              <a:cs typeface="Georgia"/>
            </a:endParaRPr>
          </a:p>
          <a:p>
            <a:pPr marL="698500" lvl="1" indent="-342900" defTabSz="914400" eaLnBrk="0" fontAlgn="base" hangingPunct="0">
              <a:spcBef>
                <a:spcPct val="0"/>
              </a:spcBef>
              <a:spcAft>
                <a:spcPts val="1800"/>
              </a:spcAft>
              <a:buFont typeface="Wingdings" charset="2"/>
              <a:buChar char="§"/>
              <a:defRPr/>
            </a:pPr>
            <a:r>
              <a:rPr lang="en-US" sz="2000" b="1" dirty="0">
                <a:solidFill>
                  <a:srgbClr val="3B4350"/>
                </a:solidFill>
                <a:latin typeface="Arial"/>
                <a:ea typeface="ＭＳ Ｐゴシック" charset="0"/>
                <a:cs typeface="Georgia"/>
              </a:rPr>
              <a:t>Improved employee satisfaction </a:t>
            </a:r>
            <a:r>
              <a:rPr lang="en-US" sz="2000" dirty="0" smtClean="0">
                <a:solidFill>
                  <a:srgbClr val="3B4350"/>
                </a:solidFill>
                <a:latin typeface="Arial"/>
                <a:ea typeface="ＭＳ Ｐゴシック" charset="0"/>
                <a:cs typeface="Georgia"/>
              </a:rPr>
              <a:t>with less </a:t>
            </a:r>
            <a:r>
              <a:rPr lang="en-US" sz="2000" dirty="0">
                <a:solidFill>
                  <a:srgbClr val="3B4350"/>
                </a:solidFill>
                <a:latin typeface="Arial"/>
                <a:ea typeface="ＭＳ Ｐゴシック" charset="0"/>
                <a:cs typeface="Georgia"/>
              </a:rPr>
              <a:t>turn-</a:t>
            </a:r>
            <a:r>
              <a:rPr lang="en-US" sz="2000" dirty="0" smtClean="0">
                <a:solidFill>
                  <a:srgbClr val="3B4350"/>
                </a:solidFill>
                <a:latin typeface="Arial"/>
                <a:ea typeface="ＭＳ Ｐゴシック" charset="0"/>
                <a:cs typeface="Georgia"/>
              </a:rPr>
              <a:t>over</a:t>
            </a:r>
          </a:p>
          <a:p>
            <a:pPr marL="698500" lvl="1" indent="-342900" defTabSz="914400" eaLnBrk="0" fontAlgn="base" hangingPunct="0">
              <a:spcBef>
                <a:spcPct val="0"/>
              </a:spcBef>
              <a:spcAft>
                <a:spcPts val="1800"/>
              </a:spcAft>
              <a:buFont typeface="Wingdings" charset="2"/>
              <a:buChar char="§"/>
              <a:defRPr/>
            </a:pPr>
            <a:r>
              <a:rPr lang="en-US" sz="2000" b="1" dirty="0" smtClean="0">
                <a:solidFill>
                  <a:srgbClr val="3B4350"/>
                </a:solidFill>
                <a:ea typeface="ＭＳ Ｐゴシック" charset="0"/>
                <a:cs typeface="Georgia"/>
              </a:rPr>
              <a:t>Improved management </a:t>
            </a:r>
            <a:r>
              <a:rPr lang="en-US" sz="2000" dirty="0">
                <a:solidFill>
                  <a:srgbClr val="3B4350"/>
                </a:solidFill>
                <a:ea typeface="ＭＳ Ｐゴシック" charset="0"/>
                <a:cs typeface="Georgia"/>
              </a:rPr>
              <a:t>of health plan </a:t>
            </a:r>
            <a:r>
              <a:rPr lang="en-US" sz="2000" dirty="0" smtClean="0">
                <a:solidFill>
                  <a:srgbClr val="3B4350"/>
                </a:solidFill>
                <a:ea typeface="ＭＳ Ｐゴシック" charset="0"/>
                <a:cs typeface="Georgia"/>
              </a:rPr>
              <a:t>costs</a:t>
            </a:r>
            <a:endParaRPr lang="en-CA" sz="2000" dirty="0">
              <a:solidFill>
                <a:srgbClr val="3B4350"/>
              </a:solidFill>
              <a:ea typeface="ＭＳ Ｐゴシック" charset="0"/>
              <a:cs typeface="Georgia"/>
            </a:endParaRPr>
          </a:p>
        </p:txBody>
      </p:sp>
      <p:sp>
        <p:nvSpPr>
          <p:cNvPr id="7" name="Rectangle 3"/>
          <p:cNvSpPr txBox="1">
            <a:spLocks noChangeArrowheads="1"/>
          </p:cNvSpPr>
          <p:nvPr/>
        </p:nvSpPr>
        <p:spPr bwMode="auto">
          <a:xfrm>
            <a:off x="0" y="255205"/>
            <a:ext cx="9144000" cy="990600"/>
          </a:xfrm>
          <a:prstGeom prst="rect">
            <a:avLst/>
          </a:prstGeom>
          <a:solidFill>
            <a:srgbClr val="137BA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0" lvl="1" defTabSz="914400" eaLnBrk="0" fontAlgn="base" hangingPunct="0">
              <a:spcBef>
                <a:spcPct val="0"/>
              </a:spcBef>
              <a:spcAft>
                <a:spcPts val="1200"/>
              </a:spcAft>
            </a:pPr>
            <a:endParaRPr lang="en-CA" sz="2400" dirty="0">
              <a:solidFill>
                <a:srgbClr val="FFFFFF"/>
              </a:solidFill>
              <a:latin typeface="Arial"/>
              <a:ea typeface="ＭＳ Ｐゴシック" charset="0"/>
              <a:cs typeface="Georgia"/>
            </a:endParaRPr>
          </a:p>
        </p:txBody>
      </p:sp>
      <p:sp>
        <p:nvSpPr>
          <p:cNvPr id="2" name="Rectangle 1"/>
          <p:cNvSpPr/>
          <p:nvPr/>
        </p:nvSpPr>
        <p:spPr>
          <a:xfrm>
            <a:off x="-228600" y="483805"/>
            <a:ext cx="8915400" cy="523220"/>
          </a:xfrm>
          <a:prstGeom prst="rect">
            <a:avLst/>
          </a:prstGeom>
        </p:spPr>
        <p:txBody>
          <a:bodyPr wrap="square">
            <a:spAutoFit/>
          </a:bodyPr>
          <a:lstStyle/>
          <a:p>
            <a:pPr marL="355600" lvl="1" defTabSz="914400" eaLnBrk="0" fontAlgn="base" hangingPunct="0">
              <a:spcBef>
                <a:spcPct val="0"/>
              </a:spcBef>
              <a:spcAft>
                <a:spcPts val="3000"/>
              </a:spcAft>
              <a:buClr>
                <a:srgbClr val="0099CC"/>
              </a:buClr>
              <a:defRPr/>
            </a:pPr>
            <a:r>
              <a:rPr lang="en-US" sz="2800" dirty="0" smtClean="0">
                <a:solidFill>
                  <a:srgbClr val="FFFFFF"/>
                </a:solidFill>
                <a:latin typeface="Arial"/>
                <a:ea typeface="ＭＳ Ｐゴシック" charset="0"/>
                <a:cs typeface="Georgia"/>
              </a:rPr>
              <a:t>Summary</a:t>
            </a:r>
            <a:endParaRPr lang="en-CA" sz="2800" dirty="0">
              <a:solidFill>
                <a:srgbClr val="FFFFFF"/>
              </a:solidFill>
              <a:latin typeface="Arial"/>
              <a:ea typeface="ＭＳ Ｐゴシック" charset="0"/>
              <a:cs typeface="Georgia"/>
            </a:endParaRPr>
          </a:p>
        </p:txBody>
      </p:sp>
      <p:pic>
        <p:nvPicPr>
          <p:cNvPr id="10" name="Picture 9" descr="HC People jumpin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4282"/>
            <a:ext cx="2917848" cy="2108517"/>
          </a:xfrm>
          <a:prstGeom prst="rect">
            <a:avLst/>
          </a:prstGeom>
        </p:spPr>
      </p:pic>
      <p:pic>
        <p:nvPicPr>
          <p:cNvPr id="8" name="Picture 7"/>
          <p:cNvPicPr>
            <a:picLocks noChangeAspect="1"/>
          </p:cNvPicPr>
          <p:nvPr/>
        </p:nvPicPr>
        <p:blipFill>
          <a:blip r:embed="rId6"/>
          <a:stretch>
            <a:fillRect/>
          </a:stretch>
        </p:blipFill>
        <p:spPr>
          <a:xfrm>
            <a:off x="3900400" y="1885037"/>
            <a:ext cx="3447962" cy="852306"/>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43334" y="5748867"/>
            <a:ext cx="812800" cy="812800"/>
          </a:xfrm>
          <a:prstGeom prst="rect">
            <a:avLst/>
          </a:prstGeom>
        </p:spPr>
      </p:pic>
    </p:spTree>
    <p:extLst>
      <p:ext uri="{BB962C8B-B14F-4D97-AF65-F5344CB8AC3E}">
        <p14:creationId xmlns:p14="http://schemas.microsoft.com/office/powerpoint/2010/main" val="239616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0" y="1320800"/>
            <a:ext cx="9144000" cy="1430020"/>
          </a:xfrm>
          <a:prstGeom prst="rect">
            <a:avLst/>
          </a:prstGeom>
          <a:solidFill>
            <a:srgbClr val="137BA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4" name="TextBox 3"/>
          <p:cNvSpPr txBox="1"/>
          <p:nvPr/>
        </p:nvSpPr>
        <p:spPr>
          <a:xfrm>
            <a:off x="538599" y="1553369"/>
            <a:ext cx="8414901" cy="954107"/>
          </a:xfrm>
          <a:prstGeom prst="rect">
            <a:avLst/>
          </a:prstGeom>
          <a:noFill/>
        </p:spPr>
        <p:txBody>
          <a:bodyPr wrap="square" rtlCol="0">
            <a:spAutoFit/>
          </a:bodyPr>
          <a:lstStyle/>
          <a:p>
            <a:r>
              <a:rPr lang="en-US" sz="2800" b="1" dirty="0" smtClean="0">
                <a:solidFill>
                  <a:srgbClr val="FFFFFF"/>
                </a:solidFill>
              </a:rPr>
              <a:t>A new digital strategy that targets employee wellness, productivity and health plan costs</a:t>
            </a:r>
            <a:endParaRPr lang="en-US" sz="2800" b="1" dirty="0">
              <a:solidFill>
                <a:srgbClr val="FFFFFF"/>
              </a:solidFill>
            </a:endParaRPr>
          </a:p>
        </p:txBody>
      </p:sp>
      <p:pic>
        <p:nvPicPr>
          <p:cNvPr id="5" name="Picture 4"/>
          <p:cNvPicPr>
            <a:picLocks noChangeAspect="1"/>
          </p:cNvPicPr>
          <p:nvPr/>
        </p:nvPicPr>
        <p:blipFill>
          <a:blip r:embed="rId5"/>
          <a:stretch>
            <a:fillRect/>
          </a:stretch>
        </p:blipFill>
        <p:spPr>
          <a:xfrm>
            <a:off x="3439028" y="447060"/>
            <a:ext cx="2291343" cy="566400"/>
          </a:xfrm>
          <a:prstGeom prst="rect">
            <a:avLst/>
          </a:prstGeom>
        </p:spPr>
      </p:pic>
      <p:pic>
        <p:nvPicPr>
          <p:cNvPr id="8" name="Picture 7" descr="HMvmnt_jump and tag lin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755899"/>
            <a:ext cx="6667500" cy="2673667"/>
          </a:xfrm>
          <a:prstGeom prst="rect">
            <a:avLst/>
          </a:prstGeom>
        </p:spPr>
      </p:pic>
      <p:sp>
        <p:nvSpPr>
          <p:cNvPr id="9" name="TextBox 8"/>
          <p:cNvSpPr txBox="1"/>
          <p:nvPr/>
        </p:nvSpPr>
        <p:spPr>
          <a:xfrm>
            <a:off x="5930900" y="5943600"/>
            <a:ext cx="2392840" cy="738664"/>
          </a:xfrm>
          <a:prstGeom prst="rect">
            <a:avLst/>
          </a:prstGeom>
          <a:noFill/>
        </p:spPr>
        <p:txBody>
          <a:bodyPr wrap="none" rtlCol="0">
            <a:spAutoFit/>
          </a:bodyPr>
          <a:lstStyle/>
          <a:p>
            <a:r>
              <a:rPr lang="en-US" sz="1400" dirty="0" smtClean="0"/>
              <a:t>Contact:</a:t>
            </a:r>
          </a:p>
          <a:p>
            <a:r>
              <a:rPr lang="en-US" sz="1400" dirty="0" smtClean="0"/>
              <a:t>Your Name</a:t>
            </a:r>
          </a:p>
          <a:p>
            <a:r>
              <a:rPr lang="en-US" sz="1400" dirty="0" err="1" smtClean="0"/>
              <a:t>consultant@consultant.com</a:t>
            </a:r>
            <a:endParaRPr lang="en-US" sz="14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8000" y="5037667"/>
            <a:ext cx="812800" cy="812800"/>
          </a:xfrm>
          <a:prstGeom prst="rect">
            <a:avLst/>
          </a:prstGeom>
        </p:spPr>
      </p:pic>
    </p:spTree>
    <p:extLst>
      <p:ext uri="{BB962C8B-B14F-4D97-AF65-F5344CB8AC3E}">
        <p14:creationId xmlns:p14="http://schemas.microsoft.com/office/powerpoint/2010/main" val="12899777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0" y="2349500"/>
            <a:ext cx="9144000" cy="1333500"/>
          </a:xfrm>
          <a:prstGeom prst="rect">
            <a:avLst/>
          </a:prstGeom>
          <a:solidFill>
            <a:srgbClr val="137BA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7" name="Title 1"/>
          <p:cNvSpPr txBox="1">
            <a:spLocks/>
          </p:cNvSpPr>
          <p:nvPr/>
        </p:nvSpPr>
        <p:spPr bwMode="auto">
          <a:xfrm>
            <a:off x="4076700" y="2603500"/>
            <a:ext cx="1130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818181"/>
                </a:solidFill>
                <a:latin typeface="+mj-lt"/>
                <a:ea typeface="ＭＳ Ｐゴシック" charset="0"/>
                <a:cs typeface="+mj-cs"/>
              </a:defRPr>
            </a:lvl1pPr>
            <a:lvl2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2pPr>
            <a:lvl3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3pPr>
            <a:lvl4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4pPr>
            <a:lvl5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5pPr>
            <a:lvl6pPr marL="457200" algn="l" rtl="0" fontAlgn="base">
              <a:spcBef>
                <a:spcPct val="0"/>
              </a:spcBef>
              <a:spcAft>
                <a:spcPct val="0"/>
              </a:spcAft>
              <a:defRPr sz="3000" b="1">
                <a:solidFill>
                  <a:schemeClr val="bg1"/>
                </a:solidFill>
                <a:latin typeface="Arial" charset="0"/>
                <a:cs typeface="Arial" charset="0"/>
              </a:defRPr>
            </a:lvl6pPr>
            <a:lvl7pPr marL="914400" algn="l" rtl="0" fontAlgn="base">
              <a:spcBef>
                <a:spcPct val="0"/>
              </a:spcBef>
              <a:spcAft>
                <a:spcPct val="0"/>
              </a:spcAft>
              <a:defRPr sz="3000" b="1">
                <a:solidFill>
                  <a:schemeClr val="bg1"/>
                </a:solidFill>
                <a:latin typeface="Arial" charset="0"/>
                <a:cs typeface="Arial" charset="0"/>
              </a:defRPr>
            </a:lvl7pPr>
            <a:lvl8pPr marL="1371600" algn="l" rtl="0" fontAlgn="base">
              <a:spcBef>
                <a:spcPct val="0"/>
              </a:spcBef>
              <a:spcAft>
                <a:spcPct val="0"/>
              </a:spcAft>
              <a:defRPr sz="3000" b="1">
                <a:solidFill>
                  <a:schemeClr val="bg1"/>
                </a:solidFill>
                <a:latin typeface="Arial" charset="0"/>
                <a:cs typeface="Arial" charset="0"/>
              </a:defRPr>
            </a:lvl8pPr>
            <a:lvl9pPr marL="1828800" algn="l" rtl="0" fontAlgn="base">
              <a:spcBef>
                <a:spcPct val="0"/>
              </a:spcBef>
              <a:spcAft>
                <a:spcPct val="0"/>
              </a:spcAft>
              <a:defRPr sz="3000" b="1">
                <a:solidFill>
                  <a:schemeClr val="bg1"/>
                </a:solidFill>
                <a:latin typeface="Arial" charset="0"/>
                <a:cs typeface="Arial" charset="0"/>
              </a:defRPr>
            </a:lvl9pPr>
          </a:lstStyle>
          <a:p>
            <a:r>
              <a:rPr lang="en-US" sz="2800" b="0" dirty="0" smtClean="0">
                <a:solidFill>
                  <a:schemeClr val="bg1"/>
                </a:solidFill>
                <a:latin typeface="+mn-lt"/>
                <a:cs typeface="Georgia"/>
              </a:rPr>
              <a:t>End</a:t>
            </a:r>
          </a:p>
        </p:txBody>
      </p:sp>
    </p:spTree>
    <p:extLst>
      <p:ext uri="{BB962C8B-B14F-4D97-AF65-F5344CB8AC3E}">
        <p14:creationId xmlns:p14="http://schemas.microsoft.com/office/powerpoint/2010/main" val="294756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0" y="2349500"/>
            <a:ext cx="9144000" cy="1333500"/>
          </a:xfrm>
          <a:prstGeom prst="rect">
            <a:avLst/>
          </a:prstGeom>
          <a:solidFill>
            <a:srgbClr val="137BA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7" name="Title 1"/>
          <p:cNvSpPr txBox="1">
            <a:spLocks/>
          </p:cNvSpPr>
          <p:nvPr/>
        </p:nvSpPr>
        <p:spPr bwMode="auto">
          <a:xfrm>
            <a:off x="2347329" y="2680476"/>
            <a:ext cx="450225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818181"/>
                </a:solidFill>
                <a:latin typeface="+mj-lt"/>
                <a:ea typeface="ＭＳ Ｐゴシック" charset="0"/>
                <a:cs typeface="+mj-cs"/>
              </a:defRPr>
            </a:lvl1pPr>
            <a:lvl2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2pPr>
            <a:lvl3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3pPr>
            <a:lvl4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4pPr>
            <a:lvl5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5pPr>
            <a:lvl6pPr marL="457200" algn="l" rtl="0" fontAlgn="base">
              <a:spcBef>
                <a:spcPct val="0"/>
              </a:spcBef>
              <a:spcAft>
                <a:spcPct val="0"/>
              </a:spcAft>
              <a:defRPr sz="3000" b="1">
                <a:solidFill>
                  <a:schemeClr val="bg1"/>
                </a:solidFill>
                <a:latin typeface="Arial" charset="0"/>
                <a:cs typeface="Arial" charset="0"/>
              </a:defRPr>
            </a:lvl6pPr>
            <a:lvl7pPr marL="914400" algn="l" rtl="0" fontAlgn="base">
              <a:spcBef>
                <a:spcPct val="0"/>
              </a:spcBef>
              <a:spcAft>
                <a:spcPct val="0"/>
              </a:spcAft>
              <a:defRPr sz="3000" b="1">
                <a:solidFill>
                  <a:schemeClr val="bg1"/>
                </a:solidFill>
                <a:latin typeface="Arial" charset="0"/>
                <a:cs typeface="Arial" charset="0"/>
              </a:defRPr>
            </a:lvl7pPr>
            <a:lvl8pPr marL="1371600" algn="l" rtl="0" fontAlgn="base">
              <a:spcBef>
                <a:spcPct val="0"/>
              </a:spcBef>
              <a:spcAft>
                <a:spcPct val="0"/>
              </a:spcAft>
              <a:defRPr sz="3000" b="1">
                <a:solidFill>
                  <a:schemeClr val="bg1"/>
                </a:solidFill>
                <a:latin typeface="Arial" charset="0"/>
                <a:cs typeface="Arial" charset="0"/>
              </a:defRPr>
            </a:lvl8pPr>
            <a:lvl9pPr marL="1828800" algn="l" rtl="0" fontAlgn="base">
              <a:spcBef>
                <a:spcPct val="0"/>
              </a:spcBef>
              <a:spcAft>
                <a:spcPct val="0"/>
              </a:spcAft>
              <a:defRPr sz="3000" b="1">
                <a:solidFill>
                  <a:schemeClr val="bg1"/>
                </a:solidFill>
                <a:latin typeface="Arial" charset="0"/>
                <a:cs typeface="Arial" charset="0"/>
              </a:defRPr>
            </a:lvl9pPr>
          </a:lstStyle>
          <a:p>
            <a:r>
              <a:rPr lang="en-US" sz="2800" b="0" dirty="0" smtClean="0">
                <a:solidFill>
                  <a:schemeClr val="bg1"/>
                </a:solidFill>
                <a:latin typeface="+mn-lt"/>
                <a:cs typeface="Georgia"/>
              </a:rPr>
              <a:t>Support Slides </a:t>
            </a:r>
          </a:p>
        </p:txBody>
      </p:sp>
    </p:spTree>
    <p:extLst>
      <p:ext uri="{BB962C8B-B14F-4D97-AF65-F5344CB8AC3E}">
        <p14:creationId xmlns:p14="http://schemas.microsoft.com/office/powerpoint/2010/main" val="99641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95536" y="1124744"/>
            <a:ext cx="8290560" cy="2585323"/>
          </a:xfrm>
          <a:prstGeom prst="rect">
            <a:avLst/>
          </a:prstGeom>
        </p:spPr>
        <p:txBody>
          <a:bodyPr wrap="square">
            <a:spAutoFit/>
          </a:bodyPr>
          <a:lstStyle/>
          <a:p>
            <a:r>
              <a:rPr lang="en-US" b="1" dirty="0"/>
              <a:t>This resource is </a:t>
            </a:r>
            <a:r>
              <a:rPr lang="en-US" b="1" dirty="0" smtClean="0"/>
              <a:t>a </a:t>
            </a:r>
            <a:r>
              <a:rPr lang="en-US" b="1" dirty="0" smtClean="0">
                <a:solidFill>
                  <a:srgbClr val="FF0000"/>
                </a:solidFill>
              </a:rPr>
              <a:t>confidential</a:t>
            </a:r>
            <a:r>
              <a:rPr lang="en-US" b="1" dirty="0" smtClean="0"/>
              <a:t> sales aid to be used between </a:t>
            </a:r>
            <a:r>
              <a:rPr lang="en-US" b="1" dirty="0"/>
              <a:t>consultants </a:t>
            </a:r>
            <a:r>
              <a:rPr lang="en-US" b="1" dirty="0" smtClean="0"/>
              <a:t>and employers.</a:t>
            </a:r>
          </a:p>
          <a:p>
            <a:endParaRPr lang="en-US" b="1" dirty="0"/>
          </a:p>
          <a:p>
            <a:r>
              <a:rPr lang="en-US" b="1" dirty="0" smtClean="0"/>
              <a:t>Slides 3-6 establish the problem, optional slides if presenter prefers to move to slide 7 and describe </a:t>
            </a:r>
            <a:r>
              <a:rPr lang="en-US" b="1" dirty="0" err="1" smtClean="0"/>
              <a:t>HealthConnected</a:t>
            </a:r>
            <a:r>
              <a:rPr lang="en-US" b="1" dirty="0" smtClean="0"/>
              <a:t> offer.</a:t>
            </a:r>
          </a:p>
          <a:p>
            <a:endParaRPr lang="en-US" b="1" dirty="0" smtClean="0"/>
          </a:p>
          <a:p>
            <a:r>
              <a:rPr lang="en-US" b="1" dirty="0" smtClean="0"/>
              <a:t>All material copyright MediResource. </a:t>
            </a:r>
          </a:p>
          <a:p>
            <a:endParaRPr lang="en-US" b="1" dirty="0"/>
          </a:p>
          <a:p>
            <a:r>
              <a:rPr lang="en-US" b="1" dirty="0" smtClean="0"/>
              <a:t>Modifications and consultant branding is permitted. </a:t>
            </a:r>
            <a:endParaRPr lang="en-US" b="1" dirty="0"/>
          </a:p>
        </p:txBody>
      </p:sp>
      <p:pic>
        <p:nvPicPr>
          <p:cNvPr id="10" name="Picture 7" descr="MediResourceLogo_CMYK"/>
          <p:cNvPicPr>
            <a:picLocks noChangeAspect="1" noChangeArrowheads="1"/>
          </p:cNvPicPr>
          <p:nvPr/>
        </p:nvPicPr>
        <p:blipFill>
          <a:blip r:embed="rId3" cstate="print"/>
          <a:srcRect/>
          <a:stretch>
            <a:fillRect/>
          </a:stretch>
        </p:blipFill>
        <p:spPr bwMode="auto">
          <a:xfrm>
            <a:off x="3059832" y="260648"/>
            <a:ext cx="3048000" cy="560388"/>
          </a:xfrm>
          <a:prstGeom prst="rect">
            <a:avLst/>
          </a:prstGeom>
          <a:noFill/>
          <a:ln w="9525">
            <a:noFill/>
            <a:miter lim="800000"/>
            <a:headEnd/>
            <a:tailEnd/>
          </a:ln>
        </p:spPr>
      </p:pic>
      <p:sp>
        <p:nvSpPr>
          <p:cNvPr id="11" name="TextBox 10"/>
          <p:cNvSpPr txBox="1"/>
          <p:nvPr/>
        </p:nvSpPr>
        <p:spPr>
          <a:xfrm>
            <a:off x="611560" y="4293096"/>
            <a:ext cx="3949669" cy="2246769"/>
          </a:xfrm>
          <a:prstGeom prst="rect">
            <a:avLst/>
          </a:prstGeom>
          <a:noFill/>
        </p:spPr>
        <p:txBody>
          <a:bodyPr wrap="none" rtlCol="0">
            <a:spAutoFit/>
          </a:bodyPr>
          <a:lstStyle/>
          <a:p>
            <a:r>
              <a:rPr lang="en-US" sz="1400" b="1" dirty="0" smtClean="0"/>
              <a:t>MediResource Contacts:</a:t>
            </a:r>
          </a:p>
          <a:p>
            <a:r>
              <a:rPr lang="en-US" sz="1400" dirty="0" smtClean="0"/>
              <a:t>Main office: 416-383-0010</a:t>
            </a:r>
          </a:p>
          <a:p>
            <a:endParaRPr lang="en-US" sz="1400" dirty="0" smtClean="0"/>
          </a:p>
          <a:p>
            <a:r>
              <a:rPr lang="en-US" sz="1400" b="1" dirty="0" smtClean="0"/>
              <a:t>Sales Support:</a:t>
            </a:r>
          </a:p>
          <a:p>
            <a:r>
              <a:rPr lang="en-US" sz="1400" dirty="0" smtClean="0"/>
              <a:t>Susan Clark (</a:t>
            </a:r>
            <a:r>
              <a:rPr lang="en-US" sz="1400" dirty="0" smtClean="0">
                <a:hlinkClick r:id="rId4"/>
              </a:rPr>
              <a:t>sclark@mediresource.com</a:t>
            </a:r>
            <a:r>
              <a:rPr lang="en-US" sz="1400" dirty="0" smtClean="0"/>
              <a:t>)</a:t>
            </a:r>
          </a:p>
          <a:p>
            <a:r>
              <a:rPr lang="en-US" sz="1400" dirty="0" smtClean="0"/>
              <a:t>Ruben </a:t>
            </a:r>
            <a:r>
              <a:rPr lang="en-US" sz="1400" dirty="0" err="1" smtClean="0"/>
              <a:t>Benegbi</a:t>
            </a:r>
            <a:r>
              <a:rPr lang="en-US" sz="1400" dirty="0" smtClean="0"/>
              <a:t> (</a:t>
            </a:r>
            <a:r>
              <a:rPr lang="en-US" sz="1400" dirty="0" smtClean="0">
                <a:hlinkClick r:id="rId5"/>
              </a:rPr>
              <a:t>rbenegbi@mediresource.com</a:t>
            </a:r>
            <a:r>
              <a:rPr lang="en-US" sz="1400" dirty="0" smtClean="0"/>
              <a:t>)</a:t>
            </a:r>
          </a:p>
          <a:p>
            <a:endParaRPr lang="en-US" sz="1400" dirty="0"/>
          </a:p>
          <a:p>
            <a:r>
              <a:rPr lang="en-US" sz="1400" b="1" dirty="0" smtClean="0"/>
              <a:t>Customer Service &amp; Employer Setup:</a:t>
            </a:r>
          </a:p>
          <a:p>
            <a:r>
              <a:rPr lang="en-US" sz="1400" dirty="0" smtClean="0"/>
              <a:t>Mon Huang (</a:t>
            </a:r>
            <a:r>
              <a:rPr lang="en-US" sz="1400" dirty="0" smtClean="0">
                <a:hlinkClick r:id="rId6"/>
              </a:rPr>
              <a:t>mhuang</a:t>
            </a:r>
            <a:r>
              <a:rPr lang="en-US" sz="1400" dirty="0">
                <a:hlinkClick r:id="rId6"/>
              </a:rPr>
              <a:t>@</a:t>
            </a:r>
            <a:r>
              <a:rPr lang="en-US" sz="1400" dirty="0" smtClean="0">
                <a:hlinkClick r:id="rId6"/>
              </a:rPr>
              <a:t>mediresource.com</a:t>
            </a:r>
            <a:r>
              <a:rPr lang="en-US" sz="1400" dirty="0" smtClean="0"/>
              <a:t>)</a:t>
            </a:r>
          </a:p>
          <a:p>
            <a:endParaRPr lang="en-US" sz="1400" dirty="0" smtClean="0"/>
          </a:p>
        </p:txBody>
      </p:sp>
    </p:spTree>
    <p:extLst>
      <p:ext uri="{BB962C8B-B14F-4D97-AF65-F5344CB8AC3E}">
        <p14:creationId xmlns:p14="http://schemas.microsoft.com/office/powerpoint/2010/main" val="293221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232400" y="2107327"/>
            <a:ext cx="3746500" cy="1994459"/>
          </a:xfrm>
          <a:prstGeom prst="roundRect">
            <a:avLst/>
          </a:prstGeom>
          <a:solidFill>
            <a:schemeClr val="bg1"/>
          </a:solidFill>
          <a:ln w="6350">
            <a:solidFill>
              <a:schemeClr val="bg1">
                <a:lumMod val="65000"/>
              </a:schemeClr>
            </a:solidFill>
          </a:ln>
          <a:effectLst>
            <a:outerShdw blurRad="177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3"/>
          <p:cNvSpPr txBox="1">
            <a:spLocks noChangeArrowheads="1"/>
          </p:cNvSpPr>
          <p:nvPr/>
        </p:nvSpPr>
        <p:spPr bwMode="auto">
          <a:xfrm>
            <a:off x="0" y="345580"/>
            <a:ext cx="9144000" cy="838200"/>
          </a:xfrm>
          <a:prstGeom prst="rect">
            <a:avLst/>
          </a:prstGeom>
          <a:solidFill>
            <a:srgbClr val="137BA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4" name="Title 3"/>
          <p:cNvSpPr>
            <a:spLocks noGrp="1"/>
          </p:cNvSpPr>
          <p:nvPr>
            <p:ph type="title" idx="4294967295"/>
          </p:nvPr>
        </p:nvSpPr>
        <p:spPr>
          <a:xfrm>
            <a:off x="0" y="409080"/>
            <a:ext cx="8382000" cy="685800"/>
          </a:xfrm>
        </p:spPr>
        <p:txBody>
          <a:bodyPr/>
          <a:lstStyle/>
          <a:p>
            <a:r>
              <a:rPr lang="en-US" dirty="0" smtClean="0">
                <a:solidFill>
                  <a:srgbClr val="FFFFFF"/>
                </a:solidFill>
              </a:rPr>
              <a:t>Simple Registration and Easy Management</a:t>
            </a:r>
            <a:endParaRPr lang="en-US" dirty="0">
              <a:solidFill>
                <a:srgbClr val="FFFFFF"/>
              </a:solidFill>
            </a:endParaRPr>
          </a:p>
        </p:txBody>
      </p:sp>
      <p:sp>
        <p:nvSpPr>
          <p:cNvPr id="8" name="Rounded Rectangle 7"/>
          <p:cNvSpPr/>
          <p:nvPr/>
        </p:nvSpPr>
        <p:spPr>
          <a:xfrm>
            <a:off x="109555" y="2095937"/>
            <a:ext cx="4198837" cy="2417471"/>
          </a:xfrm>
          <a:prstGeom prst="roundRect">
            <a:avLst/>
          </a:prstGeom>
          <a:solidFill>
            <a:schemeClr val="bg1"/>
          </a:solidFill>
          <a:ln w="6350">
            <a:solidFill>
              <a:schemeClr val="bg1">
                <a:lumMod val="65000"/>
              </a:schemeClr>
            </a:solidFill>
          </a:ln>
          <a:effectLst>
            <a:outerShdw blurRad="177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extBox 1"/>
          <p:cNvSpPr txBox="1"/>
          <p:nvPr/>
        </p:nvSpPr>
        <p:spPr>
          <a:xfrm>
            <a:off x="173056" y="2296618"/>
            <a:ext cx="3910012" cy="2031325"/>
          </a:xfrm>
          <a:prstGeom prst="rect">
            <a:avLst/>
          </a:prstGeom>
          <a:noFill/>
        </p:spPr>
        <p:txBody>
          <a:bodyPr wrap="square" rtlCol="0">
            <a:spAutoFit/>
          </a:bodyPr>
          <a:lstStyle/>
          <a:p>
            <a:r>
              <a:rPr lang="en-US" sz="1400" b="1" dirty="0" smtClean="0"/>
              <a:t>Setup Employer Account</a:t>
            </a:r>
          </a:p>
          <a:p>
            <a:pPr marL="177800" indent="-177800">
              <a:buFont typeface="+mj-lt"/>
              <a:buAutoNum type="arabicPeriod"/>
            </a:pPr>
            <a:r>
              <a:rPr lang="en-US" sz="1400" dirty="0" smtClean="0"/>
              <a:t>Consultant (me) activates employer account</a:t>
            </a:r>
          </a:p>
          <a:p>
            <a:pPr marL="177800" indent="-177800">
              <a:buFont typeface="+mj-lt"/>
              <a:buAutoNum type="arabicPeriod"/>
            </a:pPr>
            <a:r>
              <a:rPr lang="en-US" sz="1400" dirty="0" smtClean="0"/>
              <a:t>Access “Keys” are automatically generated (1 per employee)</a:t>
            </a:r>
          </a:p>
          <a:p>
            <a:pPr marL="177800" indent="-177800">
              <a:buFont typeface="+mj-lt"/>
              <a:buAutoNum type="arabicPeriod"/>
            </a:pPr>
            <a:r>
              <a:rPr lang="en-US" sz="1400" dirty="0" smtClean="0"/>
              <a:t>Automated “Welcome” email sent to employer administrator containing link to </a:t>
            </a:r>
            <a:r>
              <a:rPr lang="en-US" sz="1400" dirty="0" smtClean="0">
                <a:hlinkClick r:id="rId3"/>
              </a:rPr>
              <a:t>www.iHealthConnected.com</a:t>
            </a:r>
            <a:endParaRPr lang="en-US" sz="1400" dirty="0" smtClean="0"/>
          </a:p>
          <a:p>
            <a:pPr marL="177800" indent="-177800">
              <a:buFont typeface="+mj-lt"/>
              <a:buAutoNum type="arabicPeriod"/>
            </a:pPr>
            <a:r>
              <a:rPr lang="en-US" sz="1400" dirty="0" smtClean="0"/>
              <a:t>You will be given access to Wellness-in-a-Box resources</a:t>
            </a:r>
          </a:p>
        </p:txBody>
      </p:sp>
      <p:sp>
        <p:nvSpPr>
          <p:cNvPr id="11" name="TextBox 10"/>
          <p:cNvSpPr txBox="1"/>
          <p:nvPr/>
        </p:nvSpPr>
        <p:spPr>
          <a:xfrm>
            <a:off x="5308600" y="2311838"/>
            <a:ext cx="3670300" cy="1600438"/>
          </a:xfrm>
          <a:prstGeom prst="rect">
            <a:avLst/>
          </a:prstGeom>
          <a:noFill/>
        </p:spPr>
        <p:txBody>
          <a:bodyPr wrap="square" rtlCol="0">
            <a:spAutoFit/>
          </a:bodyPr>
          <a:lstStyle/>
          <a:p>
            <a:r>
              <a:rPr lang="en-US" sz="1400" b="1" dirty="0" smtClean="0"/>
              <a:t>Employer simply forwards Welcome Message to Employees</a:t>
            </a:r>
          </a:p>
          <a:p>
            <a:pPr marL="177800" indent="-177800">
              <a:buFont typeface="+mj-lt"/>
              <a:buAutoNum type="arabicPeriod"/>
            </a:pPr>
            <a:r>
              <a:rPr lang="en-US" sz="1400" dirty="0" smtClean="0"/>
              <a:t>Can modify Welcome Message if desired.</a:t>
            </a:r>
          </a:p>
          <a:p>
            <a:pPr marL="177800" indent="-177800">
              <a:buFont typeface="+mj-lt"/>
              <a:buAutoNum type="arabicPeriod"/>
            </a:pPr>
            <a:r>
              <a:rPr lang="en-US" sz="1400" dirty="0" smtClean="0"/>
              <a:t>Welcome message that contains the access key to </a:t>
            </a:r>
            <a:r>
              <a:rPr lang="en-US" sz="1400" dirty="0" err="1" smtClean="0"/>
              <a:t>iHealthConnected.com</a:t>
            </a:r>
            <a:endParaRPr lang="en-US" sz="1400" dirty="0" smtClean="0"/>
          </a:p>
          <a:p>
            <a:pPr marL="177800" indent="-177800">
              <a:buFont typeface="+mj-lt"/>
              <a:buAutoNum type="arabicPeriod"/>
            </a:pPr>
            <a:r>
              <a:rPr lang="en-US" sz="1400" dirty="0" smtClean="0"/>
              <a:t>If no employee email use print notification with the enclosed special code</a:t>
            </a:r>
          </a:p>
        </p:txBody>
      </p:sp>
      <p:sp>
        <p:nvSpPr>
          <p:cNvPr id="13" name="Rounded Rectangle 12"/>
          <p:cNvSpPr/>
          <p:nvPr/>
        </p:nvSpPr>
        <p:spPr>
          <a:xfrm>
            <a:off x="5184206" y="5078503"/>
            <a:ext cx="3708400" cy="1503640"/>
          </a:xfrm>
          <a:prstGeom prst="roundRect">
            <a:avLst/>
          </a:prstGeom>
          <a:solidFill>
            <a:schemeClr val="bg1"/>
          </a:solidFill>
          <a:ln w="6350">
            <a:solidFill>
              <a:schemeClr val="bg1">
                <a:lumMod val="65000"/>
              </a:schemeClr>
            </a:solidFill>
          </a:ln>
          <a:effectLst>
            <a:outerShdw blurRad="177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Box 13"/>
          <p:cNvSpPr txBox="1"/>
          <p:nvPr/>
        </p:nvSpPr>
        <p:spPr>
          <a:xfrm>
            <a:off x="5260406" y="5270313"/>
            <a:ext cx="3492499" cy="954107"/>
          </a:xfrm>
          <a:prstGeom prst="rect">
            <a:avLst/>
          </a:prstGeom>
          <a:noFill/>
        </p:spPr>
        <p:txBody>
          <a:bodyPr wrap="square" rtlCol="0">
            <a:spAutoFit/>
          </a:bodyPr>
          <a:lstStyle/>
          <a:p>
            <a:r>
              <a:rPr lang="en-US" sz="1400" b="1" dirty="0" smtClean="0"/>
              <a:t>Employee:</a:t>
            </a:r>
          </a:p>
          <a:p>
            <a:pPr marL="177800" indent="-177800">
              <a:buFont typeface="+mj-lt"/>
              <a:buAutoNum type="arabicPeriod"/>
            </a:pPr>
            <a:r>
              <a:rPr lang="en-US" sz="1400" dirty="0" smtClean="0"/>
              <a:t>Clicks link to </a:t>
            </a:r>
            <a:r>
              <a:rPr lang="en-US" sz="1400" dirty="0" err="1" smtClean="0"/>
              <a:t>iHealthConnected.com</a:t>
            </a:r>
            <a:endParaRPr lang="en-US" sz="1400" dirty="0" smtClean="0"/>
          </a:p>
          <a:p>
            <a:pPr marL="177800" indent="-177800">
              <a:buFont typeface="+mj-lt"/>
              <a:buAutoNum type="arabicPeriod"/>
            </a:pPr>
            <a:r>
              <a:rPr lang="en-US" sz="1400" dirty="0" smtClean="0"/>
              <a:t>Register, activation email sent</a:t>
            </a:r>
          </a:p>
          <a:p>
            <a:pPr marL="177800" indent="-177800">
              <a:buFont typeface="+mj-lt"/>
              <a:buAutoNum type="arabicPeriod"/>
            </a:pPr>
            <a:r>
              <a:rPr lang="en-US" sz="1400" dirty="0" smtClean="0"/>
              <a:t>Starts using Health Connected</a:t>
            </a:r>
            <a:endParaRPr lang="en-US" sz="1400" dirty="0"/>
          </a:p>
        </p:txBody>
      </p:sp>
      <p:grpSp>
        <p:nvGrpSpPr>
          <p:cNvPr id="17" name="Group 16"/>
          <p:cNvGrpSpPr/>
          <p:nvPr/>
        </p:nvGrpSpPr>
        <p:grpSpPr>
          <a:xfrm>
            <a:off x="1739900" y="1370728"/>
            <a:ext cx="939800" cy="800100"/>
            <a:chOff x="1168400" y="4000500"/>
            <a:chExt cx="939800" cy="800100"/>
          </a:xfrm>
        </p:grpSpPr>
        <p:sp>
          <p:nvSpPr>
            <p:cNvPr id="3" name="Rounded Rectangle 2"/>
            <p:cNvSpPr/>
            <p:nvPr/>
          </p:nvSpPr>
          <p:spPr>
            <a:xfrm>
              <a:off x="1168400" y="4000500"/>
              <a:ext cx="939800" cy="800100"/>
            </a:xfrm>
            <a:prstGeom prst="roundRect">
              <a:avLst/>
            </a:prstGeom>
            <a:solidFill>
              <a:srgbClr val="137BA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447800" y="4108728"/>
              <a:ext cx="384365" cy="523220"/>
            </a:xfrm>
            <a:prstGeom prst="rect">
              <a:avLst/>
            </a:prstGeom>
            <a:noFill/>
          </p:spPr>
          <p:txBody>
            <a:bodyPr wrap="none" rtlCol="0">
              <a:spAutoFit/>
            </a:bodyPr>
            <a:lstStyle/>
            <a:p>
              <a:r>
                <a:rPr lang="en-US" sz="2800" b="1" dirty="0" smtClean="0">
                  <a:solidFill>
                    <a:schemeClr val="bg1"/>
                  </a:solidFill>
                </a:rPr>
                <a:t>1</a:t>
              </a:r>
              <a:endParaRPr lang="en-US" sz="2800" b="1" dirty="0">
                <a:solidFill>
                  <a:schemeClr val="bg1"/>
                </a:solidFill>
              </a:endParaRPr>
            </a:p>
          </p:txBody>
        </p:sp>
      </p:grpSp>
      <p:sp>
        <p:nvSpPr>
          <p:cNvPr id="15" name="Rounded Rectangle 14"/>
          <p:cNvSpPr/>
          <p:nvPr/>
        </p:nvSpPr>
        <p:spPr>
          <a:xfrm>
            <a:off x="6527800" y="1383428"/>
            <a:ext cx="939800" cy="800100"/>
          </a:xfrm>
          <a:prstGeom prst="roundRect">
            <a:avLst/>
          </a:prstGeom>
          <a:solidFill>
            <a:srgbClr val="137BA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807200" y="1491656"/>
            <a:ext cx="384365" cy="523220"/>
          </a:xfrm>
          <a:prstGeom prst="rect">
            <a:avLst/>
          </a:prstGeom>
          <a:noFill/>
        </p:spPr>
        <p:txBody>
          <a:bodyPr wrap="none" rtlCol="0">
            <a:spAutoFit/>
          </a:bodyPr>
          <a:lstStyle/>
          <a:p>
            <a:r>
              <a:rPr lang="en-US" sz="2800" b="1" dirty="0" smtClean="0">
                <a:solidFill>
                  <a:schemeClr val="bg1"/>
                </a:solidFill>
              </a:rPr>
              <a:t>2</a:t>
            </a:r>
            <a:endParaRPr lang="en-US" sz="2800" b="1" dirty="0">
              <a:solidFill>
                <a:schemeClr val="bg1"/>
              </a:solidFill>
            </a:endParaRPr>
          </a:p>
        </p:txBody>
      </p:sp>
      <p:grpSp>
        <p:nvGrpSpPr>
          <p:cNvPr id="20" name="Group 19"/>
          <p:cNvGrpSpPr/>
          <p:nvPr/>
        </p:nvGrpSpPr>
        <p:grpSpPr>
          <a:xfrm>
            <a:off x="6530406" y="4378693"/>
            <a:ext cx="939800" cy="800100"/>
            <a:chOff x="1168400" y="4000500"/>
            <a:chExt cx="939800" cy="800100"/>
          </a:xfrm>
        </p:grpSpPr>
        <p:sp>
          <p:nvSpPr>
            <p:cNvPr id="18" name="Rounded Rectangle 17"/>
            <p:cNvSpPr/>
            <p:nvPr/>
          </p:nvSpPr>
          <p:spPr>
            <a:xfrm>
              <a:off x="1168400" y="4000500"/>
              <a:ext cx="939800" cy="800100"/>
            </a:xfrm>
            <a:prstGeom prst="roundRect">
              <a:avLst/>
            </a:prstGeom>
            <a:solidFill>
              <a:srgbClr val="137BA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447800" y="4108728"/>
              <a:ext cx="384365" cy="523220"/>
            </a:xfrm>
            <a:prstGeom prst="rect">
              <a:avLst/>
            </a:prstGeom>
            <a:noFill/>
          </p:spPr>
          <p:txBody>
            <a:bodyPr wrap="none" rtlCol="0">
              <a:spAutoFit/>
            </a:bodyPr>
            <a:lstStyle/>
            <a:p>
              <a:r>
                <a:rPr lang="en-US" sz="2800" b="1" dirty="0" smtClean="0">
                  <a:solidFill>
                    <a:schemeClr val="bg1"/>
                  </a:solidFill>
                </a:rPr>
                <a:t>3</a:t>
              </a:r>
              <a:endParaRPr lang="en-US" sz="2800" b="1" dirty="0">
                <a:solidFill>
                  <a:schemeClr val="bg1"/>
                </a:solidFill>
              </a:endParaRPr>
            </a:p>
          </p:txBody>
        </p:sp>
      </p:grpSp>
      <p:pic>
        <p:nvPicPr>
          <p:cNvPr id="21" name="Picture 31" descr="arrow_r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7499" y="2703436"/>
            <a:ext cx="821101" cy="66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85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0" y="886019"/>
            <a:ext cx="9144000" cy="1206500"/>
          </a:xfrm>
          <a:prstGeom prst="rect">
            <a:avLst/>
          </a:prstGeom>
          <a:solidFill>
            <a:srgbClr val="137BA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11" name="Rectangle 10"/>
          <p:cNvSpPr/>
          <p:nvPr/>
        </p:nvSpPr>
        <p:spPr>
          <a:xfrm>
            <a:off x="114300" y="1152431"/>
            <a:ext cx="8928100" cy="584776"/>
          </a:xfrm>
          <a:prstGeom prst="rect">
            <a:avLst/>
          </a:prstGeom>
          <a:ln>
            <a:noFill/>
          </a:ln>
        </p:spPr>
        <p:txBody>
          <a:bodyPr wrap="square">
            <a:spAutoFit/>
          </a:bodyPr>
          <a:lstStyle/>
          <a:p>
            <a:pPr marL="6350">
              <a:defRPr/>
            </a:pPr>
            <a:r>
              <a:rPr lang="en-CA" sz="3200" dirty="0" smtClean="0">
                <a:solidFill>
                  <a:schemeClr val="bg1"/>
                </a:solidFill>
                <a:latin typeface="Calibri" panose="020F0502020204030204" pitchFamily="34" charset="0"/>
              </a:rPr>
              <a:t>Improving Health And Wellness Is Good For Business</a:t>
            </a:r>
            <a:endParaRPr lang="en-CA" sz="3200" kern="0" dirty="0">
              <a:solidFill>
                <a:schemeClr val="bg1"/>
              </a:solidFill>
              <a:latin typeface="Calibri" panose="020F0502020204030204" pitchFamily="34" charset="0"/>
              <a:ea typeface="ＭＳ Ｐゴシック" charset="0"/>
            </a:endParaRPr>
          </a:p>
        </p:txBody>
      </p:sp>
      <p:sp>
        <p:nvSpPr>
          <p:cNvPr id="12" name="Rectangle 11"/>
          <p:cNvSpPr/>
          <p:nvPr/>
        </p:nvSpPr>
        <p:spPr>
          <a:xfrm>
            <a:off x="222250" y="3473171"/>
            <a:ext cx="8579969" cy="1631216"/>
          </a:xfrm>
          <a:prstGeom prst="rect">
            <a:avLst/>
          </a:prstGeom>
        </p:spPr>
        <p:txBody>
          <a:bodyPr wrap="square">
            <a:spAutoFit/>
          </a:bodyPr>
          <a:lstStyle/>
          <a:p>
            <a:pPr marL="342900" indent="-342900">
              <a:buClr>
                <a:schemeClr val="tx1"/>
              </a:buClr>
              <a:buFont typeface="Wingdings" charset="2"/>
              <a:buChar char="§"/>
            </a:pPr>
            <a:r>
              <a:rPr lang="en-US" sz="2000" b="1" dirty="0" smtClean="0">
                <a:solidFill>
                  <a:srgbClr val="FF0000"/>
                </a:solidFill>
              </a:rPr>
              <a:t>75% of employees </a:t>
            </a:r>
            <a:r>
              <a:rPr lang="en-US" sz="2000" dirty="0" smtClean="0">
                <a:solidFill>
                  <a:schemeClr val="tx1">
                    <a:lumMod val="75000"/>
                    <a:lumOff val="25000"/>
                  </a:schemeClr>
                </a:solidFill>
              </a:rPr>
              <a:t>said a healthier workplace made them feel better about their company. </a:t>
            </a:r>
          </a:p>
          <a:p>
            <a:pPr marL="342900" indent="-342900">
              <a:buClr>
                <a:schemeClr val="tx1"/>
              </a:buClr>
              <a:buFont typeface="Wingdings" charset="2"/>
              <a:buChar char="§"/>
            </a:pPr>
            <a:endParaRPr lang="en-US" sz="2000" dirty="0">
              <a:solidFill>
                <a:schemeClr val="tx1">
                  <a:lumMod val="75000"/>
                  <a:lumOff val="25000"/>
                </a:schemeClr>
              </a:solidFill>
            </a:endParaRPr>
          </a:p>
          <a:p>
            <a:pPr marL="342900" indent="-342900">
              <a:buClr>
                <a:schemeClr val="tx1"/>
              </a:buClr>
              <a:buFont typeface="Wingdings" charset="2"/>
              <a:buChar char="§"/>
            </a:pPr>
            <a:r>
              <a:rPr lang="en-US" sz="2000" dirty="0" smtClean="0">
                <a:solidFill>
                  <a:srgbClr val="FF0000"/>
                </a:solidFill>
              </a:rPr>
              <a:t>59% </a:t>
            </a:r>
            <a:r>
              <a:rPr lang="en-US" sz="2000" dirty="0" smtClean="0">
                <a:solidFill>
                  <a:schemeClr val="tx1">
                    <a:lumMod val="75000"/>
                    <a:lumOff val="25000"/>
                  </a:schemeClr>
                </a:solidFill>
              </a:rPr>
              <a:t>said it was a reason to stay, </a:t>
            </a:r>
            <a:r>
              <a:rPr lang="en-US" sz="2000" dirty="0" smtClean="0">
                <a:solidFill>
                  <a:srgbClr val="FF0000"/>
                </a:solidFill>
              </a:rPr>
              <a:t>63% </a:t>
            </a:r>
            <a:r>
              <a:rPr lang="en-US" sz="2000" dirty="0" smtClean="0">
                <a:solidFill>
                  <a:srgbClr val="404040"/>
                </a:solidFill>
              </a:rPr>
              <a:t>a reason to recommend </a:t>
            </a:r>
            <a:r>
              <a:rPr lang="en-US" sz="2000" dirty="0" smtClean="0">
                <a:solidFill>
                  <a:schemeClr val="tx1">
                    <a:lumMod val="75000"/>
                    <a:lumOff val="25000"/>
                  </a:schemeClr>
                </a:solidFill>
              </a:rPr>
              <a:t>the company to others.</a:t>
            </a:r>
          </a:p>
        </p:txBody>
      </p:sp>
      <p:sp>
        <p:nvSpPr>
          <p:cNvPr id="3" name="TextBox 2"/>
          <p:cNvSpPr txBox="1"/>
          <p:nvPr/>
        </p:nvSpPr>
        <p:spPr>
          <a:xfrm>
            <a:off x="416112" y="155388"/>
            <a:ext cx="2145539" cy="461665"/>
          </a:xfrm>
          <a:prstGeom prst="rect">
            <a:avLst/>
          </a:prstGeom>
          <a:noFill/>
        </p:spPr>
        <p:txBody>
          <a:bodyPr wrap="none" rtlCol="0">
            <a:spAutoFit/>
          </a:bodyPr>
          <a:lstStyle/>
          <a:p>
            <a:r>
              <a:rPr lang="en-US" sz="2400" b="1" dirty="0" smtClean="0"/>
              <a:t> YOUR LOGO</a:t>
            </a:r>
            <a:endParaRPr lang="en-US" sz="2400" b="1" dirty="0"/>
          </a:p>
        </p:txBody>
      </p:sp>
      <p:pic>
        <p:nvPicPr>
          <p:cNvPr id="7" name="Picture 6"/>
          <p:cNvPicPr>
            <a:picLocks noChangeAspect="1"/>
          </p:cNvPicPr>
          <p:nvPr/>
        </p:nvPicPr>
        <p:blipFill>
          <a:blip r:embed="rId5"/>
          <a:stretch>
            <a:fillRect/>
          </a:stretch>
        </p:blipFill>
        <p:spPr>
          <a:xfrm>
            <a:off x="0" y="2092512"/>
            <a:ext cx="1673412" cy="1113579"/>
          </a:xfrm>
          <a:prstGeom prst="rect">
            <a:avLst/>
          </a:prstGeom>
        </p:spPr>
      </p:pic>
      <p:sp>
        <p:nvSpPr>
          <p:cNvPr id="4" name="Rectangle 3"/>
          <p:cNvSpPr/>
          <p:nvPr/>
        </p:nvSpPr>
        <p:spPr>
          <a:xfrm>
            <a:off x="444500" y="5495836"/>
            <a:ext cx="8699500" cy="830997"/>
          </a:xfrm>
          <a:prstGeom prst="rect">
            <a:avLst/>
          </a:prstGeom>
        </p:spPr>
        <p:txBody>
          <a:bodyPr wrap="square">
            <a:spAutoFit/>
          </a:bodyPr>
          <a:lstStyle/>
          <a:p>
            <a:pPr>
              <a:buClr>
                <a:schemeClr val="tx1"/>
              </a:buClr>
            </a:pPr>
            <a:r>
              <a:rPr lang="en-US" sz="2400" dirty="0">
                <a:solidFill>
                  <a:srgbClr val="137BA5"/>
                </a:solidFill>
              </a:rPr>
              <a:t>Companies with a stronger health culture had lower </a:t>
            </a:r>
            <a:r>
              <a:rPr lang="en-US" sz="2400" dirty="0" smtClean="0">
                <a:solidFill>
                  <a:srgbClr val="137BA5"/>
                </a:solidFill>
              </a:rPr>
              <a:t>premiums,  </a:t>
            </a:r>
            <a:r>
              <a:rPr lang="en-US" sz="2400" dirty="0">
                <a:solidFill>
                  <a:srgbClr val="137BA5"/>
                </a:solidFill>
              </a:rPr>
              <a:t>less absenteeism </a:t>
            </a:r>
            <a:r>
              <a:rPr lang="en-US" sz="2400" dirty="0" smtClean="0">
                <a:solidFill>
                  <a:srgbClr val="137BA5"/>
                </a:solidFill>
              </a:rPr>
              <a:t>&amp; </a:t>
            </a:r>
            <a:r>
              <a:rPr lang="en-US" sz="2400" dirty="0" err="1" smtClean="0">
                <a:solidFill>
                  <a:srgbClr val="137BA5"/>
                </a:solidFill>
              </a:rPr>
              <a:t>presenteeism</a:t>
            </a:r>
            <a:r>
              <a:rPr lang="en-US" sz="2400" dirty="0" smtClean="0">
                <a:solidFill>
                  <a:srgbClr val="137BA5"/>
                </a:solidFill>
              </a:rPr>
              <a:t> and increased </a:t>
            </a:r>
            <a:r>
              <a:rPr lang="en-US" sz="2400" dirty="0">
                <a:solidFill>
                  <a:srgbClr val="137BA5"/>
                </a:solidFill>
              </a:rPr>
              <a:t>loyalty</a:t>
            </a:r>
          </a:p>
        </p:txBody>
      </p:sp>
      <p:pic>
        <p:nvPicPr>
          <p:cNvPr id="8" name="Picture 7"/>
          <p:cNvPicPr>
            <a:picLocks noChangeAspect="1"/>
          </p:cNvPicPr>
          <p:nvPr/>
        </p:nvPicPr>
        <p:blipFill>
          <a:blip r:embed="rId6"/>
          <a:stretch>
            <a:fillRect/>
          </a:stretch>
        </p:blipFill>
        <p:spPr>
          <a:xfrm>
            <a:off x="6589218" y="189253"/>
            <a:ext cx="2291343" cy="56640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1182" y="6146725"/>
            <a:ext cx="709688" cy="709688"/>
          </a:xfrm>
          <a:prstGeom prst="rect">
            <a:avLst/>
          </a:prstGeom>
        </p:spPr>
      </p:pic>
    </p:spTree>
    <p:extLst>
      <p:ext uri="{BB962C8B-B14F-4D97-AF65-F5344CB8AC3E}">
        <p14:creationId xmlns:p14="http://schemas.microsoft.com/office/powerpoint/2010/main" val="409111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93837" y="5436794"/>
            <a:ext cx="5860964" cy="472735"/>
          </a:xfrm>
          <a:prstGeom prst="rect">
            <a:avLst/>
          </a:prstGeom>
          <a:solidFill>
            <a:srgbClr val="FFFF0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3"/>
          <p:cNvSpPr txBox="1">
            <a:spLocks noChangeArrowheads="1"/>
          </p:cNvSpPr>
          <p:nvPr/>
        </p:nvSpPr>
        <p:spPr bwMode="auto">
          <a:xfrm>
            <a:off x="0" y="774700"/>
            <a:ext cx="9144000" cy="990600"/>
          </a:xfrm>
          <a:prstGeom prst="rect">
            <a:avLst/>
          </a:prstGeom>
          <a:solidFill>
            <a:srgbClr val="137BA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11" name="Rectangle 10"/>
          <p:cNvSpPr/>
          <p:nvPr/>
        </p:nvSpPr>
        <p:spPr>
          <a:xfrm>
            <a:off x="228600" y="939512"/>
            <a:ext cx="8661400" cy="584776"/>
          </a:xfrm>
          <a:prstGeom prst="rect">
            <a:avLst/>
          </a:prstGeom>
          <a:ln>
            <a:noFill/>
          </a:ln>
        </p:spPr>
        <p:txBody>
          <a:bodyPr wrap="square">
            <a:spAutoFit/>
          </a:bodyPr>
          <a:lstStyle/>
          <a:p>
            <a:pPr marL="6350">
              <a:defRPr/>
            </a:pPr>
            <a:r>
              <a:rPr lang="en-CA" sz="3200" dirty="0" smtClean="0">
                <a:solidFill>
                  <a:schemeClr val="bg1"/>
                </a:solidFill>
                <a:latin typeface="Calibri" panose="020F0502020204030204" pitchFamily="34" charset="0"/>
              </a:rPr>
              <a:t>Poor </a:t>
            </a:r>
            <a:r>
              <a:rPr lang="en-CA" sz="3200" dirty="0">
                <a:solidFill>
                  <a:schemeClr val="bg1"/>
                </a:solidFill>
                <a:latin typeface="Calibri" panose="020F0502020204030204" pitchFamily="34" charset="0"/>
              </a:rPr>
              <a:t>E</a:t>
            </a:r>
            <a:r>
              <a:rPr lang="en-CA" sz="3200" dirty="0" smtClean="0">
                <a:solidFill>
                  <a:schemeClr val="bg1"/>
                </a:solidFill>
                <a:latin typeface="Calibri" panose="020F0502020204030204" pitchFamily="34" charset="0"/>
              </a:rPr>
              <a:t>mployee Health &amp; Wellness Costs Employers</a:t>
            </a:r>
            <a:endParaRPr lang="en-CA" sz="3200" kern="0" dirty="0">
              <a:solidFill>
                <a:schemeClr val="bg1"/>
              </a:solidFill>
              <a:latin typeface="Calibri" panose="020F0502020204030204" pitchFamily="34" charset="0"/>
              <a:ea typeface="ＭＳ Ｐゴシック" charset="0"/>
            </a:endParaRPr>
          </a:p>
        </p:txBody>
      </p:sp>
      <p:sp>
        <p:nvSpPr>
          <p:cNvPr id="12" name="Rectangle 11"/>
          <p:cNvSpPr/>
          <p:nvPr/>
        </p:nvSpPr>
        <p:spPr>
          <a:xfrm>
            <a:off x="393700" y="4275078"/>
            <a:ext cx="8242300" cy="2262158"/>
          </a:xfrm>
          <a:prstGeom prst="rect">
            <a:avLst/>
          </a:prstGeom>
        </p:spPr>
        <p:txBody>
          <a:bodyPr wrap="square">
            <a:spAutoFit/>
          </a:bodyPr>
          <a:lstStyle/>
          <a:p>
            <a:pPr marL="342900" indent="-342900">
              <a:spcAft>
                <a:spcPts val="1800"/>
              </a:spcAft>
              <a:buFont typeface="Wingdings" charset="2"/>
              <a:buChar char="§"/>
            </a:pPr>
            <a:r>
              <a:rPr lang="en-US" sz="2400" dirty="0">
                <a:solidFill>
                  <a:schemeClr val="tx1">
                    <a:lumMod val="65000"/>
                    <a:lumOff val="35000"/>
                  </a:schemeClr>
                </a:solidFill>
              </a:rPr>
              <a:t>Depression accounts for 23% of productivity costs</a:t>
            </a:r>
          </a:p>
          <a:p>
            <a:pPr marL="342900" indent="-342900">
              <a:spcAft>
                <a:spcPts val="1800"/>
              </a:spcAft>
              <a:buFont typeface="Wingdings" charset="2"/>
              <a:buChar char="§"/>
            </a:pPr>
            <a:r>
              <a:rPr lang="en-US" sz="2400" dirty="0" smtClean="0">
                <a:solidFill>
                  <a:schemeClr val="tx1">
                    <a:lumMod val="65000"/>
                    <a:lumOff val="35000"/>
                  </a:schemeClr>
                </a:solidFill>
              </a:rPr>
              <a:t>Back pain</a:t>
            </a:r>
            <a:r>
              <a:rPr lang="en-US" sz="2400" dirty="0">
                <a:solidFill>
                  <a:schemeClr val="tx1">
                    <a:lumMod val="65000"/>
                    <a:lumOff val="35000"/>
                  </a:schemeClr>
                </a:solidFill>
              </a:rPr>
              <a:t>, headache and </a:t>
            </a:r>
            <a:r>
              <a:rPr lang="en-US" sz="2400" dirty="0" smtClean="0">
                <a:solidFill>
                  <a:schemeClr val="tx1">
                    <a:lumMod val="65000"/>
                    <a:lumOff val="35000"/>
                  </a:schemeClr>
                </a:solidFill>
              </a:rPr>
              <a:t>arthritis </a:t>
            </a:r>
            <a:r>
              <a:rPr lang="en-US" sz="2400" dirty="0">
                <a:solidFill>
                  <a:schemeClr val="tx1">
                    <a:lumMod val="65000"/>
                    <a:lumOff val="35000"/>
                  </a:schemeClr>
                </a:solidFill>
              </a:rPr>
              <a:t>account for 31% </a:t>
            </a:r>
            <a:endParaRPr lang="en-US" sz="2400" dirty="0" smtClean="0">
              <a:solidFill>
                <a:schemeClr val="tx1">
                  <a:lumMod val="65000"/>
                  <a:lumOff val="35000"/>
                </a:schemeClr>
              </a:solidFill>
            </a:endParaRPr>
          </a:p>
          <a:p>
            <a:pPr marL="342900" indent="-342900">
              <a:spcAft>
                <a:spcPts val="1800"/>
              </a:spcAft>
              <a:buFont typeface="Wingdings" charset="2"/>
              <a:buChar char="§"/>
            </a:pPr>
            <a:r>
              <a:rPr lang="en-US" sz="2400" dirty="0" smtClean="0">
                <a:solidFill>
                  <a:schemeClr val="tx1">
                    <a:lumMod val="65000"/>
                    <a:lumOff val="35000"/>
                  </a:schemeClr>
                </a:solidFill>
              </a:rPr>
              <a:t>Health plan costs continue to rise 10-15%</a:t>
            </a:r>
            <a:endParaRPr lang="en-US" sz="2400" dirty="0">
              <a:solidFill>
                <a:schemeClr val="tx1">
                  <a:lumMod val="65000"/>
                  <a:lumOff val="35000"/>
                </a:schemeClr>
              </a:solidFill>
            </a:endParaRPr>
          </a:p>
          <a:p>
            <a:pPr marL="342900" indent="-342900">
              <a:spcAft>
                <a:spcPts val="1800"/>
              </a:spcAft>
              <a:buFont typeface="Wingdings" charset="2"/>
              <a:buChar char="§"/>
            </a:pPr>
            <a:endParaRPr lang="en-US" sz="2400" dirty="0" smtClean="0"/>
          </a:p>
        </p:txBody>
      </p:sp>
      <p:sp>
        <p:nvSpPr>
          <p:cNvPr id="5" name="Rectangle 4"/>
          <p:cNvSpPr/>
          <p:nvPr/>
        </p:nvSpPr>
        <p:spPr>
          <a:xfrm>
            <a:off x="228600" y="6537236"/>
            <a:ext cx="8509000" cy="215444"/>
          </a:xfrm>
          <a:prstGeom prst="rect">
            <a:avLst/>
          </a:prstGeom>
        </p:spPr>
        <p:txBody>
          <a:bodyPr wrap="square">
            <a:spAutoFit/>
          </a:bodyPr>
          <a:lstStyle/>
          <a:p>
            <a:pPr lvl="0"/>
            <a:r>
              <a:rPr lang="en-US" sz="800" dirty="0">
                <a:solidFill>
                  <a:schemeClr val="bg1">
                    <a:lumMod val="65000"/>
                  </a:schemeClr>
                </a:solidFill>
              </a:rPr>
              <a:t>Chapman L. Meta-evaluation of worksite health promotion economic return studies: 2005 Updated. The Art of Health Promotion, July August 2005, 1-</a:t>
            </a:r>
            <a:r>
              <a:rPr lang="en-US" sz="800" dirty="0" smtClean="0">
                <a:solidFill>
                  <a:schemeClr val="bg1">
                    <a:lumMod val="65000"/>
                  </a:schemeClr>
                </a:solidFill>
              </a:rPr>
              <a:t>11</a:t>
            </a:r>
            <a:endParaRPr lang="en-US" sz="800" dirty="0">
              <a:solidFill>
                <a:schemeClr val="bg1">
                  <a:lumMod val="65000"/>
                </a:schemeClr>
              </a:solidFill>
            </a:endParaRPr>
          </a:p>
        </p:txBody>
      </p:sp>
      <p:pic>
        <p:nvPicPr>
          <p:cNvPr id="14" name="Picture 41" descr="iStock_000015466439cropped.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660" y="1904085"/>
            <a:ext cx="536079" cy="84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iStock_000015349776_cropped.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904085"/>
            <a:ext cx="315008" cy="97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crosse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3569" y="1904085"/>
            <a:ext cx="506261" cy="7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iStock_000014548862cropped.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60742" y="1904085"/>
            <a:ext cx="529258" cy="832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28600" y="187980"/>
            <a:ext cx="1913404" cy="523220"/>
          </a:xfrm>
          <a:prstGeom prst="rect">
            <a:avLst/>
          </a:prstGeom>
          <a:noFill/>
        </p:spPr>
        <p:txBody>
          <a:bodyPr wrap="none" rtlCol="0">
            <a:spAutoFit/>
          </a:bodyPr>
          <a:lstStyle/>
          <a:p>
            <a:r>
              <a:rPr lang="en-US" sz="2800" b="1" dirty="0" smtClean="0">
                <a:solidFill>
                  <a:schemeClr val="tx1">
                    <a:lumMod val="75000"/>
                    <a:lumOff val="25000"/>
                  </a:schemeClr>
                </a:solidFill>
              </a:rPr>
              <a:t>We Know:</a:t>
            </a:r>
            <a:endParaRPr lang="en-US" sz="2800" b="1" dirty="0">
              <a:solidFill>
                <a:schemeClr val="tx1">
                  <a:lumMod val="75000"/>
                  <a:lumOff val="25000"/>
                </a:schemeClr>
              </a:solidFill>
            </a:endParaRPr>
          </a:p>
        </p:txBody>
      </p:sp>
      <p:sp>
        <p:nvSpPr>
          <p:cNvPr id="18" name="TextBox 17"/>
          <p:cNvSpPr txBox="1"/>
          <p:nvPr/>
        </p:nvSpPr>
        <p:spPr>
          <a:xfrm>
            <a:off x="228600" y="3048282"/>
            <a:ext cx="8407400" cy="954107"/>
          </a:xfrm>
          <a:prstGeom prst="rect">
            <a:avLst/>
          </a:prstGeom>
          <a:noFill/>
        </p:spPr>
        <p:txBody>
          <a:bodyPr wrap="square" rtlCol="0">
            <a:spAutoFit/>
          </a:bodyPr>
          <a:lstStyle/>
          <a:p>
            <a:r>
              <a:rPr lang="en-US" sz="2800" b="1" dirty="0" smtClean="0">
                <a:solidFill>
                  <a:schemeClr val="tx1">
                    <a:lumMod val="75000"/>
                    <a:lumOff val="25000"/>
                  </a:schemeClr>
                </a:solidFill>
              </a:rPr>
              <a:t>Stress, coping skills, chronic disease, work satisfaction and productivity all impact costs</a:t>
            </a:r>
            <a:endParaRPr lang="en-US" sz="2800" b="1" dirty="0">
              <a:solidFill>
                <a:schemeClr val="tx1">
                  <a:lumMod val="75000"/>
                  <a:lumOff val="25000"/>
                </a:schemeClr>
              </a:solidFill>
            </a:endParaRPr>
          </a:p>
        </p:txBody>
      </p:sp>
      <p:pic>
        <p:nvPicPr>
          <p:cNvPr id="20" name="Picture 19"/>
          <p:cNvPicPr>
            <a:picLocks noChangeAspect="1"/>
          </p:cNvPicPr>
          <p:nvPr/>
        </p:nvPicPr>
        <p:blipFill>
          <a:blip r:embed="rId9"/>
          <a:stretch>
            <a:fillRect/>
          </a:stretch>
        </p:blipFill>
        <p:spPr>
          <a:xfrm>
            <a:off x="6589218" y="105969"/>
            <a:ext cx="2291343" cy="5664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65830" y="5834976"/>
            <a:ext cx="812800" cy="812800"/>
          </a:xfrm>
          <a:prstGeom prst="rect">
            <a:avLst/>
          </a:prstGeom>
        </p:spPr>
      </p:pic>
    </p:spTree>
    <p:extLst>
      <p:ext uri="{BB962C8B-B14F-4D97-AF65-F5344CB8AC3E}">
        <p14:creationId xmlns:p14="http://schemas.microsoft.com/office/powerpoint/2010/main" val="153975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0" y="774700"/>
            <a:ext cx="9144000" cy="990600"/>
          </a:xfrm>
          <a:prstGeom prst="rect">
            <a:avLst/>
          </a:prstGeom>
          <a:solidFill>
            <a:srgbClr val="137BA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6" name="Rectangle 5"/>
          <p:cNvSpPr/>
          <p:nvPr/>
        </p:nvSpPr>
        <p:spPr>
          <a:xfrm>
            <a:off x="76200" y="919192"/>
            <a:ext cx="9080500" cy="553998"/>
          </a:xfrm>
          <a:prstGeom prst="rect">
            <a:avLst/>
          </a:prstGeom>
          <a:ln>
            <a:noFill/>
          </a:ln>
        </p:spPr>
        <p:txBody>
          <a:bodyPr wrap="square">
            <a:spAutoFit/>
          </a:bodyPr>
          <a:lstStyle/>
          <a:p>
            <a:pPr marL="6350">
              <a:defRPr/>
            </a:pPr>
            <a:r>
              <a:rPr lang="en-CA" sz="3000" dirty="0" smtClean="0">
                <a:solidFill>
                  <a:schemeClr val="bg1"/>
                </a:solidFill>
                <a:latin typeface="Calibri" panose="020F0502020204030204" pitchFamily="34" charset="0"/>
              </a:rPr>
              <a:t>An Effective Health Strategy Can Manage Plan Costs</a:t>
            </a:r>
            <a:endParaRPr lang="en-CA" sz="3000" kern="0" dirty="0">
              <a:solidFill>
                <a:schemeClr val="bg1"/>
              </a:solidFill>
              <a:latin typeface="Calibri" panose="020F0502020204030204" pitchFamily="34" charset="0"/>
              <a:ea typeface="ＭＳ Ｐゴシック" charset="0"/>
            </a:endParaRPr>
          </a:p>
        </p:txBody>
      </p:sp>
      <p:sp>
        <p:nvSpPr>
          <p:cNvPr id="9" name="Rectangle 8"/>
          <p:cNvSpPr/>
          <p:nvPr/>
        </p:nvSpPr>
        <p:spPr>
          <a:xfrm>
            <a:off x="228600" y="6378916"/>
            <a:ext cx="8315960" cy="461665"/>
          </a:xfrm>
          <a:prstGeom prst="rect">
            <a:avLst/>
          </a:prstGeom>
        </p:spPr>
        <p:txBody>
          <a:bodyPr wrap="square">
            <a:spAutoFit/>
          </a:bodyPr>
          <a:lstStyle/>
          <a:p>
            <a:pPr marL="88900" lvl="0" indent="-88900">
              <a:buFont typeface="+mj-lt"/>
              <a:buAutoNum type="arabicPeriod"/>
            </a:pPr>
            <a:r>
              <a:rPr lang="en-US" sz="800" dirty="0">
                <a:solidFill>
                  <a:srgbClr val="FFFFFF">
                    <a:lumMod val="65000"/>
                  </a:srgbClr>
                </a:solidFill>
              </a:rPr>
              <a:t>Workplace Wellness Programs Study. </a:t>
            </a:r>
            <a:r>
              <a:rPr lang="en-US" sz="800" dirty="0" err="1">
                <a:solidFill>
                  <a:srgbClr val="FFFFFF">
                    <a:lumMod val="65000"/>
                  </a:srgbClr>
                </a:solidFill>
              </a:rPr>
              <a:t>Mattke</a:t>
            </a:r>
            <a:r>
              <a:rPr lang="en-US" sz="800" dirty="0">
                <a:solidFill>
                  <a:srgbClr val="FFFFFF">
                    <a:lumMod val="65000"/>
                  </a:srgbClr>
                </a:solidFill>
              </a:rPr>
              <a:t> et. al., 2013. Rand Corp., U.S. Department of Labor and the U.S. Department of Health and Human Services</a:t>
            </a:r>
            <a:r>
              <a:rPr lang="en-US" sz="800" dirty="0" smtClean="0">
                <a:solidFill>
                  <a:srgbClr val="FFFFFF">
                    <a:lumMod val="65000"/>
                  </a:srgbClr>
                </a:solidFill>
              </a:rPr>
              <a:t>.</a:t>
            </a:r>
          </a:p>
          <a:p>
            <a:pPr marL="88900" lvl="0" indent="-88900">
              <a:buFont typeface="+mj-lt"/>
              <a:buAutoNum type="arabicPeriod"/>
            </a:pPr>
            <a:r>
              <a:rPr lang="en-US" sz="800" dirty="0" smtClean="0">
                <a:solidFill>
                  <a:srgbClr val="FFFFFF">
                    <a:lumMod val="65000"/>
                  </a:srgbClr>
                </a:solidFill>
              </a:rPr>
              <a:t>Workplace Wellness Impacts Absenteeism and </a:t>
            </a:r>
            <a:r>
              <a:rPr lang="en-US" sz="800" dirty="0" err="1" smtClean="0">
                <a:solidFill>
                  <a:srgbClr val="FFFFFF">
                    <a:lumMod val="65000"/>
                  </a:srgbClr>
                </a:solidFill>
              </a:rPr>
              <a:t>Presenteeism</a:t>
            </a:r>
            <a:r>
              <a:rPr lang="en-US" sz="800" dirty="0" smtClean="0">
                <a:solidFill>
                  <a:srgbClr val="FFFFFF">
                    <a:lumMod val="65000"/>
                  </a:srgbClr>
                </a:solidFill>
              </a:rPr>
              <a:t>. 2013. </a:t>
            </a:r>
            <a:r>
              <a:rPr lang="en-US" sz="800" dirty="0">
                <a:solidFill>
                  <a:srgbClr val="FFFFFF">
                    <a:lumMod val="65000"/>
                  </a:srgbClr>
                </a:solidFill>
              </a:rPr>
              <a:t>MediResource </a:t>
            </a:r>
            <a:r>
              <a:rPr lang="en-US" sz="800" dirty="0" smtClean="0">
                <a:solidFill>
                  <a:srgbClr val="FFFFFF">
                    <a:lumMod val="65000"/>
                  </a:srgbClr>
                </a:solidFill>
              </a:rPr>
              <a:t>Health Risk Assessment Data Analysis of Canadian Employers. </a:t>
            </a:r>
          </a:p>
          <a:p>
            <a:pPr marL="88900" lvl="0" indent="-88900">
              <a:buFont typeface="+mj-lt"/>
              <a:buAutoNum type="arabicPeriod"/>
            </a:pPr>
            <a:r>
              <a:rPr lang="en-US" sz="800" dirty="0" smtClean="0">
                <a:solidFill>
                  <a:srgbClr val="FFFFFF">
                    <a:lumMod val="65000"/>
                  </a:srgbClr>
                </a:solidFill>
              </a:rPr>
              <a:t>Harvard </a:t>
            </a:r>
            <a:r>
              <a:rPr lang="en-US" sz="800" dirty="0">
                <a:solidFill>
                  <a:srgbClr val="FFFFFF">
                    <a:lumMod val="65000"/>
                  </a:srgbClr>
                </a:solidFill>
              </a:rPr>
              <a:t>Business </a:t>
            </a:r>
            <a:r>
              <a:rPr lang="en-US" sz="800" dirty="0" smtClean="0">
                <a:solidFill>
                  <a:srgbClr val="FFFFFF">
                    <a:lumMod val="65000"/>
                  </a:srgbClr>
                </a:solidFill>
              </a:rPr>
              <a:t>Review. </a:t>
            </a:r>
            <a:r>
              <a:rPr lang="en-US" sz="800" dirty="0">
                <a:solidFill>
                  <a:srgbClr val="FFFFFF">
                    <a:lumMod val="65000"/>
                  </a:srgbClr>
                </a:solidFill>
              </a:rPr>
              <a:t>https://</a:t>
            </a:r>
            <a:r>
              <a:rPr lang="en-US" sz="800" dirty="0" err="1">
                <a:solidFill>
                  <a:srgbClr val="FFFFFF">
                    <a:lumMod val="65000"/>
                  </a:srgbClr>
                </a:solidFill>
              </a:rPr>
              <a:t>hbr.org</a:t>
            </a:r>
            <a:r>
              <a:rPr lang="en-US" sz="800" dirty="0">
                <a:solidFill>
                  <a:srgbClr val="FFFFFF">
                    <a:lumMod val="65000"/>
                  </a:srgbClr>
                </a:solidFill>
              </a:rPr>
              <a:t>/2006/12/the-high-cost-of-low-wages</a:t>
            </a:r>
          </a:p>
        </p:txBody>
      </p:sp>
      <p:pic>
        <p:nvPicPr>
          <p:cNvPr id="13" name="Picture 12"/>
          <p:cNvPicPr>
            <a:picLocks noChangeAspect="1"/>
          </p:cNvPicPr>
          <p:nvPr/>
        </p:nvPicPr>
        <p:blipFill>
          <a:blip r:embed="rId5"/>
          <a:stretch>
            <a:fillRect/>
          </a:stretch>
        </p:blipFill>
        <p:spPr>
          <a:xfrm>
            <a:off x="18934" y="2451298"/>
            <a:ext cx="5328920" cy="3283400"/>
          </a:xfrm>
          <a:prstGeom prst="rect">
            <a:avLst/>
          </a:prstGeom>
        </p:spPr>
      </p:pic>
      <p:sp>
        <p:nvSpPr>
          <p:cNvPr id="10" name="Rectangle 9"/>
          <p:cNvSpPr/>
          <p:nvPr/>
        </p:nvSpPr>
        <p:spPr>
          <a:xfrm>
            <a:off x="5279966" y="3035530"/>
            <a:ext cx="3864034" cy="1980029"/>
          </a:xfrm>
          <a:prstGeom prst="rect">
            <a:avLst/>
          </a:prstGeom>
          <a:noFill/>
        </p:spPr>
        <p:txBody>
          <a:bodyPr wrap="square">
            <a:spAutoFit/>
          </a:bodyPr>
          <a:lstStyle/>
          <a:p>
            <a:endParaRPr lang="en-US" sz="1600" dirty="0" smtClean="0">
              <a:solidFill>
                <a:schemeClr val="tx1">
                  <a:lumMod val="75000"/>
                  <a:lumOff val="25000"/>
                </a:schemeClr>
              </a:solidFill>
            </a:endParaRPr>
          </a:p>
          <a:p>
            <a:r>
              <a:rPr lang="en-US" sz="1600" dirty="0" smtClean="0">
                <a:solidFill>
                  <a:schemeClr val="tx1">
                    <a:lumMod val="75000"/>
                    <a:lumOff val="25000"/>
                  </a:schemeClr>
                </a:solidFill>
              </a:rPr>
              <a:t>Direct annual savings of $157</a:t>
            </a:r>
            <a:r>
              <a:rPr lang="en-US" sz="1600" baseline="30000" dirty="0" smtClean="0">
                <a:solidFill>
                  <a:schemeClr val="tx1">
                    <a:lumMod val="75000"/>
                    <a:lumOff val="25000"/>
                  </a:schemeClr>
                </a:solidFill>
              </a:rPr>
              <a:t>1</a:t>
            </a:r>
          </a:p>
          <a:p>
            <a:endParaRPr lang="en-US" sz="1600" dirty="0">
              <a:solidFill>
                <a:schemeClr val="tx1">
                  <a:lumMod val="75000"/>
                  <a:lumOff val="25000"/>
                </a:schemeClr>
              </a:solidFill>
            </a:endParaRPr>
          </a:p>
          <a:p>
            <a:r>
              <a:rPr lang="en-US" sz="1600" dirty="0" smtClean="0">
                <a:solidFill>
                  <a:schemeClr val="tx1">
                    <a:lumMod val="75000"/>
                    <a:lumOff val="25000"/>
                  </a:schemeClr>
                </a:solidFill>
              </a:rPr>
              <a:t>Absenteeism costs $1483</a:t>
            </a:r>
            <a:r>
              <a:rPr lang="en-US" sz="1600" baseline="30000" dirty="0" smtClean="0">
                <a:solidFill>
                  <a:schemeClr val="tx1">
                    <a:lumMod val="75000"/>
                    <a:lumOff val="25000"/>
                  </a:schemeClr>
                </a:solidFill>
              </a:rPr>
              <a:t>2</a:t>
            </a:r>
          </a:p>
          <a:p>
            <a:endParaRPr lang="en-US" sz="1600" dirty="0">
              <a:solidFill>
                <a:schemeClr val="tx1">
                  <a:lumMod val="75000"/>
                  <a:lumOff val="25000"/>
                </a:schemeClr>
              </a:solidFill>
            </a:endParaRPr>
          </a:p>
          <a:p>
            <a:r>
              <a:rPr lang="en-US" sz="1600" dirty="0" err="1" smtClean="0">
                <a:solidFill>
                  <a:schemeClr val="tx1">
                    <a:lumMod val="75000"/>
                    <a:lumOff val="25000"/>
                  </a:schemeClr>
                </a:solidFill>
              </a:rPr>
              <a:t>Presenteeism</a:t>
            </a:r>
            <a:r>
              <a:rPr lang="en-US" sz="1600" dirty="0" smtClean="0">
                <a:solidFill>
                  <a:schemeClr val="tx1">
                    <a:lumMod val="75000"/>
                    <a:lumOff val="25000"/>
                  </a:schemeClr>
                </a:solidFill>
              </a:rPr>
              <a:t> costs $1689</a:t>
            </a:r>
            <a:r>
              <a:rPr lang="en-US" sz="1600" baseline="30000" dirty="0" smtClean="0">
                <a:solidFill>
                  <a:schemeClr val="tx1">
                    <a:lumMod val="75000"/>
                    <a:lumOff val="25000"/>
                  </a:schemeClr>
                </a:solidFill>
              </a:rPr>
              <a:t>2</a:t>
            </a:r>
          </a:p>
          <a:p>
            <a:endParaRPr lang="en-US" sz="1600" baseline="30000" dirty="0">
              <a:solidFill>
                <a:schemeClr val="tx1">
                  <a:lumMod val="75000"/>
                  <a:lumOff val="25000"/>
                </a:schemeClr>
              </a:solidFill>
            </a:endParaRPr>
          </a:p>
          <a:p>
            <a:r>
              <a:rPr lang="en-US" sz="1600" dirty="0" smtClean="0">
                <a:solidFill>
                  <a:schemeClr val="tx1">
                    <a:lumMod val="75000"/>
                    <a:lumOff val="25000"/>
                  </a:schemeClr>
                </a:solidFill>
              </a:rPr>
              <a:t>Turnover costs 60</a:t>
            </a:r>
            <a:r>
              <a:rPr lang="en-US" sz="1600" dirty="0">
                <a:solidFill>
                  <a:schemeClr val="tx1">
                    <a:lumMod val="75000"/>
                    <a:lumOff val="25000"/>
                  </a:schemeClr>
                </a:solidFill>
              </a:rPr>
              <a:t>% of annual </a:t>
            </a:r>
            <a:r>
              <a:rPr lang="en-US" sz="1600" dirty="0" smtClean="0">
                <a:solidFill>
                  <a:schemeClr val="tx1">
                    <a:lumMod val="75000"/>
                    <a:lumOff val="25000"/>
                  </a:schemeClr>
                </a:solidFill>
              </a:rPr>
              <a:t>salary</a:t>
            </a:r>
            <a:r>
              <a:rPr lang="en-US" sz="1600" baseline="30000" dirty="0" smtClean="0">
                <a:solidFill>
                  <a:schemeClr val="tx1">
                    <a:lumMod val="75000"/>
                    <a:lumOff val="25000"/>
                  </a:schemeClr>
                </a:solidFill>
              </a:rPr>
              <a:t>3</a:t>
            </a:r>
            <a:r>
              <a:rPr lang="en-US" sz="1600" dirty="0" smtClean="0">
                <a:solidFill>
                  <a:schemeClr val="tx1">
                    <a:lumMod val="75000"/>
                    <a:lumOff val="25000"/>
                  </a:schemeClr>
                </a:solidFill>
              </a:rPr>
              <a:t> </a:t>
            </a:r>
            <a:endParaRPr lang="en-US" sz="1600" dirty="0">
              <a:solidFill>
                <a:schemeClr val="tx1">
                  <a:lumMod val="75000"/>
                  <a:lumOff val="25000"/>
                </a:schemeClr>
              </a:solidFill>
            </a:endParaRPr>
          </a:p>
        </p:txBody>
      </p:sp>
      <p:sp>
        <p:nvSpPr>
          <p:cNvPr id="14" name="Right Brace 13"/>
          <p:cNvSpPr/>
          <p:nvPr/>
        </p:nvSpPr>
        <p:spPr>
          <a:xfrm>
            <a:off x="5013728" y="3246120"/>
            <a:ext cx="195580" cy="1554480"/>
          </a:xfrm>
          <a:prstGeom prst="rightBrace">
            <a:avLst>
              <a:gd name="adj1" fmla="val 32693"/>
              <a:gd name="adj2" fmla="val 50000"/>
            </a:avLst>
          </a:prstGeom>
          <a:noFill/>
          <a:ln w="19050" cmpd="sng">
            <a:solidFill>
              <a:srgbClr val="40404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dirty="0">
              <a:solidFill>
                <a:srgbClr val="000000"/>
              </a:solidFill>
              <a:latin typeface="Arial"/>
              <a:cs typeface="Arial"/>
            </a:endParaRPr>
          </a:p>
        </p:txBody>
      </p:sp>
      <p:sp>
        <p:nvSpPr>
          <p:cNvPr id="2" name="TextBox 1"/>
          <p:cNvSpPr txBox="1"/>
          <p:nvPr/>
        </p:nvSpPr>
        <p:spPr>
          <a:xfrm>
            <a:off x="3714750" y="3302000"/>
            <a:ext cx="1275037" cy="253916"/>
          </a:xfrm>
          <a:prstGeom prst="rect">
            <a:avLst/>
          </a:prstGeom>
          <a:noFill/>
        </p:spPr>
        <p:txBody>
          <a:bodyPr wrap="none" rtlCol="0">
            <a:spAutoFit/>
          </a:bodyPr>
          <a:lstStyle/>
          <a:p>
            <a:r>
              <a:rPr lang="en-US" sz="1050" dirty="0" smtClean="0"/>
              <a:t>Without Programs</a:t>
            </a:r>
            <a:endParaRPr lang="en-US" sz="1050" dirty="0"/>
          </a:p>
        </p:txBody>
      </p:sp>
      <p:sp>
        <p:nvSpPr>
          <p:cNvPr id="18" name="TextBox 17"/>
          <p:cNvSpPr txBox="1"/>
          <p:nvPr/>
        </p:nvSpPr>
        <p:spPr>
          <a:xfrm>
            <a:off x="3756025" y="4137025"/>
            <a:ext cx="1087852" cy="253916"/>
          </a:xfrm>
          <a:prstGeom prst="rect">
            <a:avLst/>
          </a:prstGeom>
          <a:solidFill>
            <a:schemeClr val="bg1"/>
          </a:solidFill>
        </p:spPr>
        <p:txBody>
          <a:bodyPr wrap="none" rtlCol="0">
            <a:spAutoFit/>
          </a:bodyPr>
          <a:lstStyle/>
          <a:p>
            <a:r>
              <a:rPr lang="en-US" sz="1050" dirty="0" smtClean="0"/>
              <a:t>With Programs</a:t>
            </a:r>
            <a:endParaRPr lang="en-US" sz="1050" dirty="0"/>
          </a:p>
        </p:txBody>
      </p:sp>
      <p:pic>
        <p:nvPicPr>
          <p:cNvPr id="11" name="Picture 10"/>
          <p:cNvPicPr>
            <a:picLocks noChangeAspect="1"/>
          </p:cNvPicPr>
          <p:nvPr/>
        </p:nvPicPr>
        <p:blipFill>
          <a:blip r:embed="rId6"/>
          <a:stretch>
            <a:fillRect/>
          </a:stretch>
        </p:blipFill>
        <p:spPr>
          <a:xfrm>
            <a:off x="6589218" y="126790"/>
            <a:ext cx="2291343" cy="5664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65831" y="5812295"/>
            <a:ext cx="812800" cy="812800"/>
          </a:xfrm>
          <a:prstGeom prst="rect">
            <a:avLst/>
          </a:prstGeom>
        </p:spPr>
      </p:pic>
    </p:spTree>
    <p:extLst>
      <p:ext uri="{BB962C8B-B14F-4D97-AF65-F5344CB8AC3E}">
        <p14:creationId xmlns:p14="http://schemas.microsoft.com/office/powerpoint/2010/main" val="357707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79665" y="5579269"/>
            <a:ext cx="777455" cy="381060"/>
          </a:xfrm>
          <a:prstGeom prst="rect">
            <a:avLst/>
          </a:prstGeom>
          <a:solidFill>
            <a:srgbClr val="FFFF0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3"/>
          <p:cNvSpPr txBox="1">
            <a:spLocks noChangeArrowheads="1"/>
          </p:cNvSpPr>
          <p:nvPr/>
        </p:nvSpPr>
        <p:spPr bwMode="auto">
          <a:xfrm>
            <a:off x="0" y="1590598"/>
            <a:ext cx="9144000" cy="407136"/>
          </a:xfrm>
          <a:prstGeom prst="rect">
            <a:avLst/>
          </a:prstGeom>
          <a:solidFill>
            <a:srgbClr val="137BA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6" name="Rectangle 3"/>
          <p:cNvSpPr txBox="1">
            <a:spLocks noChangeArrowheads="1"/>
          </p:cNvSpPr>
          <p:nvPr/>
        </p:nvSpPr>
        <p:spPr bwMode="auto">
          <a:xfrm>
            <a:off x="0" y="4795906"/>
            <a:ext cx="9144000" cy="164364"/>
          </a:xfrm>
          <a:prstGeom prst="rect">
            <a:avLst/>
          </a:prstGeom>
          <a:solidFill>
            <a:srgbClr val="137BA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7" name="TextBox 6"/>
          <p:cNvSpPr txBox="1"/>
          <p:nvPr/>
        </p:nvSpPr>
        <p:spPr>
          <a:xfrm>
            <a:off x="2031785" y="586820"/>
            <a:ext cx="2159215" cy="523220"/>
          </a:xfrm>
          <a:prstGeom prst="rect">
            <a:avLst/>
          </a:prstGeom>
          <a:noFill/>
        </p:spPr>
        <p:txBody>
          <a:bodyPr wrap="none" rtlCol="0">
            <a:spAutoFit/>
          </a:bodyPr>
          <a:lstStyle/>
          <a:p>
            <a:r>
              <a:rPr lang="en-US" sz="2800" b="1" dirty="0">
                <a:solidFill>
                  <a:schemeClr val="tx1">
                    <a:lumMod val="65000"/>
                    <a:lumOff val="35000"/>
                  </a:schemeClr>
                </a:solidFill>
              </a:rPr>
              <a:t>Introducing</a:t>
            </a:r>
          </a:p>
        </p:txBody>
      </p:sp>
      <p:pic>
        <p:nvPicPr>
          <p:cNvPr id="8" name="Picture 7"/>
          <p:cNvPicPr>
            <a:picLocks noChangeAspect="1"/>
          </p:cNvPicPr>
          <p:nvPr/>
        </p:nvPicPr>
        <p:blipFill>
          <a:blip r:embed="rId5"/>
          <a:stretch>
            <a:fillRect/>
          </a:stretch>
        </p:blipFill>
        <p:spPr>
          <a:xfrm>
            <a:off x="4216400" y="538540"/>
            <a:ext cx="2774373" cy="685800"/>
          </a:xfrm>
          <a:prstGeom prst="rect">
            <a:avLst/>
          </a:prstGeom>
        </p:spPr>
      </p:pic>
      <p:sp>
        <p:nvSpPr>
          <p:cNvPr id="9" name="TextBox 8"/>
          <p:cNvSpPr txBox="1"/>
          <p:nvPr/>
        </p:nvSpPr>
        <p:spPr>
          <a:xfrm>
            <a:off x="1270000" y="5579269"/>
            <a:ext cx="7071360" cy="707886"/>
          </a:xfrm>
          <a:prstGeom prst="rect">
            <a:avLst/>
          </a:prstGeom>
          <a:noFill/>
        </p:spPr>
        <p:txBody>
          <a:bodyPr wrap="square" rtlCol="0">
            <a:spAutoFit/>
          </a:bodyPr>
          <a:lstStyle/>
          <a:p>
            <a:r>
              <a:rPr lang="en-US" sz="2000" b="1" dirty="0" smtClean="0">
                <a:solidFill>
                  <a:schemeClr val="tx1">
                    <a:lumMod val="65000"/>
                    <a:lumOff val="35000"/>
                  </a:schemeClr>
                </a:solidFill>
              </a:rPr>
              <a:t>A NEW! digital health program that targets employee wellness, productivity and health plan costs</a:t>
            </a:r>
            <a:endParaRPr lang="en-US" sz="2000" b="1" dirty="0">
              <a:solidFill>
                <a:schemeClr val="tx1">
                  <a:lumMod val="65000"/>
                  <a:lumOff val="35000"/>
                </a:schemeClr>
              </a:solidFill>
            </a:endParaRPr>
          </a:p>
        </p:txBody>
      </p:sp>
      <p:pic>
        <p:nvPicPr>
          <p:cNvPr id="2" name="Picture 1" descr="HMvmnt_jump and tag lin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8" y="1997734"/>
            <a:ext cx="6977985" cy="2798172"/>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31200" y="6043613"/>
            <a:ext cx="812800" cy="812800"/>
          </a:xfrm>
          <a:prstGeom prst="rect">
            <a:avLst/>
          </a:prstGeom>
        </p:spPr>
      </p:pic>
    </p:spTree>
    <p:extLst>
      <p:ext uri="{BB962C8B-B14F-4D97-AF65-F5344CB8AC3E}">
        <p14:creationId xmlns:p14="http://schemas.microsoft.com/office/powerpoint/2010/main" val="197751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1894" y="2529714"/>
            <a:ext cx="4448729" cy="3705554"/>
            <a:chOff x="41894" y="2529714"/>
            <a:chExt cx="4448729" cy="3705554"/>
          </a:xfrm>
        </p:grpSpPr>
        <p:pic>
          <p:nvPicPr>
            <p:cNvPr id="21" name="Picture 20" descr="home_pk.jpg"/>
            <p:cNvPicPr>
              <a:picLocks noChangeAspect="1"/>
            </p:cNvPicPr>
            <p:nvPr/>
          </p:nvPicPr>
          <p:blipFill>
            <a:blip r:embed="rId5" cstate="print"/>
            <a:stretch>
              <a:fillRect/>
            </a:stretch>
          </p:blipFill>
          <p:spPr>
            <a:xfrm>
              <a:off x="41894" y="2529714"/>
              <a:ext cx="4448729" cy="3705554"/>
            </a:xfrm>
            <a:prstGeom prst="rect">
              <a:avLst/>
            </a:prstGeom>
          </p:spPr>
        </p:pic>
        <p:pic>
          <p:nvPicPr>
            <p:cNvPr id="17" name="Picture 16" descr="HC login_Small_cro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500" y="3097431"/>
              <a:ext cx="3594100" cy="1917700"/>
            </a:xfrm>
            <a:prstGeom prst="rect">
              <a:avLst/>
            </a:prstGeom>
          </p:spPr>
        </p:pic>
      </p:grpSp>
      <p:pic>
        <p:nvPicPr>
          <p:cNvPr id="23" name="Picture 22" descr="dhc_My_challenges.jpg"/>
          <p:cNvPicPr>
            <a:picLocks noChangeAspect="1"/>
          </p:cNvPicPr>
          <p:nvPr/>
        </p:nvPicPr>
        <p:blipFill>
          <a:blip r:embed="rId7" cstate="print"/>
          <a:stretch>
            <a:fillRect/>
          </a:stretch>
        </p:blipFill>
        <p:spPr>
          <a:xfrm>
            <a:off x="5626100" y="3922930"/>
            <a:ext cx="1447800" cy="1447800"/>
          </a:xfrm>
          <a:prstGeom prst="rect">
            <a:avLst/>
          </a:prstGeom>
        </p:spPr>
      </p:pic>
      <p:pic>
        <p:nvPicPr>
          <p:cNvPr id="19" name="Picture 18"/>
          <p:cNvPicPr>
            <a:picLocks noChangeAspect="1"/>
          </p:cNvPicPr>
          <p:nvPr/>
        </p:nvPicPr>
        <p:blipFill rotWithShape="1">
          <a:blip r:embed="rId8"/>
          <a:srcRect b="22197"/>
          <a:stretch/>
        </p:blipFill>
        <p:spPr>
          <a:xfrm>
            <a:off x="5896594" y="2049989"/>
            <a:ext cx="2053349" cy="1086911"/>
          </a:xfrm>
          <a:prstGeom prst="rect">
            <a:avLst/>
          </a:prstGeom>
          <a:ln>
            <a:solidFill>
              <a:srgbClr val="404040"/>
            </a:solidFill>
          </a:ln>
        </p:spPr>
      </p:pic>
      <p:sp>
        <p:nvSpPr>
          <p:cNvPr id="5" name="Rectangle 3"/>
          <p:cNvSpPr txBox="1">
            <a:spLocks noChangeArrowheads="1"/>
          </p:cNvSpPr>
          <p:nvPr/>
        </p:nvSpPr>
        <p:spPr bwMode="auto">
          <a:xfrm>
            <a:off x="0" y="292100"/>
            <a:ext cx="9144000" cy="533400"/>
          </a:xfrm>
          <a:prstGeom prst="rect">
            <a:avLst/>
          </a:prstGeom>
          <a:solidFill>
            <a:srgbClr val="137BA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defTabSz="914400" fontAlgn="base">
              <a:spcBef>
                <a:spcPct val="0"/>
              </a:spcBef>
              <a:spcAft>
                <a:spcPct val="0"/>
              </a:spcAft>
              <a:defRPr/>
            </a:pPr>
            <a:r>
              <a:rPr lang="en-CA" sz="2800" b="1" dirty="0" smtClean="0">
                <a:solidFill>
                  <a:srgbClr val="FFFFFF"/>
                </a:solidFill>
                <a:latin typeface="Calibri" pitchFamily="34" charset="0"/>
                <a:ea typeface="ＭＳ Ｐゴシック" charset="0"/>
                <a:cs typeface="ＭＳ Ｐゴシック" charset="0"/>
              </a:rPr>
              <a:t> </a:t>
            </a:r>
            <a:endParaRPr lang="en-US" sz="2800" b="1" dirty="0">
              <a:solidFill>
                <a:srgbClr val="FFFFFF"/>
              </a:solidFill>
              <a:latin typeface="Calibri" panose="020F0502020204030204" pitchFamily="34" charset="0"/>
              <a:ea typeface="ＭＳ Ｐゴシック" charset="0"/>
              <a:cs typeface="ＭＳ Ｐゴシック" charset="0"/>
            </a:endParaRPr>
          </a:p>
        </p:txBody>
      </p:sp>
      <p:sp>
        <p:nvSpPr>
          <p:cNvPr id="7" name="Title 1"/>
          <p:cNvSpPr txBox="1">
            <a:spLocks/>
          </p:cNvSpPr>
          <p:nvPr/>
        </p:nvSpPr>
        <p:spPr bwMode="auto">
          <a:xfrm>
            <a:off x="190500" y="773967"/>
            <a:ext cx="852678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818181"/>
                </a:solidFill>
                <a:latin typeface="+mj-lt"/>
                <a:ea typeface="ＭＳ Ｐゴシック" charset="0"/>
                <a:cs typeface="+mj-cs"/>
              </a:defRPr>
            </a:lvl1pPr>
            <a:lvl2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2pPr>
            <a:lvl3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3pPr>
            <a:lvl4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4pPr>
            <a:lvl5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5pPr>
            <a:lvl6pPr marL="457200" algn="l" rtl="0" fontAlgn="base">
              <a:spcBef>
                <a:spcPct val="0"/>
              </a:spcBef>
              <a:spcAft>
                <a:spcPct val="0"/>
              </a:spcAft>
              <a:defRPr sz="3000" b="1">
                <a:solidFill>
                  <a:schemeClr val="bg1"/>
                </a:solidFill>
                <a:latin typeface="Arial" charset="0"/>
                <a:cs typeface="Arial" charset="0"/>
              </a:defRPr>
            </a:lvl6pPr>
            <a:lvl7pPr marL="914400" algn="l" rtl="0" fontAlgn="base">
              <a:spcBef>
                <a:spcPct val="0"/>
              </a:spcBef>
              <a:spcAft>
                <a:spcPct val="0"/>
              </a:spcAft>
              <a:defRPr sz="3000" b="1">
                <a:solidFill>
                  <a:schemeClr val="bg1"/>
                </a:solidFill>
                <a:latin typeface="Arial" charset="0"/>
                <a:cs typeface="Arial" charset="0"/>
              </a:defRPr>
            </a:lvl7pPr>
            <a:lvl8pPr marL="1371600" algn="l" rtl="0" fontAlgn="base">
              <a:spcBef>
                <a:spcPct val="0"/>
              </a:spcBef>
              <a:spcAft>
                <a:spcPct val="0"/>
              </a:spcAft>
              <a:defRPr sz="3000" b="1">
                <a:solidFill>
                  <a:schemeClr val="bg1"/>
                </a:solidFill>
                <a:latin typeface="Arial" charset="0"/>
                <a:cs typeface="Arial" charset="0"/>
              </a:defRPr>
            </a:lvl8pPr>
            <a:lvl9pPr marL="1828800" algn="l" rtl="0" fontAlgn="base">
              <a:spcBef>
                <a:spcPct val="0"/>
              </a:spcBef>
              <a:spcAft>
                <a:spcPct val="0"/>
              </a:spcAft>
              <a:defRPr sz="3000" b="1">
                <a:solidFill>
                  <a:schemeClr val="bg1"/>
                </a:solidFill>
                <a:latin typeface="Arial" charset="0"/>
                <a:cs typeface="Arial" charset="0"/>
              </a:defRPr>
            </a:lvl9pPr>
          </a:lstStyle>
          <a:p>
            <a:pPr defTabSz="914400"/>
            <a:r>
              <a:rPr lang="en-US" sz="2000" b="0" dirty="0" smtClean="0">
                <a:solidFill>
                  <a:srgbClr val="595959"/>
                </a:solidFill>
                <a:latin typeface="Arial"/>
                <a:cs typeface="Georgia"/>
              </a:rPr>
              <a:t>3 unique programs proven to impact employee health and employer costs</a:t>
            </a:r>
          </a:p>
        </p:txBody>
      </p:sp>
      <p:pic>
        <p:nvPicPr>
          <p:cNvPr id="9" name="Picture 8"/>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786081" y="5975866"/>
            <a:ext cx="2198182" cy="660982"/>
          </a:xfrm>
          <a:prstGeom prst="rect">
            <a:avLst/>
          </a:prstGeom>
          <a:solidFill>
            <a:srgbClr val="FFFFFF"/>
          </a:solidFill>
          <a:ln>
            <a:solidFill>
              <a:schemeClr val="tx1">
                <a:lumMod val="50000"/>
                <a:lumOff val="50000"/>
              </a:schemeClr>
            </a:solidFill>
          </a:ln>
        </p:spPr>
      </p:pic>
      <p:pic>
        <p:nvPicPr>
          <p:cNvPr id="12" name="Content Placeholder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4700" y="4176930"/>
            <a:ext cx="1592580" cy="838200"/>
          </a:xfrm>
          <a:prstGeom prst="rect">
            <a:avLst/>
          </a:prstGeom>
          <a:solidFill>
            <a:srgbClr val="FFFFFF"/>
          </a:solidFill>
        </p:spPr>
      </p:pic>
      <p:sp>
        <p:nvSpPr>
          <p:cNvPr id="14" name="Text Box 3"/>
          <p:cNvSpPr txBox="1">
            <a:spLocks noChangeArrowheads="1"/>
          </p:cNvSpPr>
          <p:nvPr/>
        </p:nvSpPr>
        <p:spPr bwMode="auto">
          <a:xfrm>
            <a:off x="5657113" y="1683266"/>
            <a:ext cx="3238500" cy="338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defTabSz="914400" eaLnBrk="0" fontAlgn="base" hangingPunct="0">
              <a:spcBef>
                <a:spcPct val="0"/>
              </a:spcBef>
              <a:buClr>
                <a:srgbClr val="0099CC"/>
              </a:buClr>
              <a:defRPr/>
            </a:pPr>
            <a:r>
              <a:rPr lang="en-CA" sz="1600" dirty="0" smtClean="0">
                <a:solidFill>
                  <a:srgbClr val="3B4350"/>
                </a:solidFill>
                <a:latin typeface="Arial"/>
                <a:ea typeface="ＭＳ Ｐゴシック" charset="0"/>
                <a:cs typeface="Georgia"/>
              </a:rPr>
              <a:t>Health Risk Assessments</a:t>
            </a:r>
          </a:p>
        </p:txBody>
      </p:sp>
      <p:sp>
        <p:nvSpPr>
          <p:cNvPr id="2" name="Rectangle 1"/>
          <p:cNvSpPr/>
          <p:nvPr/>
        </p:nvSpPr>
        <p:spPr>
          <a:xfrm>
            <a:off x="4914900" y="3584375"/>
            <a:ext cx="3869706" cy="338554"/>
          </a:xfrm>
          <a:prstGeom prst="rect">
            <a:avLst/>
          </a:prstGeom>
        </p:spPr>
        <p:txBody>
          <a:bodyPr wrap="square">
            <a:spAutoFit/>
          </a:bodyPr>
          <a:lstStyle/>
          <a:p>
            <a:pPr marL="0" lvl="1" defTabSz="914400" eaLnBrk="0" fontAlgn="base" hangingPunct="0">
              <a:spcBef>
                <a:spcPct val="0"/>
              </a:spcBef>
              <a:buClr>
                <a:srgbClr val="0099CC"/>
              </a:buClr>
              <a:defRPr/>
            </a:pPr>
            <a:r>
              <a:rPr lang="en-US" sz="1600" dirty="0" smtClean="0">
                <a:solidFill>
                  <a:srgbClr val="3B4350"/>
                </a:solidFill>
                <a:latin typeface="Arial"/>
                <a:ea typeface="ＭＳ Ｐゴシック" charset="0"/>
                <a:cs typeface="Georgia"/>
              </a:rPr>
              <a:t>Health Challenges &amp; Tracking </a:t>
            </a:r>
            <a:r>
              <a:rPr lang="en-US" sz="1600" dirty="0">
                <a:solidFill>
                  <a:srgbClr val="3B4350"/>
                </a:solidFill>
                <a:latin typeface="Arial"/>
                <a:ea typeface="ＭＳ Ｐゴシック" charset="0"/>
                <a:cs typeface="Georgia"/>
              </a:rPr>
              <a:t>D</a:t>
            </a:r>
            <a:r>
              <a:rPr lang="en-US" sz="1600" dirty="0" smtClean="0">
                <a:solidFill>
                  <a:srgbClr val="3B4350"/>
                </a:solidFill>
                <a:latin typeface="Arial"/>
                <a:ea typeface="ＭＳ Ｐゴシック" charset="0"/>
                <a:cs typeface="Georgia"/>
              </a:rPr>
              <a:t>evices</a:t>
            </a:r>
          </a:p>
        </p:txBody>
      </p:sp>
      <p:sp>
        <p:nvSpPr>
          <p:cNvPr id="3" name="Rectangle 2"/>
          <p:cNvSpPr/>
          <p:nvPr/>
        </p:nvSpPr>
        <p:spPr>
          <a:xfrm>
            <a:off x="4735281" y="5606534"/>
            <a:ext cx="2552700" cy="338554"/>
          </a:xfrm>
          <a:prstGeom prst="rect">
            <a:avLst/>
          </a:prstGeom>
        </p:spPr>
        <p:txBody>
          <a:bodyPr wrap="square">
            <a:spAutoFit/>
          </a:bodyPr>
          <a:lstStyle/>
          <a:p>
            <a:pPr marL="0" lvl="1" defTabSz="914400" eaLnBrk="0" fontAlgn="base" hangingPunct="0">
              <a:spcBef>
                <a:spcPct val="0"/>
              </a:spcBef>
              <a:buClr>
                <a:srgbClr val="0099CC"/>
              </a:buClr>
              <a:defRPr/>
            </a:pPr>
            <a:r>
              <a:rPr lang="en-CA" sz="1600" dirty="0" smtClean="0">
                <a:solidFill>
                  <a:srgbClr val="3B4350"/>
                </a:solidFill>
                <a:latin typeface="Arial"/>
                <a:ea typeface="ＭＳ Ｐゴシック" charset="0"/>
                <a:cs typeface="Georgia"/>
              </a:rPr>
              <a:t>Digital Health Coaching</a:t>
            </a:r>
            <a:endParaRPr lang="en-CA" sz="1600" dirty="0">
              <a:solidFill>
                <a:srgbClr val="3B4350"/>
              </a:solidFill>
              <a:latin typeface="Arial"/>
              <a:ea typeface="ＭＳ Ｐゴシック" charset="0"/>
              <a:cs typeface="Georgia"/>
            </a:endParaRPr>
          </a:p>
        </p:txBody>
      </p:sp>
      <p:cxnSp>
        <p:nvCxnSpPr>
          <p:cNvPr id="24" name="Straight Connector 23"/>
          <p:cNvCxnSpPr>
            <a:endCxn id="25" idx="7"/>
          </p:cNvCxnSpPr>
          <p:nvPr/>
        </p:nvCxnSpPr>
        <p:spPr>
          <a:xfrm>
            <a:off x="3898900" y="4178301"/>
            <a:ext cx="1653531" cy="279276"/>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flipH="1">
            <a:off x="5530113" y="4435259"/>
            <a:ext cx="152400" cy="1524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latin typeface="Arial"/>
              <a:cs typeface="Arial"/>
            </a:endParaRPr>
          </a:p>
        </p:txBody>
      </p:sp>
      <p:sp>
        <p:nvSpPr>
          <p:cNvPr id="27" name="Oval 26"/>
          <p:cNvSpPr/>
          <p:nvPr/>
        </p:nvSpPr>
        <p:spPr>
          <a:xfrm flipH="1">
            <a:off x="5769594" y="2456239"/>
            <a:ext cx="152400" cy="1524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latin typeface="Arial"/>
              <a:cs typeface="Arial"/>
            </a:endParaRPr>
          </a:p>
        </p:txBody>
      </p:sp>
      <p:sp>
        <p:nvSpPr>
          <p:cNvPr id="28" name="Oval 27"/>
          <p:cNvSpPr/>
          <p:nvPr/>
        </p:nvSpPr>
        <p:spPr>
          <a:xfrm flipH="1">
            <a:off x="4659081" y="6181509"/>
            <a:ext cx="152400" cy="1524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latin typeface="Arial"/>
              <a:cs typeface="Arial"/>
            </a:endParaRPr>
          </a:p>
        </p:txBody>
      </p:sp>
      <p:cxnSp>
        <p:nvCxnSpPr>
          <p:cNvPr id="29" name="Straight Connector 28"/>
          <p:cNvCxnSpPr>
            <a:endCxn id="27" idx="5"/>
          </p:cNvCxnSpPr>
          <p:nvPr/>
        </p:nvCxnSpPr>
        <p:spPr>
          <a:xfrm flipV="1">
            <a:off x="3898900" y="2586321"/>
            <a:ext cx="1893012" cy="159198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28" idx="7"/>
          </p:cNvCxnSpPr>
          <p:nvPr/>
        </p:nvCxnSpPr>
        <p:spPr>
          <a:xfrm>
            <a:off x="3898900" y="4178301"/>
            <a:ext cx="782499" cy="2025526"/>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1"/>
          <a:stretch>
            <a:fillRect/>
          </a:stretch>
        </p:blipFill>
        <p:spPr>
          <a:xfrm>
            <a:off x="1320800" y="6099315"/>
            <a:ext cx="1898073" cy="469187"/>
          </a:xfrm>
          <a:prstGeom prst="rect">
            <a:avLst/>
          </a:prstGeom>
        </p:spPr>
      </p:pic>
      <p:sp>
        <p:nvSpPr>
          <p:cNvPr id="22" name="TextBox 21"/>
          <p:cNvSpPr txBox="1"/>
          <p:nvPr/>
        </p:nvSpPr>
        <p:spPr>
          <a:xfrm>
            <a:off x="190500" y="323832"/>
            <a:ext cx="8404860" cy="461665"/>
          </a:xfrm>
          <a:prstGeom prst="rect">
            <a:avLst/>
          </a:prstGeom>
          <a:noFill/>
        </p:spPr>
        <p:txBody>
          <a:bodyPr wrap="square" rtlCol="0">
            <a:spAutoFit/>
          </a:bodyPr>
          <a:lstStyle/>
          <a:p>
            <a:r>
              <a:rPr lang="en-US" sz="2400" b="1" dirty="0" smtClean="0">
                <a:solidFill>
                  <a:schemeClr val="bg1"/>
                </a:solidFill>
              </a:rPr>
              <a:t>A Complete, Turn-Key, Automated Solution</a:t>
            </a:r>
            <a:endParaRPr lang="en-US" sz="2400" b="1" dirty="0">
              <a:solidFill>
                <a:schemeClr val="bg1"/>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31200" y="6043613"/>
            <a:ext cx="812800" cy="812800"/>
          </a:xfrm>
          <a:prstGeom prst="rect">
            <a:avLst/>
          </a:prstGeom>
        </p:spPr>
      </p:pic>
    </p:spTree>
    <p:extLst>
      <p:ext uri="{BB962C8B-B14F-4D97-AF65-F5344CB8AC3E}">
        <p14:creationId xmlns:p14="http://schemas.microsoft.com/office/powerpoint/2010/main" val="343920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0" y="24442"/>
            <a:ext cx="9144000" cy="1191629"/>
          </a:xfrm>
          <a:prstGeom prst="rect">
            <a:avLst/>
          </a:prstGeom>
          <a:solidFill>
            <a:srgbClr val="137BA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pic>
        <p:nvPicPr>
          <p:cNvPr id="5" name="Picture 4" descr="HMvmnt_jump and tag lin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65338"/>
            <a:ext cx="4469721" cy="1792358"/>
          </a:xfrm>
          <a:prstGeom prst="rect">
            <a:avLst/>
          </a:prstGeom>
        </p:spPr>
      </p:pic>
      <p:sp>
        <p:nvSpPr>
          <p:cNvPr id="7" name="TextBox 6"/>
          <p:cNvSpPr txBox="1"/>
          <p:nvPr/>
        </p:nvSpPr>
        <p:spPr>
          <a:xfrm>
            <a:off x="188050" y="122135"/>
            <a:ext cx="6650867" cy="1015663"/>
          </a:xfrm>
          <a:prstGeom prst="rect">
            <a:avLst/>
          </a:prstGeom>
          <a:noFill/>
        </p:spPr>
        <p:txBody>
          <a:bodyPr wrap="square" rtlCol="0">
            <a:spAutoFit/>
          </a:bodyPr>
          <a:lstStyle/>
          <a:p>
            <a:r>
              <a:rPr lang="en-US" sz="3600" b="1" dirty="0" smtClean="0">
                <a:solidFill>
                  <a:schemeClr val="bg1"/>
                </a:solidFill>
              </a:rPr>
              <a:t>A Total Support Package</a:t>
            </a:r>
          </a:p>
          <a:p>
            <a:r>
              <a:rPr lang="en-US" sz="2400" b="1" dirty="0" smtClean="0">
                <a:solidFill>
                  <a:schemeClr val="bg1"/>
                </a:solidFill>
              </a:rPr>
              <a:t>To create your own health movement</a:t>
            </a:r>
            <a:endParaRPr lang="en-US" sz="2400" b="1" dirty="0">
              <a:solidFill>
                <a:schemeClr val="bg1"/>
              </a:solidFill>
            </a:endParaRPr>
          </a:p>
        </p:txBody>
      </p:sp>
      <p:sp>
        <p:nvSpPr>
          <p:cNvPr id="8" name="TextBox 7"/>
          <p:cNvSpPr txBox="1"/>
          <p:nvPr/>
        </p:nvSpPr>
        <p:spPr>
          <a:xfrm>
            <a:off x="0" y="3550559"/>
            <a:ext cx="6571030" cy="1846659"/>
          </a:xfrm>
          <a:prstGeom prst="rect">
            <a:avLst/>
          </a:prstGeom>
          <a:noFill/>
        </p:spPr>
        <p:txBody>
          <a:bodyPr wrap="none" rtlCol="0">
            <a:spAutoFit/>
          </a:bodyPr>
          <a:lstStyle/>
          <a:p>
            <a:r>
              <a:rPr lang="en-US" sz="2400" dirty="0" smtClean="0">
                <a:solidFill>
                  <a:srgbClr val="FF0000"/>
                </a:solidFill>
              </a:rPr>
              <a:t>Wellness-in-a-box </a:t>
            </a:r>
          </a:p>
          <a:p>
            <a:pPr marL="285750" indent="-285750">
              <a:buFont typeface="Wingdings" charset="2"/>
              <a:buChar char="§"/>
            </a:pPr>
            <a:r>
              <a:rPr lang="en-US" dirty="0" smtClean="0">
                <a:solidFill>
                  <a:schemeClr val="tx1">
                    <a:lumMod val="65000"/>
                    <a:lumOff val="35000"/>
                  </a:schemeClr>
                </a:solidFill>
              </a:rPr>
              <a:t>A complete roadmap for create a health movement</a:t>
            </a:r>
          </a:p>
          <a:p>
            <a:pPr marL="285750" indent="-285750">
              <a:buFont typeface="Wingdings" charset="2"/>
              <a:buChar char="§"/>
            </a:pPr>
            <a:r>
              <a:rPr lang="en-US" dirty="0" smtClean="0">
                <a:solidFill>
                  <a:schemeClr val="tx1">
                    <a:lumMod val="65000"/>
                    <a:lumOff val="35000"/>
                  </a:schemeClr>
                </a:solidFill>
              </a:rPr>
              <a:t>PowerPoint presentations for managers and employees</a:t>
            </a:r>
          </a:p>
          <a:p>
            <a:pPr marL="285750" indent="-285750">
              <a:buFont typeface="Wingdings" charset="2"/>
              <a:buChar char="§"/>
            </a:pPr>
            <a:r>
              <a:rPr lang="en-US" dirty="0" smtClean="0">
                <a:solidFill>
                  <a:schemeClr val="tx1">
                    <a:lumMod val="65000"/>
                    <a:lumOff val="35000"/>
                  </a:schemeClr>
                </a:solidFill>
              </a:rPr>
              <a:t>Posters, tent cards, desk cards </a:t>
            </a:r>
          </a:p>
          <a:p>
            <a:pPr marL="285750" indent="-285750">
              <a:buFont typeface="Wingdings" charset="2"/>
              <a:buChar char="§"/>
            </a:pPr>
            <a:r>
              <a:rPr lang="en-US" dirty="0" smtClean="0">
                <a:solidFill>
                  <a:schemeClr val="tx1">
                    <a:lumMod val="65000"/>
                    <a:lumOff val="35000"/>
                  </a:schemeClr>
                </a:solidFill>
              </a:rPr>
              <a:t>Weekly and monthly employee emails</a:t>
            </a:r>
          </a:p>
          <a:p>
            <a:pPr marL="285750" indent="-285750">
              <a:buFont typeface="Wingdings" charset="2"/>
              <a:buChar char="§"/>
            </a:pPr>
            <a:r>
              <a:rPr lang="en-US" dirty="0">
                <a:solidFill>
                  <a:schemeClr val="tx1">
                    <a:lumMod val="65000"/>
                    <a:lumOff val="35000"/>
                  </a:schemeClr>
                </a:solidFill>
              </a:rPr>
              <a:t>Templates </a:t>
            </a:r>
            <a:r>
              <a:rPr lang="en-US" dirty="0" smtClean="0">
                <a:solidFill>
                  <a:schemeClr val="tx1">
                    <a:lumMod val="65000"/>
                    <a:lumOff val="35000"/>
                  </a:schemeClr>
                </a:solidFill>
              </a:rPr>
              <a:t>(Word, PPT) of all resources to modify as you like</a:t>
            </a:r>
            <a:endParaRPr lang="en-US" dirty="0">
              <a:solidFill>
                <a:schemeClr val="tx1">
                  <a:lumMod val="65000"/>
                  <a:lumOff val="35000"/>
                </a:schemeClr>
              </a:solidFill>
            </a:endParaRPr>
          </a:p>
        </p:txBody>
      </p:sp>
      <p:pic>
        <p:nvPicPr>
          <p:cNvPr id="10" name="Picture 9"/>
          <p:cNvPicPr>
            <a:picLocks noChangeAspect="1"/>
          </p:cNvPicPr>
          <p:nvPr/>
        </p:nvPicPr>
        <p:blipFill>
          <a:blip r:embed="rId6"/>
          <a:stretch>
            <a:fillRect/>
          </a:stretch>
        </p:blipFill>
        <p:spPr>
          <a:xfrm>
            <a:off x="6710033" y="4301298"/>
            <a:ext cx="1501019" cy="1854200"/>
          </a:xfrm>
          <a:prstGeom prst="rect">
            <a:avLst/>
          </a:prstGeom>
          <a:ln>
            <a:solidFill>
              <a:schemeClr val="tx1">
                <a:lumMod val="65000"/>
                <a:lumOff val="35000"/>
              </a:schemeClr>
            </a:solidFill>
          </a:ln>
        </p:spPr>
      </p:pic>
      <p:pic>
        <p:nvPicPr>
          <p:cNvPr id="9" name="Picture 8"/>
          <p:cNvPicPr>
            <a:picLocks noChangeAspect="1"/>
          </p:cNvPicPr>
          <p:nvPr/>
        </p:nvPicPr>
        <p:blipFill>
          <a:blip r:embed="rId7"/>
          <a:stretch>
            <a:fillRect/>
          </a:stretch>
        </p:blipFill>
        <p:spPr>
          <a:xfrm>
            <a:off x="7141110" y="4647046"/>
            <a:ext cx="1359164" cy="1777367"/>
          </a:xfrm>
          <a:prstGeom prst="rect">
            <a:avLst/>
          </a:prstGeom>
          <a:ln>
            <a:solidFill>
              <a:schemeClr val="tx1">
                <a:lumMod val="65000"/>
                <a:lumOff val="35000"/>
              </a:schemeClr>
            </a:solidFill>
          </a:ln>
        </p:spPr>
      </p:pic>
      <p:pic>
        <p:nvPicPr>
          <p:cNvPr id="11" name="Picture 10"/>
          <p:cNvPicPr>
            <a:picLocks noChangeAspect="1"/>
          </p:cNvPicPr>
          <p:nvPr/>
        </p:nvPicPr>
        <p:blipFill>
          <a:blip r:embed="rId8"/>
          <a:stretch>
            <a:fillRect/>
          </a:stretch>
        </p:blipFill>
        <p:spPr>
          <a:xfrm>
            <a:off x="7498167" y="5083774"/>
            <a:ext cx="1377161" cy="1774226"/>
          </a:xfrm>
          <a:prstGeom prst="rect">
            <a:avLst/>
          </a:prstGeom>
          <a:ln>
            <a:solidFill>
              <a:schemeClr val="tx1">
                <a:lumMod val="65000"/>
                <a:lumOff val="35000"/>
              </a:schemeClr>
            </a:solidFill>
          </a:ln>
        </p:spPr>
      </p:pic>
      <p:sp>
        <p:nvSpPr>
          <p:cNvPr id="12" name="Rectangle 11"/>
          <p:cNvSpPr/>
          <p:nvPr/>
        </p:nvSpPr>
        <p:spPr>
          <a:xfrm>
            <a:off x="5470372" y="1577660"/>
            <a:ext cx="3673628" cy="1015663"/>
          </a:xfrm>
          <a:prstGeom prst="rect">
            <a:avLst/>
          </a:prstGeom>
        </p:spPr>
        <p:txBody>
          <a:bodyPr wrap="square">
            <a:spAutoFit/>
          </a:bodyPr>
          <a:lstStyle/>
          <a:p>
            <a:r>
              <a:rPr lang="en-US" sz="2400" dirty="0">
                <a:solidFill>
                  <a:srgbClr val="FF0000"/>
                </a:solidFill>
              </a:rPr>
              <a:t>Completely Automated</a:t>
            </a:r>
          </a:p>
          <a:p>
            <a:r>
              <a:rPr lang="en-US" dirty="0">
                <a:solidFill>
                  <a:schemeClr val="tx1">
                    <a:lumMod val="65000"/>
                    <a:lumOff val="35000"/>
                  </a:schemeClr>
                </a:solidFill>
              </a:rPr>
              <a:t>As little as 30 minutes monthly or as much as you want</a:t>
            </a:r>
          </a:p>
        </p:txBody>
      </p:sp>
      <p:pic>
        <p:nvPicPr>
          <p:cNvPr id="13" name="Picture 7" descr="MediResourceLogo_CMYK"/>
          <p:cNvPicPr>
            <a:picLocks noChangeAspect="1" noChangeArrowheads="1"/>
          </p:cNvPicPr>
          <p:nvPr/>
        </p:nvPicPr>
        <p:blipFill>
          <a:blip r:embed="rId9" cstate="print"/>
          <a:srcRect/>
          <a:stretch>
            <a:fillRect/>
          </a:stretch>
        </p:blipFill>
        <p:spPr bwMode="auto">
          <a:xfrm>
            <a:off x="5599692" y="6501952"/>
            <a:ext cx="1818312" cy="334305"/>
          </a:xfrm>
          <a:prstGeom prst="rect">
            <a:avLst/>
          </a:prstGeom>
          <a:noFill/>
          <a:ln w="9525">
            <a:noFill/>
            <a:miter lim="800000"/>
            <a:headEnd/>
            <a:tailEnd/>
          </a:ln>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4236" y="5857655"/>
            <a:ext cx="812800" cy="812800"/>
          </a:xfrm>
          <a:prstGeom prst="rect">
            <a:avLst/>
          </a:prstGeom>
        </p:spPr>
      </p:pic>
    </p:spTree>
    <p:extLst>
      <p:ext uri="{BB962C8B-B14F-4D97-AF65-F5344CB8AC3E}">
        <p14:creationId xmlns:p14="http://schemas.microsoft.com/office/powerpoint/2010/main" val="345256674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0" y="793289"/>
            <a:ext cx="9144000" cy="685800"/>
          </a:xfrm>
          <a:prstGeom prst="rect">
            <a:avLst/>
          </a:prstGeom>
          <a:solidFill>
            <a:srgbClr val="137BA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13" name="Rectangle 12"/>
          <p:cNvSpPr/>
          <p:nvPr/>
        </p:nvSpPr>
        <p:spPr>
          <a:xfrm>
            <a:off x="969433" y="1597623"/>
            <a:ext cx="8394700" cy="830997"/>
          </a:xfrm>
          <a:prstGeom prst="rect">
            <a:avLst/>
          </a:prstGeom>
        </p:spPr>
        <p:txBody>
          <a:bodyPr wrap="square">
            <a:spAutoFit/>
          </a:bodyPr>
          <a:lstStyle/>
          <a:p>
            <a:pPr marL="0" lvl="1" eaLnBrk="0" hangingPunct="0">
              <a:spcAft>
                <a:spcPts val="0"/>
              </a:spcAft>
              <a:buClr>
                <a:srgbClr val="0099CC"/>
              </a:buClr>
              <a:defRPr/>
            </a:pPr>
            <a:r>
              <a:rPr lang="en-US" sz="2400" dirty="0" smtClean="0">
                <a:solidFill>
                  <a:schemeClr val="tx1">
                    <a:lumMod val="65000"/>
                    <a:lumOff val="35000"/>
                  </a:schemeClr>
                </a:solidFill>
                <a:latin typeface="Arial"/>
                <a:cs typeface="Georgia"/>
              </a:rPr>
              <a:t>Any movement </a:t>
            </a:r>
            <a:r>
              <a:rPr lang="en-US" sz="2400" dirty="0" smtClean="0">
                <a:solidFill>
                  <a:schemeClr val="tx1">
                    <a:lumMod val="65000"/>
                    <a:lumOff val="35000"/>
                  </a:schemeClr>
                </a:solidFill>
                <a:latin typeface="Arial"/>
                <a:cs typeface="Georgia"/>
              </a:rPr>
              <a:t>s</a:t>
            </a:r>
            <a:r>
              <a:rPr lang="en-US" sz="2400" dirty="0" smtClean="0">
                <a:solidFill>
                  <a:schemeClr val="tx1">
                    <a:lumMod val="65000"/>
                    <a:lumOff val="35000"/>
                  </a:schemeClr>
                </a:solidFill>
                <a:latin typeface="Arial"/>
                <a:cs typeface="Georgia"/>
              </a:rPr>
              <a:t>tarts </a:t>
            </a:r>
            <a:r>
              <a:rPr lang="en-US" sz="2400" dirty="0">
                <a:solidFill>
                  <a:schemeClr val="tx1">
                    <a:lumMod val="65000"/>
                    <a:lumOff val="35000"/>
                  </a:schemeClr>
                </a:solidFill>
                <a:latin typeface="Arial"/>
                <a:cs typeface="Georgia"/>
              </a:rPr>
              <a:t>w</a:t>
            </a:r>
            <a:r>
              <a:rPr lang="en-US" sz="2400" dirty="0" smtClean="0">
                <a:solidFill>
                  <a:schemeClr val="tx1">
                    <a:lumMod val="65000"/>
                    <a:lumOff val="35000"/>
                  </a:schemeClr>
                </a:solidFill>
                <a:latin typeface="Arial"/>
                <a:cs typeface="Georgia"/>
              </a:rPr>
              <a:t>ith a single </a:t>
            </a:r>
            <a:r>
              <a:rPr lang="en-US" sz="2400" dirty="0" smtClean="0">
                <a:solidFill>
                  <a:schemeClr val="tx1">
                    <a:lumMod val="65000"/>
                    <a:lumOff val="35000"/>
                  </a:schemeClr>
                </a:solidFill>
                <a:latin typeface="Arial"/>
                <a:cs typeface="Georgia"/>
              </a:rPr>
              <a:t>“Mission</a:t>
            </a:r>
            <a:r>
              <a:rPr lang="en-US" sz="2400" dirty="0" smtClean="0">
                <a:solidFill>
                  <a:schemeClr val="tx1">
                    <a:lumMod val="65000"/>
                    <a:lumOff val="35000"/>
                  </a:schemeClr>
                </a:solidFill>
                <a:latin typeface="Arial"/>
                <a:cs typeface="Georgia"/>
              </a:rPr>
              <a:t>” </a:t>
            </a:r>
          </a:p>
          <a:p>
            <a:pPr marL="0" lvl="1" eaLnBrk="0" hangingPunct="0">
              <a:spcAft>
                <a:spcPts val="0"/>
              </a:spcAft>
              <a:buClr>
                <a:srgbClr val="0099CC"/>
              </a:buClr>
              <a:defRPr/>
            </a:pPr>
            <a:r>
              <a:rPr lang="en-US" sz="2400" dirty="0" smtClean="0">
                <a:solidFill>
                  <a:schemeClr val="tx1">
                    <a:lumMod val="65000"/>
                    <a:lumOff val="35000"/>
                  </a:schemeClr>
                </a:solidFill>
                <a:latin typeface="Arial"/>
                <a:cs typeface="Georgia"/>
              </a:rPr>
              <a:t>Missions create your health movement strategy</a:t>
            </a:r>
            <a:endParaRPr lang="en-US" sz="2400" dirty="0">
              <a:solidFill>
                <a:schemeClr val="tx1">
                  <a:lumMod val="65000"/>
                  <a:lumOff val="35000"/>
                </a:schemeClr>
              </a:solidFill>
              <a:latin typeface="Arial"/>
              <a:cs typeface="Georgia"/>
            </a:endParaRPr>
          </a:p>
        </p:txBody>
      </p:sp>
      <p:sp>
        <p:nvSpPr>
          <p:cNvPr id="15" name="Rectangle 14"/>
          <p:cNvSpPr/>
          <p:nvPr/>
        </p:nvSpPr>
        <p:spPr>
          <a:xfrm>
            <a:off x="0" y="167498"/>
            <a:ext cx="8720667" cy="523220"/>
          </a:xfrm>
          <a:prstGeom prst="rect">
            <a:avLst/>
          </a:prstGeom>
        </p:spPr>
        <p:txBody>
          <a:bodyPr wrap="square">
            <a:spAutoFit/>
          </a:bodyPr>
          <a:lstStyle/>
          <a:p>
            <a:pPr marL="0" lvl="2" defTabSz="914400" fontAlgn="base">
              <a:spcBef>
                <a:spcPct val="0"/>
              </a:spcBef>
              <a:buClr>
                <a:srgbClr val="0099CC"/>
              </a:buClr>
              <a:buSzPct val="96000"/>
              <a:tabLst>
                <a:tab pos="180975" algn="l"/>
              </a:tabLst>
            </a:pPr>
            <a:r>
              <a:rPr lang="en-US" sz="2800" dirty="0" smtClean="0">
                <a:solidFill>
                  <a:schemeClr val="tx1">
                    <a:lumMod val="75000"/>
                    <a:lumOff val="25000"/>
                  </a:schemeClr>
                </a:solidFill>
              </a:rPr>
              <a:t>For Employees: Make It Fun and Provide Direction</a:t>
            </a:r>
            <a:endParaRPr lang="en-US" sz="2800" dirty="0">
              <a:solidFill>
                <a:schemeClr val="tx1">
                  <a:lumMod val="75000"/>
                  <a:lumOff val="25000"/>
                </a:schemeClr>
              </a:solidFill>
            </a:endParaRPr>
          </a:p>
        </p:txBody>
      </p:sp>
      <p:grpSp>
        <p:nvGrpSpPr>
          <p:cNvPr id="4" name="Group 3"/>
          <p:cNvGrpSpPr/>
          <p:nvPr/>
        </p:nvGrpSpPr>
        <p:grpSpPr>
          <a:xfrm>
            <a:off x="4898322" y="2952252"/>
            <a:ext cx="4163103" cy="3713255"/>
            <a:chOff x="5325296" y="2571063"/>
            <a:chExt cx="3235332" cy="2691835"/>
          </a:xfrm>
        </p:grpSpPr>
        <p:grpSp>
          <p:nvGrpSpPr>
            <p:cNvPr id="32" name="Group 31"/>
            <p:cNvGrpSpPr/>
            <p:nvPr/>
          </p:nvGrpSpPr>
          <p:grpSpPr>
            <a:xfrm>
              <a:off x="5325296" y="2571063"/>
              <a:ext cx="3235332" cy="2691835"/>
              <a:chOff x="745085" y="1678842"/>
              <a:chExt cx="5735427" cy="4400535"/>
            </a:xfrm>
          </p:grpSpPr>
          <p:grpSp>
            <p:nvGrpSpPr>
              <p:cNvPr id="9" name="Group 8"/>
              <p:cNvGrpSpPr/>
              <p:nvPr/>
            </p:nvGrpSpPr>
            <p:grpSpPr>
              <a:xfrm>
                <a:off x="1321417" y="1757106"/>
                <a:ext cx="4914283" cy="3957677"/>
                <a:chOff x="2402851" y="3230181"/>
                <a:chExt cx="3082931" cy="3000271"/>
              </a:xfrm>
            </p:grpSpPr>
            <p:sp>
              <p:nvSpPr>
                <p:cNvPr id="3" name="Oval 2"/>
                <p:cNvSpPr/>
                <p:nvPr/>
              </p:nvSpPr>
              <p:spPr>
                <a:xfrm>
                  <a:off x="2539174" y="3469075"/>
                  <a:ext cx="2807211" cy="2761377"/>
                </a:xfrm>
                <a:prstGeom prst="ellipse">
                  <a:avLst/>
                </a:prstGeom>
                <a:noFill/>
                <a:ln w="25400" cap="flat" cmpd="sng" algn="ctr">
                  <a:solidFill>
                    <a:srgbClr val="137BA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100" b="0" i="0" u="none" strike="noStrike" kern="0" cap="none" spc="0" normalizeH="0" baseline="0" noProof="0">
                    <a:ln>
                      <a:noFill/>
                    </a:ln>
                    <a:solidFill>
                      <a:sysClr val="window" lastClr="FFFFFF"/>
                    </a:solidFill>
                    <a:effectLst/>
                    <a:uLnTx/>
                    <a:uFillTx/>
                    <a:latin typeface="Arial"/>
                    <a:ea typeface="+mn-ea"/>
                    <a:cs typeface="+mn-cs"/>
                  </a:endParaRPr>
                </a:p>
              </p:txBody>
            </p:sp>
            <p:grpSp>
              <p:nvGrpSpPr>
                <p:cNvPr id="18" name="Group 17"/>
                <p:cNvGrpSpPr/>
                <p:nvPr/>
              </p:nvGrpSpPr>
              <p:grpSpPr>
                <a:xfrm>
                  <a:off x="3750554" y="3230181"/>
                  <a:ext cx="386860" cy="530643"/>
                  <a:chOff x="7005978" y="790674"/>
                  <a:chExt cx="594972" cy="1112213"/>
                </a:xfrm>
              </p:grpSpPr>
              <p:sp>
                <p:nvSpPr>
                  <p:cNvPr id="16" name="Diagonal Stripe 15"/>
                  <p:cNvSpPr/>
                  <p:nvPr/>
                </p:nvSpPr>
                <p:spPr>
                  <a:xfrm>
                    <a:off x="7029450" y="1308100"/>
                    <a:ext cx="5715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sp>
                <p:nvSpPr>
                  <p:cNvPr id="17" name="Diagonal Stripe 16"/>
                  <p:cNvSpPr/>
                  <p:nvPr/>
                </p:nvSpPr>
                <p:spPr>
                  <a:xfrm rot="16200000">
                    <a:off x="7043022" y="753630"/>
                    <a:ext cx="5207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grpSp>
            <p:grpSp>
              <p:nvGrpSpPr>
                <p:cNvPr id="19" name="Group 18"/>
                <p:cNvGrpSpPr/>
                <p:nvPr/>
              </p:nvGrpSpPr>
              <p:grpSpPr>
                <a:xfrm rot="7691305">
                  <a:off x="5026801" y="5155525"/>
                  <a:ext cx="385638" cy="532324"/>
                  <a:chOff x="7005978" y="790674"/>
                  <a:chExt cx="594972" cy="1112213"/>
                </a:xfrm>
              </p:grpSpPr>
              <p:sp>
                <p:nvSpPr>
                  <p:cNvPr id="20" name="Diagonal Stripe 19"/>
                  <p:cNvSpPr/>
                  <p:nvPr/>
                </p:nvSpPr>
                <p:spPr>
                  <a:xfrm>
                    <a:off x="7029450" y="1308100"/>
                    <a:ext cx="5715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sp>
                <p:nvSpPr>
                  <p:cNvPr id="21" name="Diagonal Stripe 20"/>
                  <p:cNvSpPr/>
                  <p:nvPr/>
                </p:nvSpPr>
                <p:spPr>
                  <a:xfrm rot="16200000">
                    <a:off x="7043022" y="753630"/>
                    <a:ext cx="5207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grpSp>
            <p:grpSp>
              <p:nvGrpSpPr>
                <p:cNvPr id="22" name="Group 21"/>
                <p:cNvGrpSpPr/>
                <p:nvPr/>
              </p:nvGrpSpPr>
              <p:grpSpPr>
                <a:xfrm rot="14508014">
                  <a:off x="2476194" y="5051972"/>
                  <a:ext cx="385638" cy="532324"/>
                  <a:chOff x="7005978" y="790674"/>
                  <a:chExt cx="594972" cy="1112213"/>
                </a:xfrm>
              </p:grpSpPr>
              <p:sp>
                <p:nvSpPr>
                  <p:cNvPr id="23" name="Diagonal Stripe 22"/>
                  <p:cNvSpPr/>
                  <p:nvPr/>
                </p:nvSpPr>
                <p:spPr>
                  <a:xfrm>
                    <a:off x="7029450" y="1308100"/>
                    <a:ext cx="5715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sp>
                <p:nvSpPr>
                  <p:cNvPr id="24" name="Diagonal Stripe 23"/>
                  <p:cNvSpPr/>
                  <p:nvPr/>
                </p:nvSpPr>
                <p:spPr>
                  <a:xfrm rot="16200000">
                    <a:off x="7043022" y="753630"/>
                    <a:ext cx="5207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grpSp>
          </p:grpSp>
          <p:pic>
            <p:nvPicPr>
              <p:cNvPr id="2" name="Picture 1" descr="challenges_thumnail.jpg"/>
              <p:cNvPicPr>
                <a:picLocks noChangeAspect="1"/>
              </p:cNvPicPr>
              <p:nvPr/>
            </p:nvPicPr>
            <p:blipFill rotWithShape="1">
              <a:blip r:embed="rId5">
                <a:extLst>
                  <a:ext uri="{28A0092B-C50C-407E-A947-70E740481C1C}">
                    <a14:useLocalDpi xmlns:a14="http://schemas.microsoft.com/office/drawing/2010/main" val="0"/>
                  </a:ext>
                </a:extLst>
              </a:blip>
              <a:srcRect l="22920" r="22649" b="25717"/>
              <a:stretch/>
            </p:blipFill>
            <p:spPr>
              <a:xfrm>
                <a:off x="5206869" y="1678842"/>
                <a:ext cx="1092202" cy="1234917"/>
              </a:xfrm>
              <a:prstGeom prst="rect">
                <a:avLst/>
              </a:prstGeom>
              <a:ln>
                <a:solidFill>
                  <a:schemeClr val="tx1">
                    <a:lumMod val="75000"/>
                    <a:lumOff val="25000"/>
                  </a:schemeClr>
                </a:solidFill>
              </a:ln>
            </p:spPr>
          </p:pic>
          <p:pic>
            <p:nvPicPr>
              <p:cNvPr id="5" name="Content Placeholder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532942" y="2920167"/>
                <a:ext cx="947570" cy="590750"/>
              </a:xfrm>
              <a:prstGeom prst="rect">
                <a:avLst/>
              </a:prstGeom>
              <a:solidFill>
                <a:srgbClr val="FFFFFF"/>
              </a:solidFill>
            </p:spPr>
          </p:pic>
          <p:pic>
            <p:nvPicPr>
              <p:cNvPr id="6" name="Picture 5" descr="dhc_thumnail.jpg"/>
              <p:cNvPicPr>
                <a:picLocks noChangeAspect="1"/>
              </p:cNvPicPr>
              <p:nvPr/>
            </p:nvPicPr>
            <p:blipFill rotWithShape="1">
              <a:blip r:embed="rId7">
                <a:extLst>
                  <a:ext uri="{28A0092B-C50C-407E-A947-70E740481C1C}">
                    <a14:useLocalDpi xmlns:a14="http://schemas.microsoft.com/office/drawing/2010/main" val="0"/>
                  </a:ext>
                </a:extLst>
              </a:blip>
              <a:srcRect l="15286" t="2764" r="14804" b="25614"/>
              <a:stretch/>
            </p:blipFill>
            <p:spPr>
              <a:xfrm>
                <a:off x="3206660" y="4844460"/>
                <a:ext cx="1456572" cy="1234917"/>
              </a:xfrm>
              <a:prstGeom prst="rect">
                <a:avLst/>
              </a:prstGeom>
              <a:ln>
                <a:solidFill>
                  <a:srgbClr val="404040"/>
                </a:solidFill>
              </a:ln>
            </p:spPr>
          </p:pic>
          <p:pic>
            <p:nvPicPr>
              <p:cNvPr id="14" name="Picture 13" descr="hr_thumnail.jpg"/>
              <p:cNvPicPr>
                <a:picLocks noChangeAspect="1"/>
              </p:cNvPicPr>
              <p:nvPr/>
            </p:nvPicPr>
            <p:blipFill rotWithShape="1">
              <a:blip r:embed="rId8">
                <a:extLst>
                  <a:ext uri="{28A0092B-C50C-407E-A947-70E740481C1C}">
                    <a14:useLocalDpi xmlns:a14="http://schemas.microsoft.com/office/drawing/2010/main" val="0"/>
                  </a:ext>
                </a:extLst>
              </a:blip>
              <a:srcRect l="12827" t="2787" r="12463" b="24738"/>
              <a:stretch/>
            </p:blipFill>
            <p:spPr>
              <a:xfrm>
                <a:off x="745085" y="1855481"/>
                <a:ext cx="1427619" cy="1155426"/>
              </a:xfrm>
              <a:prstGeom prst="rect">
                <a:avLst/>
              </a:prstGeom>
              <a:ln>
                <a:solidFill>
                  <a:srgbClr val="404040"/>
                </a:solidFill>
              </a:ln>
            </p:spPr>
          </p:pic>
        </p:grpSp>
        <p:pic>
          <p:nvPicPr>
            <p:cNvPr id="33" name="Picture 32"/>
            <p:cNvPicPr>
              <a:picLocks noChangeAspect="1"/>
            </p:cNvPicPr>
            <p:nvPr/>
          </p:nvPicPr>
          <p:blipFill>
            <a:blip r:embed="rId9"/>
            <a:stretch>
              <a:fillRect/>
            </a:stretch>
          </p:blipFill>
          <p:spPr>
            <a:xfrm>
              <a:off x="6328367" y="3680649"/>
              <a:ext cx="1418634" cy="350673"/>
            </a:xfrm>
            <a:prstGeom prst="rect">
              <a:avLst/>
            </a:prstGeom>
          </p:spPr>
        </p:pic>
      </p:grpSp>
      <p:sp>
        <p:nvSpPr>
          <p:cNvPr id="27" name="Rectangle 26"/>
          <p:cNvSpPr/>
          <p:nvPr/>
        </p:nvSpPr>
        <p:spPr>
          <a:xfrm>
            <a:off x="266245" y="2835611"/>
            <a:ext cx="3873328" cy="3385542"/>
          </a:xfrm>
          <a:prstGeom prst="rect">
            <a:avLst/>
          </a:prstGeom>
        </p:spPr>
        <p:txBody>
          <a:bodyPr wrap="square">
            <a:spAutoFit/>
          </a:bodyPr>
          <a:lstStyle/>
          <a:p>
            <a:pPr marL="0" lvl="2" defTabSz="914400" fontAlgn="base">
              <a:spcBef>
                <a:spcPct val="0"/>
              </a:spcBef>
              <a:buClr>
                <a:srgbClr val="0099CC"/>
              </a:buClr>
              <a:buSzPct val="96000"/>
              <a:tabLst>
                <a:tab pos="180975" algn="l"/>
                <a:tab pos="1249363" algn="l"/>
              </a:tabLst>
            </a:pPr>
            <a:r>
              <a:rPr lang="en-US" sz="2000" dirty="0" smtClean="0">
                <a:solidFill>
                  <a:srgbClr val="FF0000"/>
                </a:solidFill>
              </a:rPr>
              <a:t>Mission 1: </a:t>
            </a:r>
            <a:r>
              <a:rPr lang="en-US" sz="1400" dirty="0" smtClean="0">
                <a:solidFill>
                  <a:schemeClr val="tx1">
                    <a:lumMod val="75000"/>
                    <a:lumOff val="25000"/>
                  </a:schemeClr>
                </a:solidFill>
              </a:rPr>
              <a:t>Complete a Health Risk Assessment (HRA), get a baseline</a:t>
            </a:r>
          </a:p>
          <a:p>
            <a:pPr marL="0" lvl="2" defTabSz="914400" fontAlgn="base">
              <a:spcBef>
                <a:spcPct val="0"/>
              </a:spcBef>
              <a:buClr>
                <a:srgbClr val="0099CC"/>
              </a:buClr>
              <a:buSzPct val="96000"/>
              <a:tabLst>
                <a:tab pos="180975" algn="l"/>
              </a:tabLst>
            </a:pPr>
            <a:endParaRPr lang="en-US" sz="2000" dirty="0">
              <a:solidFill>
                <a:schemeClr val="tx1">
                  <a:lumMod val="75000"/>
                  <a:lumOff val="25000"/>
                </a:schemeClr>
              </a:solidFill>
            </a:endParaRPr>
          </a:p>
          <a:p>
            <a:pPr marL="0" lvl="2" defTabSz="914400" fontAlgn="base">
              <a:spcBef>
                <a:spcPct val="0"/>
              </a:spcBef>
              <a:buClr>
                <a:srgbClr val="0099CC"/>
              </a:buClr>
              <a:buSzPct val="96000"/>
              <a:tabLst>
                <a:tab pos="180975" algn="l"/>
              </a:tabLst>
            </a:pPr>
            <a:r>
              <a:rPr lang="en-US" sz="2000" dirty="0" smtClean="0">
                <a:solidFill>
                  <a:srgbClr val="FF0000"/>
                </a:solidFill>
              </a:rPr>
              <a:t>Mission 2: </a:t>
            </a:r>
            <a:r>
              <a:rPr lang="en-US" sz="1600" dirty="0" smtClean="0">
                <a:solidFill>
                  <a:schemeClr val="tx1">
                    <a:lumMod val="75000"/>
                    <a:lumOff val="25000"/>
                  </a:schemeClr>
                </a:solidFill>
              </a:rPr>
              <a:t>Participate in a challenge</a:t>
            </a:r>
          </a:p>
          <a:p>
            <a:pPr marL="0" lvl="2" defTabSz="914400" fontAlgn="base">
              <a:spcBef>
                <a:spcPct val="0"/>
              </a:spcBef>
              <a:buClr>
                <a:srgbClr val="0099CC"/>
              </a:buClr>
              <a:buSzPct val="96000"/>
              <a:tabLst>
                <a:tab pos="180975" algn="l"/>
              </a:tabLst>
            </a:pPr>
            <a:endParaRPr lang="en-US" sz="2000" dirty="0">
              <a:solidFill>
                <a:schemeClr val="tx1">
                  <a:lumMod val="75000"/>
                  <a:lumOff val="25000"/>
                </a:schemeClr>
              </a:solidFill>
            </a:endParaRPr>
          </a:p>
          <a:p>
            <a:pPr marL="0" lvl="2" defTabSz="914400" fontAlgn="base">
              <a:spcBef>
                <a:spcPct val="0"/>
              </a:spcBef>
              <a:buClr>
                <a:srgbClr val="0099CC"/>
              </a:buClr>
              <a:buSzPct val="96000"/>
              <a:tabLst>
                <a:tab pos="180975" algn="l"/>
                <a:tab pos="1249363" algn="l"/>
              </a:tabLst>
            </a:pPr>
            <a:r>
              <a:rPr lang="en-US" sz="2000" dirty="0" smtClean="0">
                <a:solidFill>
                  <a:srgbClr val="FF0000"/>
                </a:solidFill>
              </a:rPr>
              <a:t>Mission 3: </a:t>
            </a:r>
            <a:r>
              <a:rPr lang="en-US" sz="1600" dirty="0" smtClean="0">
                <a:solidFill>
                  <a:schemeClr val="tx1">
                    <a:lumMod val="75000"/>
                    <a:lumOff val="25000"/>
                  </a:schemeClr>
                </a:solidFill>
              </a:rPr>
              <a:t>Create a personal health action plan</a:t>
            </a:r>
          </a:p>
          <a:p>
            <a:pPr marL="0" lvl="2" defTabSz="914400" fontAlgn="base">
              <a:spcBef>
                <a:spcPct val="0"/>
              </a:spcBef>
              <a:buClr>
                <a:srgbClr val="0099CC"/>
              </a:buClr>
              <a:buSzPct val="96000"/>
              <a:tabLst>
                <a:tab pos="180975" algn="l"/>
              </a:tabLst>
            </a:pPr>
            <a:endParaRPr lang="en-US" sz="1600" dirty="0">
              <a:solidFill>
                <a:schemeClr val="tx1">
                  <a:lumMod val="75000"/>
                  <a:lumOff val="25000"/>
                </a:schemeClr>
              </a:solidFill>
            </a:endParaRPr>
          </a:p>
          <a:p>
            <a:pPr marL="0" lvl="2" defTabSz="914400" fontAlgn="base">
              <a:spcBef>
                <a:spcPct val="0"/>
              </a:spcBef>
              <a:buClr>
                <a:srgbClr val="0099CC"/>
              </a:buClr>
              <a:buSzPct val="96000"/>
              <a:tabLst>
                <a:tab pos="180975" algn="l"/>
              </a:tabLst>
            </a:pPr>
            <a:r>
              <a:rPr lang="en-US" sz="2000" dirty="0" smtClean="0">
                <a:solidFill>
                  <a:srgbClr val="FF0000"/>
                </a:solidFill>
              </a:rPr>
              <a:t>Mission 4,5,6,+++</a:t>
            </a:r>
          </a:p>
          <a:p>
            <a:pPr marL="0" lvl="2" defTabSz="914400" fontAlgn="base">
              <a:spcBef>
                <a:spcPct val="0"/>
              </a:spcBef>
              <a:buClr>
                <a:srgbClr val="0099CC"/>
              </a:buClr>
              <a:buSzPct val="96000"/>
              <a:tabLst>
                <a:tab pos="180975" algn="l"/>
              </a:tabLst>
            </a:pPr>
            <a:r>
              <a:rPr lang="en-US" sz="1600" dirty="0" smtClean="0">
                <a:solidFill>
                  <a:schemeClr val="tx1">
                    <a:lumMod val="75000"/>
                    <a:lumOff val="25000"/>
                  </a:schemeClr>
                </a:solidFill>
              </a:rPr>
              <a:t> Use analytics and support material to choose next priority mission </a:t>
            </a:r>
            <a:endParaRPr lang="en-US" sz="1600" dirty="0">
              <a:solidFill>
                <a:schemeClr val="tx1">
                  <a:lumMod val="75000"/>
                  <a:lumOff val="25000"/>
                </a:schemeClr>
              </a:solidFill>
            </a:endParaRPr>
          </a:p>
          <a:p>
            <a:pPr marL="0" lvl="2" defTabSz="914400" fontAlgn="base">
              <a:spcBef>
                <a:spcPct val="0"/>
              </a:spcBef>
              <a:buClr>
                <a:srgbClr val="0099CC"/>
              </a:buClr>
              <a:buSzPct val="96000"/>
              <a:tabLst>
                <a:tab pos="180975" algn="l"/>
              </a:tabLst>
            </a:pPr>
            <a:endParaRPr lang="en-US" sz="1600" dirty="0">
              <a:solidFill>
                <a:schemeClr val="tx1">
                  <a:lumMod val="75000"/>
                  <a:lumOff val="25000"/>
                </a:schemeClr>
              </a:solidFill>
            </a:endParaRPr>
          </a:p>
        </p:txBody>
      </p:sp>
      <p:pic>
        <p:nvPicPr>
          <p:cNvPr id="25" name="Picture 24"/>
          <p:cNvPicPr>
            <a:picLocks noChangeAspect="1"/>
          </p:cNvPicPr>
          <p:nvPr/>
        </p:nvPicPr>
        <p:blipFill>
          <a:blip r:embed="rId10"/>
          <a:stretch>
            <a:fillRect/>
          </a:stretch>
        </p:blipFill>
        <p:spPr>
          <a:xfrm>
            <a:off x="0" y="1631014"/>
            <a:ext cx="855162" cy="855162"/>
          </a:xfrm>
          <a:prstGeom prst="rect">
            <a:avLst/>
          </a:prstGeom>
        </p:spPr>
      </p:pic>
      <p:sp>
        <p:nvSpPr>
          <p:cNvPr id="7" name="Rectangle 6"/>
          <p:cNvSpPr/>
          <p:nvPr/>
        </p:nvSpPr>
        <p:spPr>
          <a:xfrm>
            <a:off x="84665" y="871668"/>
            <a:ext cx="9164754" cy="461665"/>
          </a:xfrm>
          <a:prstGeom prst="rect">
            <a:avLst/>
          </a:prstGeom>
        </p:spPr>
        <p:txBody>
          <a:bodyPr wrap="square">
            <a:spAutoFit/>
          </a:bodyPr>
          <a:lstStyle/>
          <a:p>
            <a:r>
              <a:rPr lang="en-US" sz="2400" dirty="0" smtClean="0">
                <a:solidFill>
                  <a:schemeClr val="bg1"/>
                </a:solidFill>
              </a:rPr>
              <a:t>Each Program </a:t>
            </a:r>
            <a:r>
              <a:rPr lang="en-US" sz="2400" dirty="0" smtClean="0">
                <a:solidFill>
                  <a:schemeClr val="bg1"/>
                </a:solidFill>
              </a:rPr>
              <a:t>Becomes </a:t>
            </a:r>
            <a:r>
              <a:rPr lang="en-US" sz="2400" dirty="0" smtClean="0">
                <a:solidFill>
                  <a:schemeClr val="bg1"/>
                </a:solidFill>
              </a:rPr>
              <a:t>A Mission To Achieve </a:t>
            </a:r>
            <a:r>
              <a:rPr lang="en-US" dirty="0" smtClean="0">
                <a:solidFill>
                  <a:schemeClr val="bg1"/>
                </a:solidFill>
              </a:rPr>
              <a:t>(1 </a:t>
            </a:r>
            <a:r>
              <a:rPr lang="en-US" dirty="0" smtClean="0">
                <a:solidFill>
                  <a:schemeClr val="bg1"/>
                </a:solidFill>
              </a:rPr>
              <a:t>Mission per </a:t>
            </a:r>
            <a:r>
              <a:rPr lang="en-US" dirty="0" smtClean="0">
                <a:solidFill>
                  <a:schemeClr val="bg1"/>
                </a:solidFill>
              </a:rPr>
              <a:t>month)</a:t>
            </a:r>
            <a:endParaRPr lang="en-US" dirty="0">
              <a:solidFill>
                <a:schemeClr val="bg1"/>
              </a:solidFill>
            </a:endParaRP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65066" y="6070600"/>
            <a:ext cx="575733" cy="575733"/>
          </a:xfrm>
          <a:prstGeom prst="rect">
            <a:avLst/>
          </a:prstGeom>
        </p:spPr>
      </p:pic>
    </p:spTree>
    <p:extLst>
      <p:ext uri="{BB962C8B-B14F-4D97-AF65-F5344CB8AC3E}">
        <p14:creationId xmlns:p14="http://schemas.microsoft.com/office/powerpoint/2010/main" val="61119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73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587" y="2967834"/>
            <a:ext cx="9144000" cy="2796715"/>
          </a:xfrm>
          <a:prstGeom prst="rect">
            <a:avLst/>
          </a:prstGeom>
          <a:solidFill>
            <a:srgbClr val="137BA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4" name="Rectangle 3"/>
          <p:cNvSpPr/>
          <p:nvPr/>
        </p:nvSpPr>
        <p:spPr>
          <a:xfrm>
            <a:off x="927454" y="3607883"/>
            <a:ext cx="7800795" cy="461665"/>
          </a:xfrm>
          <a:prstGeom prst="rect">
            <a:avLst/>
          </a:prstGeom>
        </p:spPr>
        <p:txBody>
          <a:bodyPr wrap="square">
            <a:spAutoFit/>
          </a:bodyPr>
          <a:lstStyle/>
          <a:p>
            <a:pPr marL="0" lvl="1" eaLnBrk="0" hangingPunct="0">
              <a:spcAft>
                <a:spcPts val="0"/>
              </a:spcAft>
              <a:buClr>
                <a:srgbClr val="0099CC"/>
              </a:buClr>
              <a:defRPr/>
            </a:pPr>
            <a:r>
              <a:rPr lang="en-US" sz="2400" dirty="0" smtClean="0">
                <a:solidFill>
                  <a:schemeClr val="bg1"/>
                </a:solidFill>
                <a:latin typeface="Arial"/>
                <a:cs typeface="Georgia"/>
              </a:rPr>
              <a:t>Measures 17 Risk Categories Plus Behavior Data </a:t>
            </a:r>
            <a:endParaRPr lang="en-US" sz="2400" dirty="0">
              <a:solidFill>
                <a:srgbClr val="FFFF00"/>
              </a:solidFill>
              <a:latin typeface="Arial"/>
              <a:cs typeface="Georgia"/>
            </a:endParaRPr>
          </a:p>
        </p:txBody>
      </p:sp>
      <p:sp>
        <p:nvSpPr>
          <p:cNvPr id="5" name="Rectangle 4"/>
          <p:cNvSpPr/>
          <p:nvPr/>
        </p:nvSpPr>
        <p:spPr>
          <a:xfrm>
            <a:off x="639746" y="1172006"/>
            <a:ext cx="7793949" cy="954107"/>
          </a:xfrm>
          <a:prstGeom prst="rect">
            <a:avLst/>
          </a:prstGeom>
        </p:spPr>
        <p:txBody>
          <a:bodyPr wrap="square">
            <a:spAutoFit/>
          </a:bodyPr>
          <a:lstStyle/>
          <a:p>
            <a:pPr marL="0" lvl="2" algn="ctr" defTabSz="914400" fontAlgn="base">
              <a:spcBef>
                <a:spcPct val="0"/>
              </a:spcBef>
              <a:buClr>
                <a:srgbClr val="0099CC"/>
              </a:buClr>
              <a:buSzPct val="96000"/>
              <a:tabLst>
                <a:tab pos="180975" algn="l"/>
              </a:tabLst>
            </a:pPr>
            <a:r>
              <a:rPr lang="en-US" sz="2800" dirty="0" smtClean="0">
                <a:solidFill>
                  <a:schemeClr val="tx1">
                    <a:lumMod val="75000"/>
                    <a:lumOff val="25000"/>
                  </a:schemeClr>
                </a:solidFill>
              </a:rPr>
              <a:t>A Powerful Analytics Package To Profile Your Company’s Risk And Measure </a:t>
            </a:r>
            <a:r>
              <a:rPr lang="en-US" sz="2800" dirty="0" smtClean="0">
                <a:solidFill>
                  <a:schemeClr val="tx1">
                    <a:lumMod val="75000"/>
                    <a:lumOff val="25000"/>
                  </a:schemeClr>
                </a:solidFill>
              </a:rPr>
              <a:t>Results</a:t>
            </a:r>
            <a:endParaRPr lang="en-US" sz="2800" dirty="0">
              <a:solidFill>
                <a:schemeClr val="tx1">
                  <a:lumMod val="75000"/>
                  <a:lumOff val="25000"/>
                </a:schemeClr>
              </a:solidFill>
            </a:endParaRPr>
          </a:p>
        </p:txBody>
      </p:sp>
      <p:sp>
        <p:nvSpPr>
          <p:cNvPr id="6" name="Rectangle 5"/>
          <p:cNvSpPr/>
          <p:nvPr/>
        </p:nvSpPr>
        <p:spPr>
          <a:xfrm>
            <a:off x="969616" y="4739502"/>
            <a:ext cx="7453331" cy="461665"/>
          </a:xfrm>
          <a:prstGeom prst="rect">
            <a:avLst/>
          </a:prstGeom>
        </p:spPr>
        <p:txBody>
          <a:bodyPr wrap="square">
            <a:spAutoFit/>
          </a:bodyPr>
          <a:lstStyle/>
          <a:p>
            <a:pPr defTabSz="914400"/>
            <a:r>
              <a:rPr lang="en-CA" sz="2400" dirty="0">
                <a:solidFill>
                  <a:schemeClr val="bg1"/>
                </a:solidFill>
                <a:latin typeface="Arial"/>
                <a:cs typeface="Georgia"/>
              </a:rPr>
              <a:t>Over </a:t>
            </a:r>
            <a:r>
              <a:rPr lang="en-CA" sz="2400" dirty="0" smtClean="0">
                <a:solidFill>
                  <a:schemeClr val="bg1"/>
                </a:solidFill>
                <a:latin typeface="Arial"/>
                <a:cs typeface="Georgia"/>
              </a:rPr>
              <a:t>100 </a:t>
            </a:r>
            <a:r>
              <a:rPr lang="en-CA" sz="2400" dirty="0">
                <a:solidFill>
                  <a:schemeClr val="bg1"/>
                </a:solidFill>
                <a:latin typeface="Arial"/>
                <a:cs typeface="Georgia"/>
              </a:rPr>
              <a:t>Pages of Automated </a:t>
            </a:r>
            <a:r>
              <a:rPr lang="en-CA" sz="2400" dirty="0" smtClean="0">
                <a:solidFill>
                  <a:schemeClr val="bg1"/>
                </a:solidFill>
                <a:latin typeface="Arial"/>
                <a:cs typeface="Georgia"/>
              </a:rPr>
              <a:t>Analytics &amp; Insights</a:t>
            </a:r>
            <a:endParaRPr lang="en-CA" sz="2400" dirty="0">
              <a:solidFill>
                <a:schemeClr val="bg1"/>
              </a:solidFill>
              <a:latin typeface="Arial"/>
              <a:cs typeface="Georgia"/>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0267" y="6043613"/>
            <a:ext cx="812800" cy="812800"/>
          </a:xfrm>
          <a:prstGeom prst="rect">
            <a:avLst/>
          </a:prstGeom>
        </p:spPr>
      </p:pic>
    </p:spTree>
    <p:extLst>
      <p:ext uri="{BB962C8B-B14F-4D97-AF65-F5344CB8AC3E}">
        <p14:creationId xmlns:p14="http://schemas.microsoft.com/office/powerpoint/2010/main" val="227174951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MRI_Template_2011">
  <a:themeElements>
    <a:clrScheme name="Custom 1">
      <a:dk1>
        <a:srgbClr val="000000"/>
      </a:dk1>
      <a:lt1>
        <a:srgbClr val="FFFFFF"/>
      </a:lt1>
      <a:dk2>
        <a:srgbClr val="000000"/>
      </a:dk2>
      <a:lt2>
        <a:srgbClr val="808080"/>
      </a:lt2>
      <a:accent1>
        <a:srgbClr val="BBE0E3"/>
      </a:accent1>
      <a:accent2>
        <a:srgbClr val="8CC640"/>
      </a:accent2>
      <a:accent3>
        <a:srgbClr val="FFFFFF"/>
      </a:accent3>
      <a:accent4>
        <a:srgbClr val="000000"/>
      </a:accent4>
      <a:accent5>
        <a:srgbClr val="DAEDEF"/>
      </a:accent5>
      <a:accent6>
        <a:srgbClr val="2D2D8A"/>
      </a:accent6>
      <a:hlink>
        <a:srgbClr val="009999"/>
      </a:hlink>
      <a:folHlink>
        <a:srgbClr val="99CC00"/>
      </a:folHlink>
    </a:clrScheme>
    <a:fontScheme name="1_MRI_Template_201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9525" cmpd="sng">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defPPr>
      </a:lstStyle>
    </a:txDef>
  </a:objectDefaults>
  <a:extraClrSchemeLst>
    <a:extraClrScheme>
      <a:clrScheme name="1_MRI_Template_20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MRI_Template_201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MRI_Template_201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MRI_Template_201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MRI_Template_201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MRI_Template_201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MRI_Template_201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MRI_Template_201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MRI_Template_201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MRI_Template_201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MRI_Template_201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MRI_Template_201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14724</TotalTime>
  <Words>3704</Words>
  <Application>Microsoft Macintosh PowerPoint</Application>
  <PresentationFormat>On-screen Show (4:3)</PresentationFormat>
  <Paragraphs>304</Paragraphs>
  <Slides>17</Slides>
  <Notes>15</Notes>
  <HiddenSlides>0</HiddenSlides>
  <MMClips>13</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1_MRI_Template_2011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Simple Registration and Easy Management</vt:lpstr>
    </vt:vector>
  </TitlesOfParts>
  <Manager/>
  <Company>From MediResource-Health Connected</Company>
  <LinksUpToDate>false</LinksUpToDate>
  <SharedDoc>false</SharedDoc>
  <HyperlinkBase>www.mediesource.com</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Employer Introduction</dc:title>
  <dc:subject/>
  <dc:creator>www.mediresource.com</dc:creator>
  <cp:keywords/>
  <dc:description/>
  <cp:lastModifiedBy>Paul Kostoff</cp:lastModifiedBy>
  <cp:revision>1862</cp:revision>
  <cp:lastPrinted>2015-09-08T13:14:29Z</cp:lastPrinted>
  <dcterms:created xsi:type="dcterms:W3CDTF">2014-05-14T16:18:56Z</dcterms:created>
  <dcterms:modified xsi:type="dcterms:W3CDTF">2015-09-23T04:54:58Z</dcterms:modified>
  <cp:category>Health and Wellness</cp:category>
</cp:coreProperties>
</file>