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EFF"/>
    <a:srgbClr val="A779D6"/>
    <a:srgbClr val="946BBD"/>
    <a:srgbClr val="825EA6"/>
    <a:srgbClr val="30DEF3"/>
    <a:srgbClr val="2CC2D4"/>
    <a:srgbClr val="28A8B6"/>
    <a:srgbClr val="248F9A"/>
    <a:srgbClr val="FFD229"/>
    <a:srgbClr val="EDC3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90" d="100"/>
          <a:sy n="90" d="100"/>
        </p:scale>
        <p:origin x="-2176" y="-80"/>
      </p:cViewPr>
      <p:guideLst>
        <p:guide orient="horz" pos="2880"/>
        <p:guide pos="21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39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23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542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8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8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6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17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51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39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276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7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F8EA-625A-934F-8C28-6F86AC65CEDD}" type="datetimeFigureOut">
              <a:rPr lang="en-US" smtClean="0"/>
              <a:t>14-12-29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DF9A-8CD1-7445-BF68-8D1FE005F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4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793154" y="2886097"/>
            <a:ext cx="5268518" cy="5650651"/>
            <a:chOff x="861287" y="1180722"/>
            <a:chExt cx="5268518" cy="5650651"/>
          </a:xfrm>
        </p:grpSpPr>
        <p:sp>
          <p:nvSpPr>
            <p:cNvPr id="7" name="Oval 6"/>
            <p:cNvSpPr/>
            <p:nvPr/>
          </p:nvSpPr>
          <p:spPr>
            <a:xfrm>
              <a:off x="963295" y="1180722"/>
              <a:ext cx="1072760" cy="1050972"/>
            </a:xfrm>
            <a:prstGeom prst="ellipse">
              <a:avLst/>
            </a:prstGeom>
            <a:solidFill>
              <a:srgbClr val="429A6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solidFill>
                  <a:srgbClr val="429A6A"/>
                </a:solidFill>
                <a:latin typeface="Noteworthy Light"/>
                <a:cs typeface="Noteworthy Light"/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2279164" y="1180722"/>
              <a:ext cx="1072760" cy="1050972"/>
            </a:xfrm>
            <a:prstGeom prst="ellipse">
              <a:avLst/>
            </a:prstGeom>
            <a:solidFill>
              <a:srgbClr val="4BB17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3626038" y="1180722"/>
              <a:ext cx="1072760" cy="1050972"/>
            </a:xfrm>
            <a:prstGeom prst="ellipse">
              <a:avLst/>
            </a:prstGeom>
            <a:solidFill>
              <a:srgbClr val="59D291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984034" y="1180722"/>
              <a:ext cx="1072760" cy="1050972"/>
            </a:xfrm>
            <a:prstGeom prst="ellipse">
              <a:avLst/>
            </a:prstGeom>
            <a:solidFill>
              <a:srgbClr val="66F2A7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963295" y="2319448"/>
              <a:ext cx="1072760" cy="1050972"/>
            </a:xfrm>
            <a:prstGeom prst="ellipse">
              <a:avLst/>
            </a:prstGeom>
            <a:solidFill>
              <a:srgbClr val="A3594C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279164" y="2319448"/>
              <a:ext cx="1072760" cy="1050972"/>
            </a:xfrm>
            <a:prstGeom prst="ellipse">
              <a:avLst/>
            </a:prstGeom>
            <a:solidFill>
              <a:srgbClr val="C76D5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3626038" y="2319448"/>
              <a:ext cx="1072760" cy="1050972"/>
            </a:xfrm>
            <a:prstGeom prst="ellipse">
              <a:avLst/>
            </a:prstGeom>
            <a:solidFill>
              <a:srgbClr val="DF7A6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4984034" y="2319448"/>
              <a:ext cx="1072760" cy="1050972"/>
            </a:xfrm>
            <a:prstGeom prst="ellipse">
              <a:avLst/>
            </a:prstGeom>
            <a:solidFill>
              <a:srgbClr val="FF897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963295" y="3458221"/>
              <a:ext cx="1072760" cy="1050972"/>
            </a:xfrm>
            <a:prstGeom prst="ellipse">
              <a:avLst/>
            </a:prstGeom>
            <a:solidFill>
              <a:srgbClr val="CEA91E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2279164" y="3458221"/>
              <a:ext cx="1072760" cy="1050972"/>
            </a:xfrm>
            <a:prstGeom prst="ellipse">
              <a:avLst/>
            </a:prstGeom>
            <a:solidFill>
              <a:srgbClr val="DEB722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3626038" y="3458221"/>
              <a:ext cx="1072760" cy="1050972"/>
            </a:xfrm>
            <a:prstGeom prst="ellipse">
              <a:avLst/>
            </a:prstGeom>
            <a:solidFill>
              <a:srgbClr val="EDC32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984034" y="3458221"/>
              <a:ext cx="1072760" cy="1050972"/>
            </a:xfrm>
            <a:prstGeom prst="ellipse">
              <a:avLst/>
            </a:prstGeom>
            <a:solidFill>
              <a:srgbClr val="FFD229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963295" y="4619036"/>
              <a:ext cx="1072760" cy="1050972"/>
            </a:xfrm>
            <a:prstGeom prst="ellipse">
              <a:avLst/>
            </a:prstGeom>
            <a:solidFill>
              <a:srgbClr val="248F9A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2279164" y="4619036"/>
              <a:ext cx="1072760" cy="1050972"/>
            </a:xfrm>
            <a:prstGeom prst="ellipse">
              <a:avLst/>
            </a:prstGeom>
            <a:solidFill>
              <a:srgbClr val="28A8B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3626038" y="4619036"/>
              <a:ext cx="1072760" cy="1050972"/>
            </a:xfrm>
            <a:prstGeom prst="ellipse">
              <a:avLst/>
            </a:prstGeom>
            <a:solidFill>
              <a:srgbClr val="2CC2D4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2" name="Oval 21"/>
            <p:cNvSpPr/>
            <p:nvPr/>
          </p:nvSpPr>
          <p:spPr>
            <a:xfrm>
              <a:off x="4984034" y="4619036"/>
              <a:ext cx="1072760" cy="1050972"/>
            </a:xfrm>
            <a:prstGeom prst="ellipse">
              <a:avLst/>
            </a:prstGeom>
            <a:solidFill>
              <a:srgbClr val="30DEF3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3" name="Oval 22"/>
            <p:cNvSpPr/>
            <p:nvPr/>
          </p:nvSpPr>
          <p:spPr>
            <a:xfrm>
              <a:off x="963295" y="5780401"/>
              <a:ext cx="1072760" cy="1050972"/>
            </a:xfrm>
            <a:prstGeom prst="ellipse">
              <a:avLst/>
            </a:prstGeom>
            <a:solidFill>
              <a:srgbClr val="825EA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279164" y="5780401"/>
              <a:ext cx="1072760" cy="1050972"/>
            </a:xfrm>
            <a:prstGeom prst="ellipse">
              <a:avLst/>
            </a:prstGeom>
            <a:solidFill>
              <a:srgbClr val="946BBD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626038" y="5780401"/>
              <a:ext cx="1072760" cy="1050972"/>
            </a:xfrm>
            <a:prstGeom prst="ellipse">
              <a:avLst/>
            </a:prstGeom>
            <a:solidFill>
              <a:srgbClr val="A779D6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4984034" y="5780401"/>
              <a:ext cx="1072760" cy="1050972"/>
            </a:xfrm>
            <a:prstGeom prst="ellipse">
              <a:avLst/>
            </a:prstGeom>
            <a:solidFill>
              <a:srgbClr val="C48EFF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700">
                <a:latin typeface="Noteworthy Light"/>
                <a:cs typeface="Noteworthy Ligh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058243" y="1517606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OKAY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375106" y="1517606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BLAH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09230" y="1511364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JUMPY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958782" y="1511364"/>
              <a:ext cx="1153774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WORRIED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060120" y="2661382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HURT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386864" y="2661382"/>
              <a:ext cx="883746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NUMB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653447" y="2655228"/>
              <a:ext cx="103359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EXCITED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4976215" y="2658305"/>
              <a:ext cx="1141832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IRRITATED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81568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GRUMPY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212368" y="3789769"/>
              <a:ext cx="1277240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CHEERFUL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3618917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HAPPY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987973" y="3789769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WIRED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967932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SCARED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27916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ANXIOUS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65419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SAD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984034" y="495343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CALM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61287" y="6102663"/>
              <a:ext cx="124907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HOPEFUL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279164" y="6102173"/>
              <a:ext cx="1148249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SENSITIVE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3618917" y="6102173"/>
              <a:ext cx="1068123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EDGY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914948" y="6137071"/>
              <a:ext cx="1214857" cy="3539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dirty="0" smtClean="0">
                  <a:latin typeface="Noteworthy Light"/>
                  <a:cs typeface="Noteworthy Light"/>
                </a:rPr>
                <a:t>CONFUSED</a:t>
              </a:r>
              <a:endParaRPr lang="en-US" sz="1700" dirty="0">
                <a:latin typeface="Noteworthy Light"/>
                <a:cs typeface="Noteworthy Light"/>
              </a:endParaRPr>
            </a:p>
          </p:txBody>
        </p:sp>
      </p:grpSp>
      <p:sp>
        <p:nvSpPr>
          <p:cNvPr id="48" name="Rectangle 47"/>
          <p:cNvSpPr/>
          <p:nvPr/>
        </p:nvSpPr>
        <p:spPr>
          <a:xfrm>
            <a:off x="385664" y="372211"/>
            <a:ext cx="610544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>
                <a:latin typeface="Noteworthy Light"/>
                <a:cs typeface="Noteworthy Light"/>
              </a:rPr>
              <a:t>Not Myself </a:t>
            </a:r>
            <a:r>
              <a:rPr lang="en-US" sz="3000" dirty="0" smtClean="0">
                <a:latin typeface="Noteworthy Light"/>
                <a:cs typeface="Noteworthy Light"/>
              </a:rPr>
              <a:t>Today</a:t>
            </a:r>
            <a:endParaRPr lang="en-GB" sz="3000" dirty="0">
              <a:latin typeface="Noteworthy Light"/>
              <a:cs typeface="Noteworthy Light"/>
            </a:endParaRPr>
          </a:p>
          <a:p>
            <a:pPr algn="ctr"/>
            <a:endParaRPr lang="en-GB" sz="1200" dirty="0"/>
          </a:p>
          <a:p>
            <a:r>
              <a:rPr lang="en-CA" sz="1400" dirty="0" smtClean="0">
                <a:latin typeface="Noteworthy Light"/>
                <a:cs typeface="Noteworthy Light"/>
              </a:rPr>
              <a:t>Mental health awareness is becoming more common. Becoming self-aware of our own moods helps with this enhanced awareness. </a:t>
            </a:r>
            <a:endParaRPr lang="en-CA" sz="1400" dirty="0" smtClean="0">
              <a:latin typeface="Noteworthy Light"/>
              <a:cs typeface="Noteworthy Light"/>
            </a:endParaRPr>
          </a:p>
          <a:p>
            <a:endParaRPr lang="en-CA" sz="800" dirty="0">
              <a:latin typeface="Noteworthy Light"/>
              <a:cs typeface="Noteworthy Light"/>
            </a:endParaRPr>
          </a:p>
          <a:p>
            <a:r>
              <a:rPr lang="en-CA" sz="1400" dirty="0" smtClean="0">
                <a:latin typeface="Noteworthy Light"/>
                <a:cs typeface="Noteworthy Light"/>
              </a:rPr>
              <a:t>Introducing the </a:t>
            </a:r>
            <a:r>
              <a:rPr lang="en-CA" sz="1400" b="1" dirty="0" smtClean="0">
                <a:latin typeface="Noteworthy Light"/>
                <a:cs typeface="Noteworthy Light"/>
              </a:rPr>
              <a:t>Not Myself Today </a:t>
            </a:r>
            <a:r>
              <a:rPr lang="en-CA" sz="1400" dirty="0" smtClean="0">
                <a:latin typeface="Noteworthy Light"/>
                <a:cs typeface="Noteworthy Light"/>
              </a:rPr>
              <a:t>individual </a:t>
            </a:r>
            <a:r>
              <a:rPr lang="en-CA" sz="1400" dirty="0" smtClean="0">
                <a:latin typeface="Noteworthy Light"/>
                <a:cs typeface="Noteworthy Light"/>
              </a:rPr>
              <a:t>challenge! </a:t>
            </a:r>
            <a:r>
              <a:rPr lang="en-CA" sz="1400" dirty="0" smtClean="0">
                <a:latin typeface="Noteworthy Light"/>
                <a:cs typeface="Noteworthy Light"/>
              </a:rPr>
              <a:t>Simply </a:t>
            </a:r>
            <a:r>
              <a:rPr lang="en-CA" sz="1400" i="1" dirty="0" smtClean="0">
                <a:latin typeface="Noteworthy Light"/>
                <a:cs typeface="Noteworthy Light"/>
              </a:rPr>
              <a:t>track your </a:t>
            </a:r>
            <a:r>
              <a:rPr lang="en-CA" sz="1400" i="1" dirty="0" smtClean="0">
                <a:latin typeface="Noteworthy Light"/>
                <a:cs typeface="Noteworthy Light"/>
              </a:rPr>
              <a:t>moods using the calendar.</a:t>
            </a:r>
            <a:r>
              <a:rPr lang="en-CA" sz="1400" dirty="0" smtClean="0">
                <a:latin typeface="Noteworthy Light"/>
                <a:cs typeface="Noteworthy Light"/>
              </a:rPr>
              <a:t> </a:t>
            </a:r>
            <a:r>
              <a:rPr lang="en-CA" sz="1400" dirty="0" smtClean="0">
                <a:latin typeface="Noteworthy Light"/>
                <a:cs typeface="Noteworthy Light"/>
              </a:rPr>
              <a:t>You can also track your moods by downloading </a:t>
            </a:r>
            <a:r>
              <a:rPr lang="en-CA" sz="1400" dirty="0" smtClean="0">
                <a:latin typeface="Noteworthy Light"/>
                <a:cs typeface="Noteworthy Light"/>
              </a:rPr>
              <a:t>this</a:t>
            </a:r>
            <a:r>
              <a:rPr lang="en-CA" sz="1400" dirty="0" smtClean="0">
                <a:latin typeface="Noteworthy Light"/>
                <a:cs typeface="Noteworthy Light"/>
              </a:rPr>
              <a:t> </a:t>
            </a:r>
            <a:r>
              <a:rPr lang="en-CA" sz="1400" dirty="0" smtClean="0">
                <a:latin typeface="Noteworthy Light"/>
                <a:cs typeface="Noteworthy Light"/>
              </a:rPr>
              <a:t>FREE </a:t>
            </a:r>
            <a:r>
              <a:rPr lang="en-CA" sz="1400" dirty="0" smtClean="0">
                <a:latin typeface="Noteworthy Light"/>
                <a:cs typeface="Noteworthy Light"/>
              </a:rPr>
              <a:t>APP:</a:t>
            </a:r>
          </a:p>
          <a:p>
            <a:endParaRPr lang="en-CA" sz="800" dirty="0" smtClean="0">
              <a:latin typeface="Noteworthy Light"/>
              <a:cs typeface="Noteworthy Light"/>
            </a:endParaRPr>
          </a:p>
          <a:p>
            <a:pPr algn="ctr"/>
            <a:r>
              <a:rPr lang="en-CA" sz="1400" b="1" i="1" dirty="0" smtClean="0">
                <a:latin typeface="Noteworthy Light"/>
                <a:cs typeface="Noteworthy Light"/>
              </a:rPr>
              <a:t> In Flow </a:t>
            </a:r>
            <a:r>
              <a:rPr lang="en-US" sz="1400" b="1" i="1" dirty="0" smtClean="0">
                <a:latin typeface="Noteworthy Light"/>
                <a:cs typeface="Noteworthy Light"/>
              </a:rPr>
              <a:t>–</a:t>
            </a:r>
            <a:r>
              <a:rPr lang="en-CA" sz="1400" b="1" i="1" dirty="0" smtClean="0">
                <a:latin typeface="Noteworthy Light"/>
                <a:cs typeface="Noteworthy Light"/>
              </a:rPr>
              <a:t> Mood and Emotion Diary </a:t>
            </a:r>
            <a:endParaRPr lang="en-US" sz="1400" b="1" i="1" dirty="0" smtClean="0">
              <a:latin typeface="Noteworthy Light"/>
              <a:cs typeface="Noteworthy Light"/>
            </a:endParaRPr>
          </a:p>
          <a:p>
            <a:endParaRPr lang="en-US" sz="1400" b="1" dirty="0" smtClean="0">
              <a:latin typeface="Noteworthy Light"/>
              <a:cs typeface="Noteworthy Light"/>
            </a:endParaRPr>
          </a:p>
          <a:p>
            <a:r>
              <a:rPr lang="en-US" sz="1400" b="1" dirty="0" smtClean="0">
                <a:latin typeface="Noteworthy Light"/>
                <a:cs typeface="Noteworthy Light"/>
              </a:rPr>
              <a:t>Want </a:t>
            </a:r>
            <a:r>
              <a:rPr lang="en-US" sz="1400" b="1" dirty="0">
                <a:latin typeface="Noteworthy Light"/>
                <a:cs typeface="Noteworthy Light"/>
              </a:rPr>
              <a:t>additional help? Contact your EAP </a:t>
            </a:r>
            <a:r>
              <a:rPr lang="en-US" sz="1400" b="1" dirty="0" smtClean="0">
                <a:latin typeface="Noteworthy Light"/>
                <a:cs typeface="Noteworthy Light"/>
              </a:rPr>
              <a:t> _______________________</a:t>
            </a:r>
            <a:endParaRPr lang="en-GB" sz="1400" b="1" dirty="0">
              <a:latin typeface="Noteworthy Light"/>
              <a:cs typeface="Noteworthy Light"/>
            </a:endParaRPr>
          </a:p>
          <a:p>
            <a:endParaRPr lang="en-US" sz="1400" dirty="0"/>
          </a:p>
        </p:txBody>
      </p:sp>
      <p:sp>
        <p:nvSpPr>
          <p:cNvPr id="51" name="Rectangle 50"/>
          <p:cNvSpPr/>
          <p:nvPr/>
        </p:nvSpPr>
        <p:spPr>
          <a:xfrm>
            <a:off x="190664" y="8754992"/>
            <a:ext cx="4763527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>
                <a:latin typeface="Arial"/>
                <a:cs typeface="Arial"/>
              </a:rPr>
              <a:t>© Employee Wellness Solutions Network – Not Myself Today </a:t>
            </a:r>
            <a:r>
              <a:rPr lang="en-US" sz="900" i="1" dirty="0">
                <a:latin typeface="Arial"/>
                <a:cs typeface="Arial"/>
              </a:rPr>
              <a:t>– </a:t>
            </a:r>
            <a:r>
              <a:rPr lang="en-US" sz="900" dirty="0">
                <a:latin typeface="Arial"/>
                <a:cs typeface="Arial"/>
              </a:rPr>
              <a:t>All Rights Reserved. </a:t>
            </a:r>
            <a:endParaRPr lang="en-GB" sz="900" dirty="0">
              <a:latin typeface="Arial"/>
              <a:cs typeface="Arial"/>
            </a:endParaRPr>
          </a:p>
        </p:txBody>
      </p:sp>
      <p:pic>
        <p:nvPicPr>
          <p:cNvPr id="52" name="Picture 5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987" y="8542840"/>
            <a:ext cx="1070610" cy="4673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83659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3249</TotalTime>
  <Words>103</Words>
  <Application>Microsoft Macintosh PowerPoint</Application>
  <PresentationFormat>Letter Paper (8.5x11 in)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University of Western Ontario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Tiffany Lam</dc:creator>
  <cp:lastModifiedBy>Tiffany Lam</cp:lastModifiedBy>
  <cp:revision>36</cp:revision>
  <dcterms:created xsi:type="dcterms:W3CDTF">2014-12-22T23:19:52Z</dcterms:created>
  <dcterms:modified xsi:type="dcterms:W3CDTF">2014-12-29T15:38:29Z</dcterms:modified>
</cp:coreProperties>
</file>