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9"/>
  </p:notesMasterIdLst>
  <p:handoutMasterIdLst>
    <p:handoutMasterId r:id="rId20"/>
  </p:handoutMasterIdLst>
  <p:sldIdLst>
    <p:sldId id="371" r:id="rId2"/>
    <p:sldId id="333" r:id="rId3"/>
    <p:sldId id="352" r:id="rId4"/>
    <p:sldId id="353" r:id="rId5"/>
    <p:sldId id="374" r:id="rId6"/>
    <p:sldId id="358" r:id="rId7"/>
    <p:sldId id="372" r:id="rId8"/>
    <p:sldId id="359" r:id="rId9"/>
    <p:sldId id="360" r:id="rId10"/>
    <p:sldId id="361" r:id="rId11"/>
    <p:sldId id="373" r:id="rId12"/>
    <p:sldId id="366" r:id="rId13"/>
    <p:sldId id="367" r:id="rId14"/>
    <p:sldId id="365" r:id="rId15"/>
    <p:sldId id="375" r:id="rId16"/>
    <p:sldId id="376" r:id="rId17"/>
    <p:sldId id="349" r:id="rId18"/>
  </p:sldIdLst>
  <p:sldSz cx="9144000" cy="6858000" type="letter"/>
  <p:notesSz cx="7086600" cy="9372600"/>
  <p:defaultTextStyle>
    <a:defPPr>
      <a:defRPr lang="en-CA"/>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292929"/>
    <a:srgbClr val="FFFF00"/>
    <a:srgbClr val="000000"/>
    <a:srgbClr val="0000A4"/>
    <a:srgbClr val="0000CC"/>
    <a:srgbClr val="C0C0C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1" autoAdjust="0"/>
    <p:restoredTop sz="75568" autoAdjust="0"/>
  </p:normalViewPr>
  <p:slideViewPr>
    <p:cSldViewPr>
      <p:cViewPr varScale="1">
        <p:scale>
          <a:sx n="56" d="100"/>
          <a:sy n="56" d="100"/>
        </p:scale>
        <p:origin x="1800" y="72"/>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1" d="100"/>
          <a:sy n="61" d="100"/>
        </p:scale>
        <p:origin x="-3624" y="-756"/>
      </p:cViewPr>
      <p:guideLst>
        <p:guide orient="horz" pos="2951"/>
        <p:guide pos="2232"/>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49155" name="Rectangle 3"/>
          <p:cNvSpPr>
            <a:spLocks noGrp="1" noChangeArrowheads="1"/>
          </p:cNvSpPr>
          <p:nvPr>
            <p:ph type="dt" sz="quarter" idx="1"/>
          </p:nvPr>
        </p:nvSpPr>
        <p:spPr bwMode="auto">
          <a:xfrm>
            <a:off x="4016375" y="0"/>
            <a:ext cx="3070225" cy="468313"/>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49156" name="Rectangle 4"/>
          <p:cNvSpPr>
            <a:spLocks noGrp="1" noChangeArrowheads="1"/>
          </p:cNvSpPr>
          <p:nvPr>
            <p:ph type="ftr" sz="quarter" idx="2"/>
          </p:nvPr>
        </p:nvSpPr>
        <p:spPr bwMode="auto">
          <a:xfrm>
            <a:off x="0" y="8904288"/>
            <a:ext cx="3070225" cy="468312"/>
          </a:xfrm>
          <a:prstGeom prst="rect">
            <a:avLst/>
          </a:prstGeom>
          <a:noFill/>
          <a:ln w="9525">
            <a:noFill/>
            <a:miter lim="800000"/>
            <a:headEnd/>
            <a:tailEnd/>
          </a:ln>
          <a:effectLst/>
        </p:spPr>
        <p:txBody>
          <a:bodyPr vert="horz" wrap="square" lIns="93058" tIns="46529" rIns="93058" bIns="46529"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49157" name="Rectangle 5"/>
          <p:cNvSpPr>
            <a:spLocks noGrp="1" noChangeArrowheads="1"/>
          </p:cNvSpPr>
          <p:nvPr>
            <p:ph type="sldNum" sz="quarter" idx="3"/>
          </p:nvPr>
        </p:nvSpPr>
        <p:spPr bwMode="auto">
          <a:xfrm>
            <a:off x="4016375" y="8904288"/>
            <a:ext cx="3070225" cy="468312"/>
          </a:xfrm>
          <a:prstGeom prst="rect">
            <a:avLst/>
          </a:prstGeom>
          <a:noFill/>
          <a:ln w="9525">
            <a:noFill/>
            <a:miter lim="800000"/>
            <a:headEnd/>
            <a:tailEnd/>
          </a:ln>
          <a:effectLst/>
        </p:spPr>
        <p:txBody>
          <a:bodyPr vert="horz" wrap="square" lIns="93058" tIns="46529" rIns="93058" bIns="46529" numCol="1" anchor="b" anchorCtr="0" compatLnSpc="1">
            <a:prstTxWarp prst="textNoShape">
              <a:avLst/>
            </a:prstTxWarp>
          </a:bodyPr>
          <a:lstStyle>
            <a:lvl1pPr algn="r">
              <a:defRPr sz="1200">
                <a:latin typeface="Times New Roman" pitchFamily="18" charset="0"/>
              </a:defRPr>
            </a:lvl1pPr>
          </a:lstStyle>
          <a:p>
            <a:pPr>
              <a:defRPr/>
            </a:pPr>
            <a:fld id="{DE689794-001C-4034-8F31-A6BF042E498A}" type="slidenum">
              <a:rPr lang="en-CA"/>
              <a:pPr>
                <a:defRPr/>
              </a:pPr>
              <a:t>‹#›</a:t>
            </a:fld>
            <a:endParaRPr lang="en-CA"/>
          </a:p>
        </p:txBody>
      </p:sp>
    </p:spTree>
    <p:extLst>
      <p:ext uri="{BB962C8B-B14F-4D97-AF65-F5344CB8AC3E}">
        <p14:creationId xmlns:p14="http://schemas.microsoft.com/office/powerpoint/2010/main" val="2905413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lvl1pPr>
              <a:defRPr sz="1200">
                <a:latin typeface="Arial" charset="0"/>
              </a:defRPr>
            </a:lvl1pPr>
          </a:lstStyle>
          <a:p>
            <a:pPr>
              <a:defRPr/>
            </a:pPr>
            <a:endParaRPr lang="en-US"/>
          </a:p>
        </p:txBody>
      </p:sp>
      <p:sp>
        <p:nvSpPr>
          <p:cNvPr id="120835" name="Rectangle 3"/>
          <p:cNvSpPr>
            <a:spLocks noGrp="1" noChangeArrowheads="1"/>
          </p:cNvSpPr>
          <p:nvPr>
            <p:ph type="dt" idx="1"/>
          </p:nvPr>
        </p:nvSpPr>
        <p:spPr bwMode="auto">
          <a:xfrm>
            <a:off x="4014788" y="0"/>
            <a:ext cx="3070225" cy="468313"/>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lvl1pPr algn="r">
              <a:defRPr sz="1200">
                <a:latin typeface="Arial"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200150" y="703263"/>
            <a:ext cx="4686300" cy="3514725"/>
          </a:xfrm>
          <a:prstGeom prst="rect">
            <a:avLst/>
          </a:prstGeom>
          <a:noFill/>
          <a:ln w="9525">
            <a:solidFill>
              <a:srgbClr val="000000"/>
            </a:solidFill>
            <a:miter lim="800000"/>
            <a:headEnd/>
            <a:tailEnd/>
          </a:ln>
        </p:spPr>
      </p:sp>
      <p:sp>
        <p:nvSpPr>
          <p:cNvPr id="120837" name="Rectangle 5"/>
          <p:cNvSpPr>
            <a:spLocks noGrp="1" noChangeArrowheads="1"/>
          </p:cNvSpPr>
          <p:nvPr>
            <p:ph type="body" sz="quarter" idx="3"/>
          </p:nvPr>
        </p:nvSpPr>
        <p:spPr bwMode="auto">
          <a:xfrm>
            <a:off x="708025" y="4452938"/>
            <a:ext cx="5670550" cy="4216400"/>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0838" name="Rectangle 6"/>
          <p:cNvSpPr>
            <a:spLocks noGrp="1" noChangeArrowheads="1"/>
          </p:cNvSpPr>
          <p:nvPr>
            <p:ph type="ftr" sz="quarter" idx="4"/>
          </p:nvPr>
        </p:nvSpPr>
        <p:spPr bwMode="auto">
          <a:xfrm>
            <a:off x="0" y="8902700"/>
            <a:ext cx="3070225" cy="468313"/>
          </a:xfrm>
          <a:prstGeom prst="rect">
            <a:avLst/>
          </a:prstGeom>
          <a:noFill/>
          <a:ln w="9525">
            <a:noFill/>
            <a:miter lim="800000"/>
            <a:headEnd/>
            <a:tailEnd/>
          </a:ln>
          <a:effectLst/>
        </p:spPr>
        <p:txBody>
          <a:bodyPr vert="horz" wrap="square" lIns="93058" tIns="46529" rIns="93058" bIns="46529" numCol="1" anchor="b" anchorCtr="0" compatLnSpc="1">
            <a:prstTxWarp prst="textNoShape">
              <a:avLst/>
            </a:prstTxWarp>
          </a:bodyPr>
          <a:lstStyle>
            <a:lvl1pPr>
              <a:defRPr sz="1200">
                <a:latin typeface="Arial" charset="0"/>
              </a:defRPr>
            </a:lvl1pPr>
          </a:lstStyle>
          <a:p>
            <a:pPr>
              <a:defRPr/>
            </a:pPr>
            <a:endParaRPr lang="en-US"/>
          </a:p>
        </p:txBody>
      </p:sp>
      <p:sp>
        <p:nvSpPr>
          <p:cNvPr id="120839" name="Rectangle 7"/>
          <p:cNvSpPr>
            <a:spLocks noGrp="1" noChangeArrowheads="1"/>
          </p:cNvSpPr>
          <p:nvPr>
            <p:ph type="sldNum" sz="quarter" idx="5"/>
          </p:nvPr>
        </p:nvSpPr>
        <p:spPr bwMode="auto">
          <a:xfrm>
            <a:off x="4014788" y="8902700"/>
            <a:ext cx="3070225" cy="468313"/>
          </a:xfrm>
          <a:prstGeom prst="rect">
            <a:avLst/>
          </a:prstGeom>
          <a:noFill/>
          <a:ln w="9525">
            <a:noFill/>
            <a:miter lim="800000"/>
            <a:headEnd/>
            <a:tailEnd/>
          </a:ln>
          <a:effectLst/>
        </p:spPr>
        <p:txBody>
          <a:bodyPr vert="horz" wrap="square" lIns="93058" tIns="46529" rIns="93058" bIns="46529" numCol="1" anchor="b" anchorCtr="0" compatLnSpc="1">
            <a:prstTxWarp prst="textNoShape">
              <a:avLst/>
            </a:prstTxWarp>
          </a:bodyPr>
          <a:lstStyle>
            <a:lvl1pPr algn="r">
              <a:defRPr sz="1200">
                <a:latin typeface="Arial" charset="0"/>
              </a:defRPr>
            </a:lvl1pPr>
          </a:lstStyle>
          <a:p>
            <a:pPr>
              <a:defRPr/>
            </a:pPr>
            <a:fld id="{9FB4E9A6-3B2D-4A01-9FCD-D07BE8D86FE0}" type="slidenum">
              <a:rPr lang="en-US"/>
              <a:pPr>
                <a:defRPr/>
              </a:pPr>
              <a:t>‹#›</a:t>
            </a:fld>
            <a:endParaRPr lang="en-US"/>
          </a:p>
        </p:txBody>
      </p:sp>
    </p:spTree>
    <p:extLst>
      <p:ext uri="{BB962C8B-B14F-4D97-AF65-F5344CB8AC3E}">
        <p14:creationId xmlns:p14="http://schemas.microsoft.com/office/powerpoint/2010/main" val="3180394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ＭＳ Ｐゴシック" pitchFamily="-60" charset="-128"/>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1179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xfrm>
            <a:off x="0" y="4287838"/>
            <a:ext cx="7086600" cy="5084762"/>
          </a:xfrm>
          <a:noFill/>
          <a:ln/>
        </p:spPr>
        <p:txBody>
          <a:bodyPr/>
          <a:lstStyle/>
          <a:p>
            <a:r>
              <a:rPr lang="en-CA" sz="4000" b="1" dirty="0" smtClean="0">
                <a:latin typeface="Calibri" pitchFamily="34" charset="0"/>
                <a:cs typeface="Calibri" pitchFamily="34" charset="0"/>
              </a:rPr>
              <a:t>Is it Effective? (Based</a:t>
            </a:r>
            <a:r>
              <a:rPr lang="en-CA" sz="4000" b="1" baseline="0" dirty="0" smtClean="0">
                <a:latin typeface="Calibri" pitchFamily="34" charset="0"/>
                <a:cs typeface="Calibri" pitchFamily="34" charset="0"/>
              </a:rPr>
              <a:t> on scientific studies)</a:t>
            </a:r>
            <a:endParaRPr lang="en-CA" sz="4000" b="1" dirty="0" smtClean="0">
              <a:latin typeface="Calibri" pitchFamily="34" charset="0"/>
              <a:cs typeface="Calibri" pitchFamily="34" charset="0"/>
            </a:endParaRPr>
          </a:p>
          <a:p>
            <a:pPr marL="342900" indent="-342900">
              <a:buFont typeface="Arial"/>
              <a:buChar char="•"/>
            </a:pPr>
            <a:r>
              <a:rPr lang="en-CA" sz="2000" dirty="0" smtClean="0">
                <a:latin typeface="Calibri" pitchFamily="34" charset="0"/>
                <a:cs typeface="Calibri" pitchFamily="34" charset="0"/>
              </a:rPr>
              <a:t>Effective in reducing the results of the </a:t>
            </a:r>
            <a:r>
              <a:rPr lang="en-CA" sz="2000" i="1" dirty="0" smtClean="0">
                <a:latin typeface="Calibri" pitchFamily="34" charset="0"/>
                <a:cs typeface="Calibri" pitchFamily="34" charset="0"/>
              </a:rPr>
              <a:t>ageing</a:t>
            </a:r>
            <a:r>
              <a:rPr lang="en-CA" sz="2000" dirty="0" smtClean="0">
                <a:latin typeface="Calibri" pitchFamily="34" charset="0"/>
                <a:cs typeface="Calibri" pitchFamily="34" charset="0"/>
              </a:rPr>
              <a:t> process </a:t>
            </a:r>
            <a:r>
              <a:rPr lang="en-CA" sz="1400" dirty="0" smtClean="0">
                <a:latin typeface="Calibri" pitchFamily="34" charset="0"/>
                <a:cs typeface="Calibri" pitchFamily="34" charset="0"/>
              </a:rPr>
              <a:t>(</a:t>
            </a:r>
            <a:r>
              <a:rPr lang="en-CA" sz="1400" dirty="0" err="1" smtClean="0">
                <a:latin typeface="Calibri" pitchFamily="34" charset="0"/>
                <a:cs typeface="Calibri" pitchFamily="34" charset="0"/>
              </a:rPr>
              <a:t>Cardinale</a:t>
            </a:r>
            <a:r>
              <a:rPr lang="en-CA" sz="1400" dirty="0" smtClean="0">
                <a:latin typeface="Calibri" pitchFamily="34" charset="0"/>
                <a:cs typeface="Calibri" pitchFamily="34" charset="0"/>
              </a:rPr>
              <a:t>, M., &amp; </a:t>
            </a:r>
            <a:r>
              <a:rPr lang="en-CA" sz="1400" dirty="0" err="1" smtClean="0">
                <a:latin typeface="Calibri" pitchFamily="34" charset="0"/>
                <a:cs typeface="Calibri" pitchFamily="34" charset="0"/>
              </a:rPr>
              <a:t>Wakeling</a:t>
            </a:r>
            <a:r>
              <a:rPr lang="en-CA" sz="1400" dirty="0" smtClean="0">
                <a:latin typeface="Calibri" pitchFamily="34" charset="0"/>
                <a:cs typeface="Calibri" pitchFamily="34" charset="0"/>
              </a:rPr>
              <a:t>, J, 2005). </a:t>
            </a:r>
          </a:p>
          <a:p>
            <a:pPr marL="342900" indent="-342900">
              <a:buFont typeface="Arial"/>
              <a:buChar char="•"/>
            </a:pPr>
            <a:r>
              <a:rPr lang="en-CA" sz="2000" dirty="0" smtClean="0">
                <a:latin typeface="Calibri" pitchFamily="34" charset="0"/>
                <a:cs typeface="Calibri" pitchFamily="34" charset="0"/>
              </a:rPr>
              <a:t>Studies have shown improvements in bone density (more than conventional exercise) and positive effects on circulation and muscle stimulation for those who cannot do conventional exercise </a:t>
            </a:r>
          </a:p>
          <a:p>
            <a:pPr marL="800100" lvl="1" indent="-342900">
              <a:buFont typeface="Arial"/>
              <a:buChar char="•"/>
            </a:pPr>
            <a:r>
              <a:rPr lang="en-US" sz="2000" dirty="0" smtClean="0">
                <a:latin typeface="Calibri" pitchFamily="34" charset="0"/>
                <a:cs typeface="Calibri" pitchFamily="34" charset="0"/>
              </a:rPr>
              <a:t>Study looking p</a:t>
            </a:r>
            <a:r>
              <a:rPr lang="en-CA" sz="2000" dirty="0" err="1" smtClean="0">
                <a:latin typeface="Calibri" pitchFamily="34" charset="0"/>
                <a:cs typeface="Calibri" pitchFamily="34" charset="0"/>
              </a:rPr>
              <a:t>ostmenopausal</a:t>
            </a:r>
            <a:r>
              <a:rPr lang="en-CA" sz="2000" dirty="0" smtClean="0">
                <a:latin typeface="Calibri" pitchFamily="34" charset="0"/>
                <a:cs typeface="Calibri" pitchFamily="34" charset="0"/>
              </a:rPr>
              <a:t> women found </a:t>
            </a:r>
            <a:r>
              <a:rPr lang="en-US" sz="2000" dirty="0" smtClean="0">
                <a:latin typeface="Calibri" pitchFamily="34" charset="0"/>
                <a:cs typeface="Calibri" pitchFamily="34" charset="0"/>
              </a:rPr>
              <a:t>at 1% increase in hip bone density</a:t>
            </a:r>
            <a:r>
              <a:rPr lang="en-US" sz="2000" baseline="0" dirty="0" smtClean="0">
                <a:latin typeface="Calibri" pitchFamily="34" charset="0"/>
                <a:cs typeface="Calibri" pitchFamily="34" charset="0"/>
              </a:rPr>
              <a:t> and increases in muscle strength after exercising on WBV for 30 min 3x/week for 6 months</a:t>
            </a:r>
            <a:endParaRPr lang="en-CA" sz="2000" dirty="0" smtClean="0">
              <a:latin typeface="Calibri" pitchFamily="34" charset="0"/>
              <a:cs typeface="Calibri" pitchFamily="34" charset="0"/>
            </a:endParaRPr>
          </a:p>
          <a:p>
            <a:pPr marL="800100" lvl="1" indent="-342900">
              <a:buFont typeface="Arial"/>
              <a:buChar char="•"/>
            </a:pPr>
            <a:r>
              <a:rPr lang="en-US" sz="2000" dirty="0" smtClean="0">
                <a:latin typeface="Calibri" pitchFamily="34" charset="0"/>
                <a:cs typeface="Calibri" pitchFamily="34" charset="0"/>
              </a:rPr>
              <a:t>Another study found m</a:t>
            </a:r>
            <a:r>
              <a:rPr lang="en-CA" sz="2000" dirty="0" err="1" smtClean="0">
                <a:latin typeface="Calibri" pitchFamily="34" charset="0"/>
                <a:cs typeface="Calibri" pitchFamily="34" charset="0"/>
              </a:rPr>
              <a:t>uscle</a:t>
            </a:r>
            <a:r>
              <a:rPr lang="en-CA" sz="2000" dirty="0" smtClean="0">
                <a:latin typeface="Calibri" pitchFamily="34" charset="0"/>
                <a:cs typeface="Calibri" pitchFamily="34" charset="0"/>
              </a:rPr>
              <a:t> strengthening and improvements in speed of movements in elderly people who were unable to do traditional exercise </a:t>
            </a:r>
          </a:p>
          <a:p>
            <a:pPr marL="457200" lvl="1" indent="0">
              <a:buFont typeface="Arial"/>
              <a:buNone/>
            </a:pPr>
            <a:endParaRPr lang="en-CA" sz="2000" dirty="0" smtClean="0">
              <a:latin typeface="Calibri" pitchFamily="34" charset="0"/>
              <a:cs typeface="Calibri" pitchFamily="34" charset="0"/>
            </a:endParaRPr>
          </a:p>
          <a:p>
            <a:r>
              <a:rPr lang="en-CA" sz="4000" b="1" dirty="0" smtClean="0">
                <a:latin typeface="Calibri" pitchFamily="34" charset="0"/>
                <a:cs typeface="Calibri" pitchFamily="34" charset="0"/>
              </a:rPr>
              <a:t>Is it Safe? </a:t>
            </a:r>
          </a:p>
          <a:p>
            <a:pPr marL="285750" indent="-285750">
              <a:buFont typeface="Arial"/>
              <a:buChar char="•"/>
            </a:pPr>
            <a:r>
              <a:rPr lang="en-CA" dirty="0" smtClean="0">
                <a:latin typeface="Calibri" pitchFamily="34" charset="0"/>
                <a:cs typeface="Calibri" pitchFamily="34" charset="0"/>
              </a:rPr>
              <a:t>It is safe to stand on WBV plates for a </a:t>
            </a:r>
            <a:r>
              <a:rPr lang="en-CA" b="1" dirty="0" smtClean="0">
                <a:latin typeface="Calibri" pitchFamily="34" charset="0"/>
                <a:cs typeface="Calibri" pitchFamily="34" charset="0"/>
              </a:rPr>
              <a:t>relatively short time </a:t>
            </a:r>
            <a:r>
              <a:rPr lang="en-CA" dirty="0" smtClean="0">
                <a:latin typeface="Calibri" pitchFamily="34" charset="0"/>
                <a:cs typeface="Calibri" pitchFamily="34" charset="0"/>
              </a:rPr>
              <a:t>with knees slightly bent (limits vibration waves to the head). There can me negative effects if the frequency is too high or when used for prolonged time.</a:t>
            </a:r>
          </a:p>
          <a:p>
            <a:pPr marL="0" indent="0">
              <a:buFont typeface="Arial"/>
              <a:buNone/>
            </a:pPr>
            <a:endParaRPr lang="en-CA" dirty="0" smtClean="0">
              <a:latin typeface="Calibri" pitchFamily="34" charset="0"/>
              <a:cs typeface="Calibri" pitchFamily="34" charset="0"/>
            </a:endParaRPr>
          </a:p>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sz="1200" dirty="0" smtClean="0">
                <a:latin typeface="American Typewriter"/>
                <a:cs typeface="American Typewriter"/>
              </a:rPr>
              <a:t>“The marketing and hype is greatly </a:t>
            </a:r>
            <a:r>
              <a:rPr lang="en-US" sz="1200" b="1" dirty="0" smtClean="0">
                <a:latin typeface="American Typewriter"/>
                <a:cs typeface="American Typewriter"/>
              </a:rPr>
              <a:t>outpacing the research </a:t>
            </a:r>
            <a:r>
              <a:rPr lang="en-US" sz="1200" dirty="0" smtClean="0">
                <a:latin typeface="American Typewriter"/>
                <a:cs typeface="American Typewriter"/>
              </a:rPr>
              <a:t>and the scientific evidence.. WBV has potential </a:t>
            </a:r>
            <a:r>
              <a:rPr lang="en-US" sz="1200" b="1" dirty="0" smtClean="0">
                <a:latin typeface="American Typewriter"/>
                <a:cs typeface="American Typewriter"/>
              </a:rPr>
              <a:t>but more research is clearly needed</a:t>
            </a:r>
            <a:r>
              <a:rPr lang="en-US" sz="1200" dirty="0" smtClean="0">
                <a:latin typeface="American Typewriter"/>
                <a:cs typeface="American Typewriter"/>
              </a:rPr>
              <a:t>.”</a:t>
            </a:r>
          </a:p>
          <a:p>
            <a:pPr marL="0" indent="0">
              <a:buFont typeface="Arial"/>
              <a:buNone/>
            </a:pPr>
            <a:endParaRPr lang="en-CA" dirty="0" smtClean="0">
              <a:latin typeface="Calibri" pitchFamily="34" charset="0"/>
              <a:cs typeface="Calibri" pitchFamily="34" charset="0"/>
            </a:endParaRPr>
          </a:p>
          <a:p>
            <a:pPr marL="0" indent="0">
              <a:buFont typeface="Arial"/>
              <a:buNone/>
            </a:pPr>
            <a:r>
              <a:rPr lang="en-CA" dirty="0" smtClean="0">
                <a:latin typeface="Calibri" pitchFamily="34" charset="0"/>
                <a:cs typeface="Calibri" pitchFamily="34" charset="0"/>
              </a:rPr>
              <a:t>Bottom</a:t>
            </a:r>
            <a:r>
              <a:rPr lang="en-CA" baseline="0" dirty="0" smtClean="0">
                <a:latin typeface="Calibri" pitchFamily="34" charset="0"/>
                <a:cs typeface="Calibri" pitchFamily="34" charset="0"/>
              </a:rPr>
              <a:t> Line: More research is needed. At this point, not enough to say WBV can replace conventional exercise and there is no solid evidence saying it can help you lose weight or impact cellulite. </a:t>
            </a:r>
          </a:p>
          <a:p>
            <a:pPr marL="0" indent="0">
              <a:buFont typeface="Arial"/>
              <a:buNone/>
            </a:pPr>
            <a:endParaRPr lang="en-CA" dirty="0" smtClean="0">
              <a:latin typeface="Calibri" pitchFamily="34" charset="0"/>
              <a:cs typeface="Calibri" pitchFamily="34" charset="0"/>
            </a:endParaRPr>
          </a:p>
          <a:p>
            <a:pPr marL="0" indent="0">
              <a:buFont typeface="Arial"/>
              <a:buNone/>
            </a:pPr>
            <a:r>
              <a:rPr lang="en-US" dirty="0" smtClean="0">
                <a:latin typeface="Calibri" pitchFamily="34" charset="0"/>
                <a:cs typeface="Calibri" pitchFamily="34" charset="0"/>
              </a:rPr>
              <a:t>http://</a:t>
            </a:r>
            <a:r>
              <a:rPr lang="en-US" dirty="0" err="1" smtClean="0">
                <a:latin typeface="Calibri" pitchFamily="34" charset="0"/>
                <a:cs typeface="Calibri" pitchFamily="34" charset="0"/>
              </a:rPr>
              <a:t>www.webmd.com</a:t>
            </a:r>
            <a:r>
              <a:rPr lang="en-US" dirty="0" smtClean="0">
                <a:latin typeface="Calibri" pitchFamily="34" charset="0"/>
                <a:cs typeface="Calibri" pitchFamily="34" charset="0"/>
              </a:rPr>
              <a:t>/fitness-exercise/features/passive-exercise-whole-body-vibration</a:t>
            </a:r>
            <a:endParaRPr lang="en-CA" dirty="0" smtClean="0">
              <a:latin typeface="Calibri" pitchFamily="34" charset="0"/>
              <a:cs typeface="Calibri" pitchFamily="34" charset="0"/>
            </a:endParaRPr>
          </a:p>
          <a:p>
            <a:pPr marL="457200" lvl="1" indent="0">
              <a:buFont typeface="Arial"/>
              <a:buNone/>
            </a:pPr>
            <a:endParaRPr lang="en-CA" sz="2000" dirty="0" smtClean="0">
              <a:latin typeface="Calibri" pitchFamily="34" charset="0"/>
              <a:cs typeface="Calibri" pitchFamily="34" charset="0"/>
            </a:endParaRPr>
          </a:p>
          <a:p>
            <a:pPr algn="l">
              <a:buFontTx/>
              <a:buNone/>
            </a:pPr>
            <a:endParaRPr lang="en-US" dirty="0" smtClean="0"/>
          </a:p>
        </p:txBody>
      </p:sp>
      <p:sp>
        <p:nvSpPr>
          <p:cNvPr id="37892" name="Slide Number Placeholder 3"/>
          <p:cNvSpPr>
            <a:spLocks noGrp="1"/>
          </p:cNvSpPr>
          <p:nvPr>
            <p:ph type="sldNum" sz="quarter" idx="5"/>
          </p:nvPr>
        </p:nvSpPr>
        <p:spPr>
          <a:noFill/>
        </p:spPr>
        <p:txBody>
          <a:bodyPr/>
          <a:lstStyle/>
          <a:p>
            <a:fld id="{465F7470-1C0F-4BB5-B764-9D443D5D7434}" type="slidenum">
              <a:rPr lang="en-US" smtClean="0"/>
              <a:pPr/>
              <a:t>10</a:t>
            </a:fld>
            <a:endParaRPr lang="en-US" smtClean="0"/>
          </a:p>
        </p:txBody>
      </p:sp>
    </p:spTree>
    <p:extLst>
      <p:ext uri="{BB962C8B-B14F-4D97-AF65-F5344CB8AC3E}">
        <p14:creationId xmlns:p14="http://schemas.microsoft.com/office/powerpoint/2010/main" val="3057123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FB4E9A6-3B2D-4A01-9FCD-D07BE8D86FE0}" type="slidenum">
              <a:rPr lang="en-US" smtClean="0"/>
              <a:pPr>
                <a:defRPr/>
              </a:pPr>
              <a:t>11</a:t>
            </a:fld>
            <a:endParaRPr lang="en-US"/>
          </a:p>
        </p:txBody>
      </p:sp>
    </p:spTree>
    <p:extLst>
      <p:ext uri="{BB962C8B-B14F-4D97-AF65-F5344CB8AC3E}">
        <p14:creationId xmlns:p14="http://schemas.microsoft.com/office/powerpoint/2010/main" val="145593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xfrm>
            <a:off x="0" y="4287838"/>
            <a:ext cx="7086600" cy="5084762"/>
          </a:xfrm>
          <a:noFill/>
          <a:ln/>
        </p:spPr>
        <p:txBody>
          <a:bodyPr/>
          <a:lstStyle/>
          <a:p>
            <a:pPr marL="342900" indent="-342900">
              <a:buFont typeface="Wingdings" charset="2"/>
              <a:buChar char="ü"/>
            </a:pPr>
            <a:r>
              <a:rPr lang="en-CA" sz="2200" dirty="0" smtClean="0">
                <a:latin typeface="Calibri" pitchFamily="34" charset="0"/>
                <a:cs typeface="Calibri" pitchFamily="34" charset="0"/>
              </a:rPr>
              <a:t>Studies suggest that at least 30% of runners get injured every year </a:t>
            </a:r>
            <a:r>
              <a:rPr lang="en-CA" sz="1400" dirty="0" smtClean="0">
                <a:latin typeface="Calibri" pitchFamily="34" charset="0"/>
                <a:cs typeface="Calibri" pitchFamily="34" charset="0"/>
              </a:rPr>
              <a:t>(van Gent et al., 2007)</a:t>
            </a:r>
            <a:r>
              <a:rPr lang="en-CA" sz="2200" dirty="0" smtClean="0">
                <a:latin typeface="Calibri" pitchFamily="34" charset="0"/>
                <a:cs typeface="Calibri" pitchFamily="34" charset="0"/>
              </a:rPr>
              <a:t>.</a:t>
            </a:r>
          </a:p>
          <a:p>
            <a:pPr marL="342900" indent="-342900">
              <a:buFont typeface="Wingdings" charset="2"/>
              <a:buChar char="ü"/>
            </a:pPr>
            <a:r>
              <a:rPr lang="en-CA" sz="2200" dirty="0" smtClean="0">
                <a:latin typeface="Calibri" pitchFamily="34" charset="0"/>
                <a:cs typeface="Calibri" pitchFamily="34" charset="0"/>
              </a:rPr>
              <a:t>Research shows that humans were able to run comfortable and safely when barefoot or in minimal footwear by </a:t>
            </a:r>
            <a:r>
              <a:rPr lang="en-CA" sz="1400" dirty="0" smtClean="0">
                <a:latin typeface="Calibri" pitchFamily="34" charset="0"/>
                <a:cs typeface="Calibri" pitchFamily="34" charset="0"/>
              </a:rPr>
              <a:t>(</a:t>
            </a:r>
            <a:r>
              <a:rPr lang="en-CA" sz="1400" dirty="0" err="1" smtClean="0">
                <a:latin typeface="Calibri" pitchFamily="34" charset="0"/>
                <a:cs typeface="Calibri" pitchFamily="34" charset="0"/>
              </a:rPr>
              <a:t>Liberman</a:t>
            </a:r>
            <a:r>
              <a:rPr lang="en-CA" sz="1400" dirty="0" smtClean="0">
                <a:latin typeface="Calibri" pitchFamily="34" charset="0"/>
                <a:cs typeface="Calibri" pitchFamily="34" charset="0"/>
              </a:rPr>
              <a:t> et al., 2010)</a:t>
            </a:r>
            <a:r>
              <a:rPr lang="en-CA" sz="2200" dirty="0" smtClean="0">
                <a:latin typeface="Calibri" pitchFamily="34" charset="0"/>
                <a:cs typeface="Calibri" pitchFamily="34" charset="0"/>
              </a:rPr>
              <a:t>:</a:t>
            </a:r>
          </a:p>
          <a:p>
            <a:pPr marL="800100" lvl="1" indent="-342900">
              <a:buFont typeface="Wingdings" charset="2"/>
              <a:buChar char="ü"/>
            </a:pPr>
            <a:r>
              <a:rPr lang="en-US" sz="2200" dirty="0" smtClean="0">
                <a:latin typeface="Calibri" pitchFamily="34" charset="0"/>
                <a:cs typeface="Calibri" pitchFamily="34" charset="0"/>
              </a:rPr>
              <a:t>M</a:t>
            </a:r>
            <a:r>
              <a:rPr lang="en-CA" sz="2200" dirty="0" err="1" smtClean="0">
                <a:latin typeface="Calibri" pitchFamily="34" charset="0"/>
                <a:cs typeface="Calibri" pitchFamily="34" charset="0"/>
              </a:rPr>
              <a:t>idfoot</a:t>
            </a:r>
            <a:r>
              <a:rPr lang="en-CA" sz="2200" dirty="0" smtClean="0">
                <a:latin typeface="Calibri" pitchFamily="34" charset="0"/>
                <a:cs typeface="Calibri" pitchFamily="34" charset="0"/>
              </a:rPr>
              <a:t> strike (landing flat foot) or</a:t>
            </a:r>
          </a:p>
          <a:p>
            <a:pPr marL="800100" lvl="1" indent="-342900">
              <a:buFont typeface="Wingdings" charset="2"/>
              <a:buChar char="ü"/>
            </a:pPr>
            <a:r>
              <a:rPr lang="en-CA" sz="2200" dirty="0" smtClean="0">
                <a:latin typeface="Calibri" pitchFamily="34" charset="0"/>
                <a:cs typeface="Calibri" pitchFamily="34" charset="0"/>
              </a:rPr>
              <a:t>Forefoot strike (landing on the ball of the foot before bringing heels down) </a:t>
            </a:r>
          </a:p>
          <a:p>
            <a:pPr lvl="1"/>
            <a:r>
              <a:rPr lang="en-US" sz="2200" dirty="0" smtClean="0">
                <a:latin typeface="Calibri" pitchFamily="34" charset="0"/>
                <a:cs typeface="Calibri" pitchFamily="34" charset="0"/>
              </a:rPr>
              <a:t>… vs. 75% of</a:t>
            </a:r>
            <a:r>
              <a:rPr lang="en-US" sz="2200" baseline="0" dirty="0" smtClean="0">
                <a:latin typeface="Calibri" pitchFamily="34" charset="0"/>
                <a:cs typeface="Calibri" pitchFamily="34" charset="0"/>
              </a:rPr>
              <a:t> shod</a:t>
            </a:r>
            <a:r>
              <a:rPr lang="en-US" sz="2200" dirty="0" smtClean="0">
                <a:latin typeface="Calibri" pitchFamily="34" charset="0"/>
                <a:cs typeface="Calibri" pitchFamily="34" charset="0"/>
              </a:rPr>
              <a:t> runners (runners with running shoes) will </a:t>
            </a:r>
            <a:r>
              <a:rPr lang="en-US" sz="2200" dirty="0" err="1" smtClean="0">
                <a:latin typeface="Calibri" pitchFamily="34" charset="0"/>
                <a:cs typeface="Calibri" pitchFamily="34" charset="0"/>
              </a:rPr>
              <a:t>heelstrike</a:t>
            </a:r>
            <a:r>
              <a:rPr lang="en-US" sz="2200" dirty="0" smtClean="0">
                <a:latin typeface="Calibri" pitchFamily="34" charset="0"/>
                <a:cs typeface="Calibri" pitchFamily="34" charset="0"/>
              </a:rPr>
              <a:t> (Hasegawa et al., 2007). </a:t>
            </a:r>
          </a:p>
          <a:p>
            <a:pPr lvl="1"/>
            <a:endParaRPr lang="en-US" sz="2200" dirty="0" smtClean="0">
              <a:latin typeface="Calibri" pitchFamily="34" charset="0"/>
              <a:cs typeface="Calibri" pitchFamily="34" charset="0"/>
            </a:endParaRPr>
          </a:p>
          <a:p>
            <a:pPr lvl="1"/>
            <a:r>
              <a:rPr lang="en-US" sz="2200" dirty="0" smtClean="0">
                <a:latin typeface="Calibri" pitchFamily="34" charset="0"/>
                <a:cs typeface="Calibri" pitchFamily="34" charset="0"/>
              </a:rPr>
              <a:t>http://</a:t>
            </a:r>
            <a:r>
              <a:rPr lang="en-US" sz="2200" dirty="0" err="1" smtClean="0">
                <a:latin typeface="Calibri" pitchFamily="34" charset="0"/>
                <a:cs typeface="Calibri" pitchFamily="34" charset="0"/>
              </a:rPr>
              <a:t>www.barefootrunning.fas.harvard.edu</a:t>
            </a:r>
            <a:r>
              <a:rPr lang="en-US" sz="2200" dirty="0" smtClean="0">
                <a:latin typeface="Calibri" pitchFamily="34" charset="0"/>
                <a:cs typeface="Calibri" pitchFamily="34" charset="0"/>
              </a:rPr>
              <a:t>/5BarefootRunning&amp;TrainingTips.html</a:t>
            </a:r>
            <a:endParaRPr lang="en-CA" sz="2200" dirty="0" smtClean="0">
              <a:latin typeface="Calibri" pitchFamily="34" charset="0"/>
              <a:cs typeface="Calibri" pitchFamily="34" charset="0"/>
            </a:endParaRPr>
          </a:p>
        </p:txBody>
      </p:sp>
      <p:sp>
        <p:nvSpPr>
          <p:cNvPr id="38916" name="Slide Number Placeholder 3"/>
          <p:cNvSpPr>
            <a:spLocks noGrp="1"/>
          </p:cNvSpPr>
          <p:nvPr>
            <p:ph type="sldNum" sz="quarter" idx="5"/>
          </p:nvPr>
        </p:nvSpPr>
        <p:spPr>
          <a:noFill/>
        </p:spPr>
        <p:txBody>
          <a:bodyPr/>
          <a:lstStyle/>
          <a:p>
            <a:fld id="{F35E5FED-EFB1-4EB8-9AAC-101CAF3AA145}" type="slidenum">
              <a:rPr lang="en-US" smtClean="0"/>
              <a:pPr/>
              <a:t>12</a:t>
            </a:fld>
            <a:endParaRPr lang="en-US" smtClean="0"/>
          </a:p>
        </p:txBody>
      </p:sp>
    </p:spTree>
    <p:extLst>
      <p:ext uri="{BB962C8B-B14F-4D97-AF65-F5344CB8AC3E}">
        <p14:creationId xmlns:p14="http://schemas.microsoft.com/office/powerpoint/2010/main" val="1624264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xfrm>
            <a:off x="865188" y="4287838"/>
            <a:ext cx="5468937" cy="5084762"/>
          </a:xfrm>
          <a:noFill/>
          <a:ln/>
        </p:spPr>
        <p:txBody>
          <a:bodyPr/>
          <a:lstStyle/>
          <a:p>
            <a:r>
              <a:rPr lang="en-US" dirty="0" smtClean="0"/>
              <a:t>Advantages: </a:t>
            </a:r>
            <a:r>
              <a:rPr kumimoji="1" lang="en-US" sz="1200" kern="1200" dirty="0" smtClean="0">
                <a:solidFill>
                  <a:schemeClr val="tx1"/>
                </a:solidFill>
                <a:latin typeface="Arial" charset="0"/>
                <a:ea typeface="MS PGothic" pitchFamily="34" charset="-128"/>
                <a:cs typeface="ＭＳ Ｐゴシック" pitchFamily="-60" charset="-128"/>
              </a:rPr>
              <a:t>It </a:t>
            </a:r>
            <a:r>
              <a:rPr kumimoji="1" lang="en-US" sz="1200" b="1" kern="1200" dirty="0" smtClean="0">
                <a:solidFill>
                  <a:schemeClr val="tx1"/>
                </a:solidFill>
                <a:latin typeface="Arial" charset="0"/>
                <a:ea typeface="MS PGothic" pitchFamily="34" charset="-128"/>
                <a:cs typeface="ＭＳ Ｐゴシック" pitchFamily="-60" charset="-128"/>
              </a:rPr>
              <a:t>strengthens the muscles in your foot,</a:t>
            </a:r>
            <a:r>
              <a:rPr kumimoji="1" lang="en-US" sz="1200" b="0" kern="1200" dirty="0" smtClean="0">
                <a:solidFill>
                  <a:schemeClr val="tx1"/>
                </a:solidFill>
                <a:latin typeface="Arial" charset="0"/>
                <a:ea typeface="MS PGothic" pitchFamily="34" charset="-128"/>
                <a:cs typeface="ＭＳ Ｐゴシック" pitchFamily="-60" charset="-128"/>
              </a:rPr>
              <a:t> especially in the arch. It may </a:t>
            </a:r>
            <a:r>
              <a:rPr kumimoji="1" lang="en-US" sz="1200" b="1" kern="1200" dirty="0" smtClean="0">
                <a:solidFill>
                  <a:schemeClr val="tx1"/>
                </a:solidFill>
                <a:latin typeface="Arial" charset="0"/>
                <a:ea typeface="MS PGothic" pitchFamily="34" charset="-128"/>
                <a:cs typeface="ＭＳ Ｐゴシック" pitchFamily="-60" charset="-128"/>
              </a:rPr>
              <a:t>cost less energy </a:t>
            </a:r>
            <a:r>
              <a:rPr kumimoji="1" lang="en-US" sz="1200" b="0" kern="1200" dirty="0" smtClean="0">
                <a:solidFill>
                  <a:schemeClr val="tx1"/>
                </a:solidFill>
                <a:latin typeface="Arial" charset="0"/>
                <a:ea typeface="MS PGothic" pitchFamily="34" charset="-128"/>
                <a:cs typeface="ＭＳ Ｐゴシック" pitchFamily="-60" charset="-128"/>
              </a:rPr>
              <a:t>to forefoot strike because you use the natural springs in your foot and calf muscles more to store and release energy. Running barefoot or in minimal footwear (usually lighter than traditional running shoes) means that there is less mass to accelerate at the end of the runner's leg with each stride. Running barefoot has been shown to use about 5% less energy than shod running (Divert et al., 2005; </a:t>
            </a:r>
            <a:r>
              <a:rPr kumimoji="1" lang="en-US" sz="1200" b="0" kern="1200" dirty="0" err="1" smtClean="0">
                <a:solidFill>
                  <a:schemeClr val="tx1"/>
                </a:solidFill>
                <a:latin typeface="Arial" charset="0"/>
                <a:ea typeface="MS PGothic" pitchFamily="34" charset="-128"/>
                <a:cs typeface="ＭＳ Ｐゴシック" pitchFamily="-60" charset="-128"/>
              </a:rPr>
              <a:t>Squadrone</a:t>
            </a:r>
            <a:r>
              <a:rPr kumimoji="1" lang="en-US" sz="1200" b="0" kern="1200" dirty="0" smtClean="0">
                <a:solidFill>
                  <a:schemeClr val="tx1"/>
                </a:solidFill>
                <a:latin typeface="Arial" charset="0"/>
                <a:ea typeface="MS PGothic" pitchFamily="34" charset="-128"/>
                <a:cs typeface="ＭＳ Ｐゴシック" pitchFamily="-60" charset="-128"/>
              </a:rPr>
              <a:t> and </a:t>
            </a:r>
            <a:r>
              <a:rPr kumimoji="1" lang="en-US" sz="1200" b="0" kern="1200" dirty="0" err="1" smtClean="0">
                <a:solidFill>
                  <a:schemeClr val="tx1"/>
                </a:solidFill>
                <a:latin typeface="Arial" charset="0"/>
                <a:ea typeface="MS PGothic" pitchFamily="34" charset="-128"/>
                <a:cs typeface="ＭＳ Ｐゴシック" pitchFamily="-60" charset="-128"/>
              </a:rPr>
              <a:t>Gallozzi</a:t>
            </a:r>
            <a:r>
              <a:rPr kumimoji="1" lang="en-US" sz="1200" b="0" kern="1200" dirty="0" smtClean="0">
                <a:solidFill>
                  <a:schemeClr val="tx1"/>
                </a:solidFill>
                <a:latin typeface="Arial" charset="0"/>
                <a:ea typeface="MS PGothic" pitchFamily="34" charset="-128"/>
                <a:cs typeface="ＭＳ Ｐゴシック" pitchFamily="-60" charset="-128"/>
              </a:rPr>
              <a:t>, 2009).</a:t>
            </a:r>
          </a:p>
          <a:p>
            <a:r>
              <a:rPr kumimoji="1" lang="en-US" sz="1200" b="1" kern="1200" dirty="0" smtClean="0">
                <a:solidFill>
                  <a:schemeClr val="tx1"/>
                </a:solidFill>
                <a:latin typeface="Arial" charset="0"/>
                <a:ea typeface="MS PGothic" pitchFamily="34" charset="-128"/>
                <a:cs typeface="ＭＳ Ｐゴシック" pitchFamily="-60" charset="-128"/>
              </a:rPr>
              <a:t>Barefoot running feels great!</a:t>
            </a:r>
            <a:r>
              <a:rPr kumimoji="1" lang="en-US" sz="1200" b="0" kern="1200" dirty="0" smtClean="0">
                <a:solidFill>
                  <a:schemeClr val="tx1"/>
                </a:solidFill>
                <a:latin typeface="Arial" charset="0"/>
                <a:ea typeface="MS PGothic" pitchFamily="34" charset="-128"/>
                <a:cs typeface="ＭＳ Ｐゴシック" pitchFamily="-60" charset="-128"/>
              </a:rPr>
              <a:t> Your feet have lots of sensory nerves. And because there is minimal impact forces on landing it can be very comfortable provided you develop calluses on your feet (see below).</a:t>
            </a:r>
          </a:p>
          <a:p>
            <a:endParaRPr kumimoji="1" lang="en-US" sz="1200" b="0" kern="1200" dirty="0" smtClean="0">
              <a:solidFill>
                <a:schemeClr val="tx1"/>
              </a:solidFill>
              <a:latin typeface="Arial" charset="0"/>
              <a:ea typeface="MS PGothic" pitchFamily="34" charset="-128"/>
              <a:cs typeface="ＭＳ Ｐゴシック" pitchFamily="-60" charset="-128"/>
            </a:endParaRPr>
          </a:p>
          <a:p>
            <a:r>
              <a:rPr kumimoji="1" lang="en-US" sz="1200" b="0" kern="1200" dirty="0" smtClean="0">
                <a:solidFill>
                  <a:schemeClr val="tx1"/>
                </a:solidFill>
                <a:latin typeface="Arial" charset="0"/>
                <a:ea typeface="MS PGothic" pitchFamily="34" charset="-128"/>
                <a:cs typeface="ＭＳ Ｐゴシック" pitchFamily="-60" charset="-128"/>
              </a:rPr>
              <a:t>Disadvantages: </a:t>
            </a:r>
            <a:r>
              <a:rPr kumimoji="1" lang="en-US" sz="1200" kern="1200" dirty="0" smtClean="0">
                <a:solidFill>
                  <a:schemeClr val="tx1"/>
                </a:solidFill>
                <a:latin typeface="Arial" charset="0"/>
                <a:ea typeface="MS PGothic" pitchFamily="34" charset="-128"/>
                <a:cs typeface="ＭＳ Ｐゴシック" pitchFamily="-60" charset="-128"/>
              </a:rPr>
              <a:t>Thick-soled shoes are much more forgiving when running over glass, sharp objects, ice and so on.</a:t>
            </a:r>
          </a:p>
          <a:p>
            <a:r>
              <a:rPr kumimoji="1" lang="en-US" sz="1200" kern="1200" dirty="0" smtClean="0">
                <a:solidFill>
                  <a:schemeClr val="tx1"/>
                </a:solidFill>
                <a:latin typeface="Arial" charset="0"/>
                <a:ea typeface="MS PGothic" pitchFamily="34" charset="-128"/>
                <a:cs typeface="ＭＳ Ｐゴシック" pitchFamily="-60" charset="-128"/>
              </a:rPr>
              <a:t>If you have been a heel striker, it takes some time and much work to train your body to forefoot or </a:t>
            </a:r>
            <a:r>
              <a:rPr kumimoji="1" lang="en-US" sz="1200" kern="1200" dirty="0" err="1" smtClean="0">
                <a:solidFill>
                  <a:schemeClr val="tx1"/>
                </a:solidFill>
                <a:latin typeface="Arial" charset="0"/>
                <a:ea typeface="MS PGothic" pitchFamily="34" charset="-128"/>
                <a:cs typeface="ＭＳ Ｐゴシック" pitchFamily="-60" charset="-128"/>
              </a:rPr>
              <a:t>midfoot</a:t>
            </a:r>
            <a:r>
              <a:rPr kumimoji="1" lang="en-US" sz="1200" kern="1200" dirty="0" smtClean="0">
                <a:solidFill>
                  <a:schemeClr val="tx1"/>
                </a:solidFill>
                <a:latin typeface="Arial" charset="0"/>
                <a:ea typeface="MS PGothic" pitchFamily="34" charset="-128"/>
                <a:cs typeface="ＭＳ Ｐゴシック" pitchFamily="-60" charset="-128"/>
              </a:rPr>
              <a:t> strike, especially because you need stronger feet and calf muscles.</a:t>
            </a:r>
            <a:r>
              <a:rPr kumimoji="1" lang="en-US" sz="1200" i="1" kern="1200" dirty="0" smtClean="0">
                <a:solidFill>
                  <a:schemeClr val="tx1"/>
                </a:solidFill>
                <a:latin typeface="Arial" charset="0"/>
                <a:ea typeface="MS PGothic" pitchFamily="34" charset="-128"/>
                <a:cs typeface="ＭＳ Ｐゴシック" pitchFamily="-60" charset="-128"/>
              </a:rPr>
              <a:t> </a:t>
            </a:r>
            <a:r>
              <a:rPr kumimoji="1" lang="en-US" sz="1200" i="0" kern="1200" dirty="0" smtClean="0">
                <a:solidFill>
                  <a:schemeClr val="tx1"/>
                </a:solidFill>
                <a:latin typeface="Arial" charset="0"/>
                <a:ea typeface="MS PGothic" pitchFamily="34" charset="-128"/>
                <a:cs typeface="ＭＳ Ｐゴシック" pitchFamily="-60" charset="-128"/>
              </a:rPr>
              <a:t>Runners may be at greater risk of developing Achilles tendonitis when they switch from heel striking to forefoot or </a:t>
            </a:r>
            <a:r>
              <a:rPr kumimoji="1" lang="en-US" sz="1200" i="0" kern="1200" dirty="0" err="1" smtClean="0">
                <a:solidFill>
                  <a:schemeClr val="tx1"/>
                </a:solidFill>
                <a:latin typeface="Arial" charset="0"/>
                <a:ea typeface="MS PGothic" pitchFamily="34" charset="-128"/>
                <a:cs typeface="ＭＳ Ｐゴシック" pitchFamily="-60" charset="-128"/>
              </a:rPr>
              <a:t>midfoot</a:t>
            </a:r>
            <a:r>
              <a:rPr kumimoji="1" lang="en-US" sz="1200" i="0" kern="1200" dirty="0" smtClean="0">
                <a:solidFill>
                  <a:schemeClr val="tx1"/>
                </a:solidFill>
                <a:latin typeface="Arial" charset="0"/>
                <a:ea typeface="MS PGothic" pitchFamily="34" charset="-128"/>
                <a:cs typeface="ＭＳ Ｐゴシック" pitchFamily="-60" charset="-128"/>
              </a:rPr>
              <a:t> striking.</a:t>
            </a:r>
          </a:p>
          <a:p>
            <a:endParaRPr kumimoji="1" lang="en-US" sz="1200" i="0" kern="1200" dirty="0" smtClean="0">
              <a:solidFill>
                <a:schemeClr val="tx1"/>
              </a:solidFill>
              <a:latin typeface="Arial" charset="0"/>
              <a:ea typeface="MS PGothic" pitchFamily="34" charset="-128"/>
              <a:cs typeface="ＭＳ Ｐゴシック" pitchFamily="-60" charset="-128"/>
            </a:endParaRPr>
          </a:p>
          <a:p>
            <a:r>
              <a:rPr lang="en-CA" sz="1800" b="1" dirty="0" smtClean="0">
                <a:latin typeface="Calibri" pitchFamily="34" charset="0"/>
                <a:cs typeface="Calibri" pitchFamily="34" charset="0"/>
              </a:rPr>
              <a:t>Becoming a barefoot runner (more info on handout)</a:t>
            </a:r>
            <a:r>
              <a:rPr lang="en-CA" sz="1800" b="1" baseline="0" dirty="0" smtClean="0">
                <a:latin typeface="Calibri" pitchFamily="34" charset="0"/>
                <a:cs typeface="Calibri" pitchFamily="34" charset="0"/>
              </a:rPr>
              <a:t> </a:t>
            </a:r>
            <a:endParaRPr lang="en-CA" sz="1800" b="1" dirty="0" smtClean="0">
              <a:latin typeface="Calibri" pitchFamily="34" charset="0"/>
              <a:cs typeface="Calibri" pitchFamily="34" charset="0"/>
            </a:endParaRPr>
          </a:p>
          <a:p>
            <a:pPr marL="342900" indent="-342900">
              <a:buFont typeface="Wingdings" charset="2"/>
              <a:buChar char="ü"/>
            </a:pPr>
            <a:r>
              <a:rPr lang="en-CA" sz="1200" dirty="0" smtClean="0">
                <a:latin typeface="Calibri" pitchFamily="34" charset="0"/>
                <a:cs typeface="Calibri" pitchFamily="34" charset="0"/>
              </a:rPr>
              <a:t>Consult a physician! This</a:t>
            </a:r>
            <a:r>
              <a:rPr lang="en-CA" sz="1200" baseline="0" dirty="0" smtClean="0">
                <a:latin typeface="Calibri" pitchFamily="34" charset="0"/>
                <a:cs typeface="Calibri" pitchFamily="34" charset="0"/>
              </a:rPr>
              <a:t> is just for educational purposes, NOT a substitute for advice from a doctor.  </a:t>
            </a:r>
            <a:endParaRPr lang="en-CA" sz="1200" dirty="0" smtClean="0">
              <a:latin typeface="Calibri" pitchFamily="34" charset="0"/>
              <a:cs typeface="Calibri" pitchFamily="34" charset="0"/>
            </a:endParaRPr>
          </a:p>
          <a:p>
            <a:pPr marL="342900" indent="-342900">
              <a:buFont typeface="Wingdings" charset="2"/>
              <a:buChar char="ü"/>
            </a:pPr>
            <a:r>
              <a:rPr lang="en-CA" sz="1200" dirty="0" smtClean="0">
                <a:latin typeface="Calibri" pitchFamily="34" charset="0"/>
                <a:cs typeface="Calibri" pitchFamily="34" charset="0"/>
              </a:rPr>
              <a:t>Start slow.</a:t>
            </a:r>
            <a:r>
              <a:rPr lang="en-CA" sz="1200" baseline="0" dirty="0" smtClean="0">
                <a:latin typeface="Calibri" pitchFamily="34" charset="0"/>
                <a:cs typeface="Calibri" pitchFamily="34" charset="0"/>
              </a:rPr>
              <a:t> If you’ve been a heel striker most of your life, the transition will be very slow and take lots of time. You may want to look into </a:t>
            </a:r>
            <a:r>
              <a:rPr lang="en-CA" sz="1200" dirty="0" smtClean="0">
                <a:latin typeface="Calibri" pitchFamily="34" charset="0"/>
                <a:cs typeface="Calibri" pitchFamily="34" charset="0"/>
              </a:rPr>
              <a:t>minimal shoes that have (1) no built up heel (if the heel</a:t>
            </a:r>
            <a:r>
              <a:rPr lang="en-CA" sz="1200" baseline="0" dirty="0" smtClean="0">
                <a:latin typeface="Calibri" pitchFamily="34" charset="0"/>
                <a:cs typeface="Calibri" pitchFamily="34" charset="0"/>
              </a:rPr>
              <a:t> is too large, you’ll </a:t>
            </a:r>
            <a:r>
              <a:rPr lang="en-CA" sz="1200" baseline="0" dirty="0" err="1" smtClean="0">
                <a:latin typeface="Calibri" pitchFamily="34" charset="0"/>
                <a:cs typeface="Calibri" pitchFamily="34" charset="0"/>
              </a:rPr>
              <a:t>overpoint</a:t>
            </a:r>
            <a:r>
              <a:rPr lang="en-CA" sz="1200" baseline="0" dirty="0" smtClean="0">
                <a:latin typeface="Calibri" pitchFamily="34" charset="0"/>
                <a:cs typeface="Calibri" pitchFamily="34" charset="0"/>
              </a:rPr>
              <a:t> your toes which may cause pain/damager and (2) </a:t>
            </a:r>
            <a:r>
              <a:rPr kumimoji="1" lang="en-US" sz="1200" b="1" kern="1200" dirty="0" smtClean="0">
                <a:solidFill>
                  <a:schemeClr val="tx1"/>
                </a:solidFill>
                <a:latin typeface="Arial" charset="0"/>
                <a:ea typeface="MS PGothic" pitchFamily="34" charset="-128"/>
                <a:cs typeface="ＭＳ Ｐゴシック" pitchFamily="-60" charset="-128"/>
              </a:rPr>
              <a:t>A flexible sole </a:t>
            </a:r>
            <a:r>
              <a:rPr kumimoji="1" lang="en-US" sz="1200" b="0" kern="1200" dirty="0" smtClean="0">
                <a:solidFill>
                  <a:schemeClr val="tx1"/>
                </a:solidFill>
                <a:latin typeface="Arial" charset="0"/>
                <a:ea typeface="MS PGothic" pitchFamily="34" charset="-128"/>
                <a:cs typeface="ＭＳ Ｐゴシック" pitchFamily="-60" charset="-128"/>
              </a:rPr>
              <a:t>and </a:t>
            </a:r>
            <a:r>
              <a:rPr kumimoji="1" lang="en-US" sz="1200" b="1" kern="1200" dirty="0" smtClean="0">
                <a:solidFill>
                  <a:schemeClr val="tx1"/>
                </a:solidFill>
                <a:latin typeface="Arial" charset="0"/>
                <a:ea typeface="MS PGothic" pitchFamily="34" charset="-128"/>
                <a:cs typeface="ＭＳ Ｐゴシック" pitchFamily="-60" charset="-128"/>
              </a:rPr>
              <a:t>no arch support. </a:t>
            </a:r>
            <a:r>
              <a:rPr kumimoji="1" lang="en-US" sz="1200" b="0" kern="1200" dirty="0" smtClean="0">
                <a:solidFill>
                  <a:schemeClr val="tx1"/>
                </a:solidFill>
                <a:latin typeface="Arial" charset="0"/>
                <a:ea typeface="MS PGothic" pitchFamily="34" charset="-128"/>
                <a:cs typeface="ＭＳ Ｐゴシック" pitchFamily="-60" charset="-128"/>
              </a:rPr>
              <a:t>A stiff sole and arch support will prevent the natural flattening of the arch, preventing the muscles and ligaments of the foot from functioning as they were meant to. If you can’t easily twist and bend the sole of the shoe, then it is probably too stiff.</a:t>
            </a:r>
          </a:p>
          <a:p>
            <a:pPr marL="342900" indent="-342900">
              <a:buFont typeface="Wingdings" charset="2"/>
              <a:buChar char="ü"/>
            </a:pPr>
            <a:r>
              <a:rPr kumimoji="1" lang="en-US" sz="1200" b="0" kern="1200" dirty="0" smtClean="0">
                <a:solidFill>
                  <a:schemeClr val="tx1"/>
                </a:solidFill>
                <a:latin typeface="Arial" charset="0"/>
                <a:ea typeface="MS PGothic" pitchFamily="34" charset="-128"/>
                <a:cs typeface="ＭＳ Ｐゴシック" pitchFamily="-60" charset="-128"/>
              </a:rPr>
              <a:t>Tips when actually barefoot running: </a:t>
            </a:r>
            <a:r>
              <a:rPr lang="en-CA" sz="1200" dirty="0" smtClean="0">
                <a:latin typeface="Calibri" pitchFamily="34" charset="0"/>
                <a:cs typeface="Calibri" pitchFamily="34" charset="0"/>
              </a:rPr>
              <a:t>Land gently on your forefoot then gradually bring the heel down. T</a:t>
            </a:r>
            <a:r>
              <a:rPr lang="en-US" sz="1200" dirty="0" smtClean="0">
                <a:latin typeface="Calibri" pitchFamily="34" charset="0"/>
                <a:cs typeface="Calibri" pitchFamily="34" charset="0"/>
              </a:rPr>
              <a:t>h</a:t>
            </a:r>
            <a:r>
              <a:rPr lang="en-CA" sz="1200" dirty="0" smtClean="0">
                <a:latin typeface="Calibri" pitchFamily="34" charset="0"/>
                <a:cs typeface="Calibri" pitchFamily="34" charset="0"/>
              </a:rPr>
              <a:t>e landing</a:t>
            </a:r>
            <a:r>
              <a:rPr lang="en-CA" sz="1200" baseline="0" dirty="0" smtClean="0">
                <a:latin typeface="Calibri" pitchFamily="34" charset="0"/>
                <a:cs typeface="Calibri" pitchFamily="34" charset="0"/>
              </a:rPr>
              <a:t> should feel soft and comfortable </a:t>
            </a:r>
            <a:r>
              <a:rPr lang="en-CA" sz="1200" dirty="0" smtClean="0">
                <a:latin typeface="Calibri" pitchFamily="34" charset="0"/>
                <a:cs typeface="Calibri" pitchFamily="34" charset="0"/>
              </a:rPr>
              <a:t> </a:t>
            </a:r>
          </a:p>
          <a:p>
            <a:pPr marL="342900" indent="-342900">
              <a:buFont typeface="Wingdings" charset="2"/>
              <a:buChar char="ü"/>
            </a:pPr>
            <a:r>
              <a:rPr lang="en-CA" sz="1200" dirty="0" smtClean="0">
                <a:latin typeface="Calibri" pitchFamily="34" charset="0"/>
                <a:cs typeface="Calibri" pitchFamily="34" charset="0"/>
              </a:rPr>
              <a:t>Listen to your body whenever you do feel pain. Only</a:t>
            </a:r>
            <a:r>
              <a:rPr lang="en-CA" sz="1200" baseline="0" dirty="0" smtClean="0">
                <a:latin typeface="Calibri" pitchFamily="34" charset="0"/>
                <a:cs typeface="Calibri" pitchFamily="34" charset="0"/>
              </a:rPr>
              <a:t> you know your limitations.</a:t>
            </a:r>
          </a:p>
          <a:p>
            <a:pPr marL="342900" indent="-342900">
              <a:buFont typeface="Wingdings" charset="2"/>
              <a:buChar char="ü"/>
            </a:pPr>
            <a:r>
              <a:rPr lang="en-CA" sz="1200" baseline="0" dirty="0" smtClean="0">
                <a:latin typeface="Calibri" pitchFamily="34" charset="0"/>
                <a:cs typeface="Calibri" pitchFamily="34" charset="0"/>
              </a:rPr>
              <a:t>Stretch your calves and </a:t>
            </a:r>
            <a:r>
              <a:rPr lang="en-CA" sz="1200" baseline="0" dirty="0" err="1" smtClean="0">
                <a:latin typeface="Calibri" pitchFamily="34" charset="0"/>
                <a:cs typeface="Calibri" pitchFamily="34" charset="0"/>
              </a:rPr>
              <a:t>achilles</a:t>
            </a:r>
            <a:r>
              <a:rPr lang="en-CA" sz="1200" baseline="0" dirty="0" smtClean="0">
                <a:latin typeface="Calibri" pitchFamily="34" charset="0"/>
                <a:cs typeface="Calibri" pitchFamily="34" charset="0"/>
              </a:rPr>
              <a:t> tendon! </a:t>
            </a:r>
            <a:r>
              <a:rPr lang="en-CA" sz="1200" dirty="0" smtClean="0">
                <a:latin typeface="Calibri" pitchFamily="34" charset="0"/>
                <a:cs typeface="Calibri" pitchFamily="34" charset="0"/>
              </a:rPr>
              <a:t> </a:t>
            </a:r>
          </a:p>
          <a:p>
            <a:endParaRPr kumimoji="1" lang="en-US" sz="1200" i="0" kern="1200" dirty="0" smtClean="0">
              <a:solidFill>
                <a:schemeClr val="tx1"/>
              </a:solidFill>
              <a:latin typeface="Arial" charset="0"/>
              <a:ea typeface="MS PGothic" pitchFamily="34" charset="-128"/>
              <a:cs typeface="ＭＳ Ｐゴシック" pitchFamily="-60" charset="-128"/>
            </a:endParaRPr>
          </a:p>
          <a:p>
            <a:endParaRPr kumimoji="1" lang="en-US" sz="1200" i="0" kern="1200" dirty="0" smtClean="0">
              <a:solidFill>
                <a:schemeClr val="tx1"/>
              </a:solidFill>
              <a:latin typeface="Arial" charset="0"/>
              <a:ea typeface="MS PGothic" pitchFamily="34" charset="-128"/>
              <a:cs typeface="ＭＳ Ｐゴシック" pitchFamily="-60" charset="-128"/>
            </a:endParaRPr>
          </a:p>
        </p:txBody>
      </p:sp>
      <p:sp>
        <p:nvSpPr>
          <p:cNvPr id="39940" name="Slide Number Placeholder 3"/>
          <p:cNvSpPr>
            <a:spLocks noGrp="1"/>
          </p:cNvSpPr>
          <p:nvPr>
            <p:ph type="sldNum" sz="quarter" idx="5"/>
          </p:nvPr>
        </p:nvSpPr>
        <p:spPr>
          <a:noFill/>
        </p:spPr>
        <p:txBody>
          <a:bodyPr/>
          <a:lstStyle/>
          <a:p>
            <a:fld id="{F1835208-AE7A-4A50-AD5C-7E4E55331D98}" type="slidenum">
              <a:rPr lang="en-US" smtClean="0"/>
              <a:pPr/>
              <a:t>13</a:t>
            </a:fld>
            <a:endParaRPr lang="en-US" smtClean="0"/>
          </a:p>
        </p:txBody>
      </p:sp>
    </p:spTree>
    <p:extLst>
      <p:ext uri="{BB962C8B-B14F-4D97-AF65-F5344CB8AC3E}">
        <p14:creationId xmlns:p14="http://schemas.microsoft.com/office/powerpoint/2010/main" val="307771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0" y="4287838"/>
            <a:ext cx="7086600" cy="5084762"/>
          </a:xfrm>
          <a:noFill/>
          <a:ln/>
        </p:spPr>
        <p:txBody>
          <a:bodyPr/>
          <a:lstStyle/>
          <a:p>
            <a:pPr>
              <a:buFontTx/>
              <a:buChar char="-"/>
            </a:pPr>
            <a:endParaRPr lang="en-US" smtClean="0"/>
          </a:p>
        </p:txBody>
      </p:sp>
      <p:sp>
        <p:nvSpPr>
          <p:cNvPr id="44036" name="Slide Number Placeholder 3"/>
          <p:cNvSpPr>
            <a:spLocks noGrp="1"/>
          </p:cNvSpPr>
          <p:nvPr>
            <p:ph type="sldNum" sz="quarter" idx="5"/>
          </p:nvPr>
        </p:nvSpPr>
        <p:spPr>
          <a:noFill/>
        </p:spPr>
        <p:txBody>
          <a:bodyPr/>
          <a:lstStyle/>
          <a:p>
            <a:fld id="{96FA4B5E-E4E9-426C-8D79-BAAC91D65806}" type="slidenum">
              <a:rPr lang="en-US" smtClean="0"/>
              <a:pPr/>
              <a:t>14</a:t>
            </a:fld>
            <a:endParaRPr lang="en-US" smtClean="0"/>
          </a:p>
        </p:txBody>
      </p:sp>
    </p:spTree>
    <p:extLst>
      <p:ext uri="{BB962C8B-B14F-4D97-AF65-F5344CB8AC3E}">
        <p14:creationId xmlns:p14="http://schemas.microsoft.com/office/powerpoint/2010/main" val="931386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8473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708025" y="4452938"/>
            <a:ext cx="5670550" cy="4689475"/>
          </a:xfrm>
          <a:noFill/>
          <a:ln/>
        </p:spPr>
        <p:txBody>
          <a:bodyPr/>
          <a:lstStyle/>
          <a:p>
            <a:r>
              <a:rPr lang="en-US" dirty="0" smtClean="0"/>
              <a:t>Purpose</a:t>
            </a:r>
            <a:r>
              <a:rPr lang="en-US" baseline="0" dirty="0" smtClean="0"/>
              <a:t> of presentation: with media being so widespread nowadays, it’s hard to know what information may or may not be true. </a:t>
            </a:r>
            <a:endParaRPr lang="en-US" dirty="0" smtClean="0"/>
          </a:p>
        </p:txBody>
      </p:sp>
      <p:sp>
        <p:nvSpPr>
          <p:cNvPr id="31748" name="Slide Number Placeholder 3"/>
          <p:cNvSpPr>
            <a:spLocks noGrp="1"/>
          </p:cNvSpPr>
          <p:nvPr>
            <p:ph type="sldNum" sz="quarter" idx="5"/>
          </p:nvPr>
        </p:nvSpPr>
        <p:spPr>
          <a:noFill/>
        </p:spPr>
        <p:txBody>
          <a:bodyPr/>
          <a:lstStyle/>
          <a:p>
            <a:fld id="{100EDDA3-F3D1-46A4-8473-5DD7D037C8F2}" type="slidenum">
              <a:rPr lang="en-US" smtClean="0"/>
              <a:pPr/>
              <a:t>2</a:t>
            </a:fld>
            <a:endParaRPr lang="en-US" smtClean="0"/>
          </a:p>
        </p:txBody>
      </p:sp>
    </p:spTree>
    <p:extLst>
      <p:ext uri="{BB962C8B-B14F-4D97-AF65-F5344CB8AC3E}">
        <p14:creationId xmlns:p14="http://schemas.microsoft.com/office/powerpoint/2010/main" val="384180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xfrm>
            <a:off x="0" y="4452938"/>
            <a:ext cx="7086600" cy="4216400"/>
          </a:xfrm>
          <a:noFill/>
          <a:ln/>
        </p:spPr>
        <p:txBody>
          <a:bodyPr/>
          <a:lstStyle/>
          <a:p>
            <a:r>
              <a:rPr lang="en-US" dirty="0" smtClean="0"/>
              <a:t>How</a:t>
            </a:r>
            <a:r>
              <a:rPr lang="en-US" baseline="0" dirty="0" smtClean="0"/>
              <a:t> many eggs a day?: Recent research shows that moderate egg consumption – one egg per day, does not increase heart disease risk in healthy individuals and can be part of a healthy diet. But, if you are someone with diabetes or someone who has difficulty controlling total and LDL (“bad”) cholesterol intake, you may want to be cautious about eating egg yolks and opt for egg whites. This was proven in a study where heart disease risk in men and women with diabetes increased when they ate one or more eggs a day. For these people, it is advised to have no more than three yolks per week.   </a:t>
            </a:r>
          </a:p>
          <a:p>
            <a:endParaRPr lang="en-US" baseline="0" dirty="0" smtClean="0"/>
          </a:p>
          <a:p>
            <a:r>
              <a:rPr lang="en-US" baseline="0" dirty="0" smtClean="0"/>
              <a:t>Omega 3s: The difference between omega 3 eggs and regular eggs is what they feed the hens. For omega 3 eggs, the hens have a diet high in flax seed</a:t>
            </a:r>
            <a:r>
              <a:rPr kumimoji="1" lang="en-US" sz="1200" kern="1200" dirty="0" smtClean="0">
                <a:solidFill>
                  <a:schemeClr val="tx1"/>
                </a:solidFill>
                <a:latin typeface="Arial" charset="0"/>
                <a:ea typeface="MS PGothic" pitchFamily="34" charset="-128"/>
                <a:cs typeface="ＭＳ Ｐゴシック" pitchFamily="-60" charset="-128"/>
              </a:rPr>
              <a:t>, which is a good source of omega-3 fatty acids. The fatty acids are then transferred into the egg. Omega-3 enriched eggs have a higher level of unsaturated fat and omega-3 fatty acids. The total fat content remains the same. The cholesterol level is slightly lower but it is incorrect to refer to these as low cholesterol eggs. Vitamin E is added to the feed as an antioxidant for the omega-3 fatty acids. </a:t>
            </a:r>
          </a:p>
          <a:p>
            <a:endParaRPr kumimoji="1" lang="en-US" sz="1200" kern="1200" baseline="0" dirty="0" smtClean="0">
              <a:solidFill>
                <a:schemeClr val="tx1"/>
              </a:solidFill>
              <a:latin typeface="Arial" charset="0"/>
              <a:ea typeface="MS PGothic" pitchFamily="34" charset="-128"/>
              <a:cs typeface="ＭＳ Ｐゴシック" pitchFamily="-60" charset="-128"/>
            </a:endParaRPr>
          </a:p>
          <a:p>
            <a:r>
              <a:rPr kumimoji="1" lang="en-US" sz="1200" kern="1200" dirty="0" smtClean="0">
                <a:solidFill>
                  <a:schemeClr val="tx1"/>
                </a:solidFill>
                <a:latin typeface="Arial" charset="0"/>
                <a:ea typeface="MS PGothic" pitchFamily="34" charset="-128"/>
                <a:cs typeface="ＭＳ Ｐゴシック" pitchFamily="-60" charset="-128"/>
              </a:rPr>
              <a:t>Health</a:t>
            </a:r>
            <a:r>
              <a:rPr kumimoji="1" lang="en-US" sz="1200" kern="1200" baseline="0" dirty="0" smtClean="0">
                <a:solidFill>
                  <a:schemeClr val="tx1"/>
                </a:solidFill>
                <a:latin typeface="Arial" charset="0"/>
                <a:ea typeface="MS PGothic" pitchFamily="34" charset="-128"/>
                <a:cs typeface="ＭＳ Ｐゴシック" pitchFamily="-60" charset="-128"/>
              </a:rPr>
              <a:t> Canada and National Academy of Science recommend: </a:t>
            </a:r>
            <a:r>
              <a:rPr kumimoji="1" lang="en-US" sz="1200" kern="1200" dirty="0" smtClean="0">
                <a:solidFill>
                  <a:schemeClr val="tx1"/>
                </a:solidFill>
                <a:latin typeface="Arial" charset="0"/>
                <a:ea typeface="MS PGothic" pitchFamily="34" charset="-128"/>
                <a:cs typeface="ＭＳ Ｐゴシック" pitchFamily="-60" charset="-128"/>
              </a:rPr>
              <a:t>Men aged 19 to 70+ should consume 1.6 grams of omega-3 fatty acids daily. Women aged 19 to 70+ should consume 1.1 grams daily.</a:t>
            </a:r>
            <a:r>
              <a:rPr kumimoji="1" lang="en-US" sz="1200" kern="1200" baseline="30000" dirty="0" smtClean="0">
                <a:solidFill>
                  <a:schemeClr val="tx1"/>
                </a:solidFill>
                <a:latin typeface="Arial" charset="0"/>
                <a:ea typeface="MS PGothic" pitchFamily="34" charset="-128"/>
                <a:cs typeface="ＭＳ Ｐゴシック" pitchFamily="-60" charset="-128"/>
              </a:rPr>
              <a:t>42</a:t>
            </a:r>
            <a:r>
              <a:rPr kumimoji="1" lang="en-US" sz="1200" kern="1200" baseline="0" dirty="0" smtClean="0">
                <a:solidFill>
                  <a:schemeClr val="tx1"/>
                </a:solidFill>
                <a:latin typeface="Arial" charset="0"/>
                <a:ea typeface="MS PGothic" pitchFamily="34" charset="-128"/>
                <a:cs typeface="ＭＳ Ｐゴシック" pitchFamily="-60" charset="-128"/>
              </a:rPr>
              <a:t> This level of omega-3 fatty acids can be reached by eating six omega-3 eggs or two fish meals per week. </a:t>
            </a:r>
            <a:r>
              <a:rPr kumimoji="1" lang="en-US" sz="1200" kern="1200" dirty="0" smtClean="0">
                <a:solidFill>
                  <a:schemeClr val="tx1"/>
                </a:solidFill>
                <a:latin typeface="Arial" charset="0"/>
                <a:ea typeface="MS PGothic" pitchFamily="34" charset="-128"/>
                <a:cs typeface="ＭＳ Ｐゴシック" pitchFamily="-60" charset="-128"/>
              </a:rPr>
              <a:t>One omega-3 egg can provide approximately 1/4 to 1/3 of the recommended intake of omega-3 fatty acid. </a:t>
            </a:r>
            <a:endParaRPr lang="en-US" baseline="0"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Bottom line: This doesn’t mean you can eat as many eggs as you want if you’re healthy, but watch what else you eat in your diet. Ex. don’t have eggs </a:t>
            </a:r>
            <a:r>
              <a:rPr lang="pl-PL" baseline="0" dirty="0" err="1" smtClean="0"/>
              <a:t>wi</a:t>
            </a:r>
            <a:r>
              <a:rPr lang="en-US" baseline="0" dirty="0" err="1" smtClean="0"/>
              <a:t>th</a:t>
            </a:r>
            <a:r>
              <a:rPr lang="en-US" baseline="0" dirty="0" smtClean="0"/>
              <a:t> bacon, fries and sausage but maybe try eggs with salsa and whole wheat </a:t>
            </a:r>
            <a:r>
              <a:rPr lang="en-US" baseline="0" dirty="0" err="1" smtClean="0"/>
              <a:t>english</a:t>
            </a:r>
            <a:r>
              <a:rPr lang="en-US" baseline="0" dirty="0" smtClean="0"/>
              <a:t> muffin. Omega 3 eggs are a great way to increase omega 3 fatty acids in your diet but it doesn’t have to completely replace consumption of regular eggs. </a:t>
            </a:r>
            <a:r>
              <a:rPr lang="en-US" sz="1200" dirty="0" smtClean="0">
                <a:latin typeface="Calibri" pitchFamily="34" charset="0"/>
                <a:cs typeface="Calibri" pitchFamily="34" charset="0"/>
              </a:rPr>
              <a:t>Aim to increase omega-3 intake by eating omega-3 eggs OR consuming fish twice a week. </a:t>
            </a:r>
            <a:endParaRPr lang="en-CA" sz="1200" dirty="0" smtClean="0">
              <a:latin typeface="Calibri" pitchFamily="34" charset="0"/>
              <a:cs typeface="Calibri" pitchFamily="34" charset="0"/>
            </a:endParaRPr>
          </a:p>
        </p:txBody>
      </p:sp>
      <p:sp>
        <p:nvSpPr>
          <p:cNvPr id="32772" name="Slide Number Placeholder 3"/>
          <p:cNvSpPr>
            <a:spLocks noGrp="1"/>
          </p:cNvSpPr>
          <p:nvPr>
            <p:ph type="sldNum" sz="quarter" idx="5"/>
          </p:nvPr>
        </p:nvSpPr>
        <p:spPr>
          <a:noFill/>
        </p:spPr>
        <p:txBody>
          <a:bodyPr/>
          <a:lstStyle/>
          <a:p>
            <a:fld id="{CEF8C232-D69A-4FE7-A054-6188A52CC047}" type="slidenum">
              <a:rPr lang="en-US" smtClean="0"/>
              <a:pPr/>
              <a:t>3</a:t>
            </a:fld>
            <a:endParaRPr lang="en-US" smtClean="0"/>
          </a:p>
        </p:txBody>
      </p:sp>
    </p:spTree>
    <p:extLst>
      <p:ext uri="{BB962C8B-B14F-4D97-AF65-F5344CB8AC3E}">
        <p14:creationId xmlns:p14="http://schemas.microsoft.com/office/powerpoint/2010/main" val="123489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xfrm>
            <a:off x="492125" y="4452938"/>
            <a:ext cx="6249988" cy="4652962"/>
          </a:xfrm>
          <a:noFill/>
          <a:ln/>
        </p:spPr>
        <p:txBody>
          <a:bodyPr/>
          <a:lstStyle/>
          <a:p>
            <a:r>
              <a:rPr kumimoji="1" lang="en-CA" sz="1200" b="0" i="0" u="none" strike="noStrike" kern="1200" dirty="0" smtClean="0">
                <a:solidFill>
                  <a:schemeClr val="tx1"/>
                </a:solidFill>
                <a:latin typeface="Arial" charset="0"/>
                <a:ea typeface="MS PGothic" pitchFamily="34" charset="-128"/>
                <a:cs typeface="ＭＳ Ｐゴシック" pitchFamily="-60" charset="-128"/>
              </a:rPr>
              <a:t>Yolks: Cholesterol</a:t>
            </a:r>
            <a:r>
              <a:rPr kumimoji="1" lang="en-CA" sz="1200" b="0" i="0" u="none" strike="noStrike" kern="1200" baseline="0" dirty="0" smtClean="0">
                <a:solidFill>
                  <a:schemeClr val="tx1"/>
                </a:solidFill>
                <a:latin typeface="Arial" charset="0"/>
                <a:ea typeface="MS PGothic" pitchFamily="34" charset="-128"/>
                <a:cs typeface="ＭＳ Ｐゴシック" pitchFamily="-60" charset="-128"/>
              </a:rPr>
              <a:t> found in egg is all from the yolk but this doesn’t necessarily mean you have to eat egg whites from now on. </a:t>
            </a:r>
            <a:r>
              <a:rPr kumimoji="1" lang="en-US" sz="1200" kern="1200" dirty="0" smtClean="0">
                <a:solidFill>
                  <a:schemeClr val="tx1"/>
                </a:solidFill>
                <a:latin typeface="Arial" charset="0"/>
                <a:ea typeface="MS PGothic" pitchFamily="34" charset="-128"/>
                <a:cs typeface="ＭＳ Ｐゴシック" pitchFamily="-60" charset="-128"/>
              </a:rPr>
              <a:t>If you are healthy, it's recommended that you limit your dietary cholesterol to less than 300 milligrams (mg) a day.</a:t>
            </a:r>
            <a:r>
              <a:rPr kumimoji="1" lang="en-US" sz="1200" kern="1200" baseline="0" dirty="0" smtClean="0">
                <a:solidFill>
                  <a:schemeClr val="tx1"/>
                </a:solidFill>
                <a:latin typeface="Arial" charset="0"/>
                <a:ea typeface="MS PGothic" pitchFamily="34" charset="-128"/>
                <a:cs typeface="ＭＳ Ｐゴシック" pitchFamily="-60" charset="-128"/>
              </a:rPr>
              <a:t> </a:t>
            </a:r>
            <a:r>
              <a:rPr kumimoji="1" lang="en-US" sz="1200" kern="1200" dirty="0" smtClean="0">
                <a:solidFill>
                  <a:schemeClr val="tx1"/>
                </a:solidFill>
                <a:latin typeface="Arial" charset="0"/>
                <a:ea typeface="MS PGothic" pitchFamily="34" charset="-128"/>
                <a:cs typeface="ＭＳ Ｐゴシック" pitchFamily="-60" charset="-128"/>
              </a:rPr>
              <a:t>If you have cardiovascular disease, diabetes or a high low-density lipoprotein (LDL, or "bad") blood cholesterol level, you should limit your dietary cholesterol to less than 200 mg a day.</a:t>
            </a:r>
          </a:p>
          <a:p>
            <a:endParaRPr kumimoji="1" lang="en-US" sz="1200" kern="1200" dirty="0" smtClean="0">
              <a:solidFill>
                <a:schemeClr val="tx1"/>
              </a:solidFill>
              <a:latin typeface="Arial" charset="0"/>
              <a:ea typeface="MS PGothic" pitchFamily="34" charset="-128"/>
              <a:cs typeface="ＭＳ Ｐゴシック" pitchFamily="-60" charset="-128"/>
            </a:endParaRPr>
          </a:p>
          <a:p>
            <a:r>
              <a:rPr kumimoji="1" lang="en-US" sz="1200" kern="1200" dirty="0" smtClean="0">
                <a:solidFill>
                  <a:schemeClr val="tx1"/>
                </a:solidFill>
                <a:latin typeface="Arial" charset="0"/>
                <a:ea typeface="MS PGothic" pitchFamily="34" charset="-128"/>
                <a:cs typeface="ＭＳ Ｐゴシック" pitchFamily="-60" charset="-128"/>
              </a:rPr>
              <a:t>One large egg has about 186 mg of cholesterol — all of which is found in the yolk. </a:t>
            </a:r>
          </a:p>
          <a:p>
            <a:endParaRPr kumimoji="1" lang="en-US" sz="1200" kern="1200" dirty="0" smtClean="0">
              <a:solidFill>
                <a:schemeClr val="tx1"/>
              </a:solidFill>
              <a:latin typeface="Arial" charset="0"/>
              <a:ea typeface="MS PGothic" pitchFamily="34" charset="-128"/>
              <a:cs typeface="ＭＳ Ｐゴシック" pitchFamily="-60" charset="-128"/>
            </a:endParaRPr>
          </a:p>
          <a:p>
            <a:r>
              <a:rPr kumimoji="1" lang="en-US" sz="1200" kern="1200" dirty="0" smtClean="0">
                <a:solidFill>
                  <a:schemeClr val="tx1"/>
                </a:solidFill>
                <a:latin typeface="Arial" charset="0"/>
                <a:ea typeface="MS PGothic" pitchFamily="34" charset="-128"/>
                <a:cs typeface="ＭＳ Ｐゴシック" pitchFamily="-60" charset="-128"/>
              </a:rPr>
              <a:t>Bottom Line: If you eat an egg on a given day, it's important to limit other sources of cholesterol for the rest of that day. Just keep track of your daily intake of cholesterol</a:t>
            </a:r>
            <a:r>
              <a:rPr kumimoji="1" lang="en-US" sz="1200" kern="1200" baseline="0" dirty="0" smtClean="0">
                <a:solidFill>
                  <a:schemeClr val="tx1"/>
                </a:solidFill>
                <a:latin typeface="Arial" charset="0"/>
                <a:ea typeface="MS PGothic" pitchFamily="34" charset="-128"/>
                <a:cs typeface="ＭＳ Ｐゴシック" pitchFamily="-60" charset="-128"/>
              </a:rPr>
              <a:t> from all foods! </a:t>
            </a:r>
          </a:p>
          <a:p>
            <a:endParaRPr kumimoji="1" lang="en-US" sz="1200" kern="1200" baseline="0" dirty="0" smtClean="0">
              <a:solidFill>
                <a:schemeClr val="tx1"/>
              </a:solidFill>
              <a:latin typeface="Arial" charset="0"/>
              <a:ea typeface="MS PGothic" pitchFamily="34" charset="-128"/>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latin typeface="Arial" charset="0"/>
                <a:ea typeface="MS PGothic" pitchFamily="34" charset="-128"/>
                <a:cs typeface="ＭＳ Ｐゴシック" pitchFamily="-60" charset="-128"/>
              </a:rPr>
              <a:t>Substitutes: Egg substitutes are different than egg replacements in which they are for those who are watching their diet for lifestyle reasons (</a:t>
            </a:r>
            <a:r>
              <a:rPr kumimoji="1" lang="en-US" sz="1200" kern="1200" baseline="0" dirty="0" err="1" smtClean="0">
                <a:solidFill>
                  <a:schemeClr val="tx1"/>
                </a:solidFill>
                <a:latin typeface="Arial" charset="0"/>
                <a:ea typeface="MS PGothic" pitchFamily="34" charset="-128"/>
                <a:cs typeface="ＭＳ Ｐゴシック" pitchFamily="-60" charset="-128"/>
              </a:rPr>
              <a:t>i.e</a:t>
            </a:r>
            <a:r>
              <a:rPr kumimoji="1" lang="en-US" sz="1200" kern="1200" baseline="0" dirty="0" smtClean="0">
                <a:solidFill>
                  <a:schemeClr val="tx1"/>
                </a:solidFill>
                <a:latin typeface="Arial" charset="0"/>
                <a:ea typeface="MS PGothic" pitchFamily="34" charset="-128"/>
                <a:cs typeface="ＭＳ Ｐゴシック" pitchFamily="-60" charset="-128"/>
              </a:rPr>
              <a:t> high cholesterol or fat). It still contains egg and is not for those with egg allergies! Egg Creations is sold in Canada from </a:t>
            </a:r>
            <a:r>
              <a:rPr kumimoji="1" lang="en-US" sz="1200" kern="1200" baseline="0" dirty="0" err="1" smtClean="0">
                <a:solidFill>
                  <a:schemeClr val="tx1"/>
                </a:solidFill>
                <a:latin typeface="Arial" charset="0"/>
                <a:ea typeface="MS PGothic" pitchFamily="34" charset="-128"/>
                <a:cs typeface="ＭＳ Ｐゴシック" pitchFamily="-60" charset="-128"/>
              </a:rPr>
              <a:t>Burnbrae</a:t>
            </a:r>
            <a:r>
              <a:rPr kumimoji="1" lang="en-US" sz="1200" kern="1200" baseline="0" dirty="0" smtClean="0">
                <a:solidFill>
                  <a:schemeClr val="tx1"/>
                </a:solidFill>
                <a:latin typeface="Arial" charset="0"/>
                <a:ea typeface="MS PGothic" pitchFamily="34" charset="-128"/>
                <a:cs typeface="ＭＳ Ｐゴシック" pitchFamily="-60" charset="-128"/>
              </a:rPr>
              <a:t> Farms that is </a:t>
            </a:r>
            <a:r>
              <a:rPr lang="en-US" sz="1200" dirty="0" smtClean="0">
                <a:latin typeface="Calibri" pitchFamily="34" charset="0"/>
                <a:cs typeface="Calibri" pitchFamily="34" charset="0"/>
              </a:rPr>
              <a:t>liquid egg that is </a:t>
            </a:r>
            <a:r>
              <a:rPr lang="en-US" sz="1200" b="1" dirty="0" smtClean="0">
                <a:solidFill>
                  <a:srgbClr val="5D8F26"/>
                </a:solidFill>
                <a:latin typeface="Calibri" pitchFamily="34" charset="0"/>
                <a:cs typeface="Calibri" pitchFamily="34" charset="0"/>
              </a:rPr>
              <a:t>cholesterol and fat free </a:t>
            </a:r>
            <a:r>
              <a:rPr lang="en-US" sz="1200" dirty="0" smtClean="0">
                <a:latin typeface="Calibri" pitchFamily="34" charset="0"/>
                <a:cs typeface="Calibri" pitchFamily="34" charset="0"/>
              </a:rPr>
              <a:t>and a source of 11 vitamins and minerals. More info can be found on their site.</a:t>
            </a:r>
            <a:r>
              <a:rPr lang="en-US" sz="1200" baseline="0" dirty="0" smtClean="0">
                <a:latin typeface="Calibri" pitchFamily="34" charset="0"/>
                <a:cs typeface="Calibri" pitchFamily="34" charset="0"/>
              </a:rPr>
              <a:t> </a:t>
            </a:r>
            <a:endParaRPr lang="en-US" sz="1200" dirty="0" smtClean="0">
              <a:latin typeface="Calibri" pitchFamily="34" charset="0"/>
              <a:cs typeface="Calibri" pitchFamily="34" charset="0"/>
            </a:endParaRPr>
          </a:p>
          <a:p>
            <a:endParaRPr kumimoji="1" lang="en-US" sz="1200" kern="1200" dirty="0" smtClean="0">
              <a:solidFill>
                <a:schemeClr val="tx1"/>
              </a:solidFill>
              <a:latin typeface="Arial" charset="0"/>
              <a:ea typeface="MS PGothic" pitchFamily="34" charset="-128"/>
              <a:cs typeface="ＭＳ Ｐゴシック" pitchFamily="-60" charset="-128"/>
            </a:endParaRPr>
          </a:p>
          <a:p>
            <a:endParaRPr kumimoji="1" lang="en-US" sz="1200" b="0" i="0" u="none" strike="noStrike" kern="1200" dirty="0" smtClean="0">
              <a:solidFill>
                <a:schemeClr val="tx1"/>
              </a:solidFill>
              <a:latin typeface="Arial" charset="0"/>
              <a:ea typeface="MS PGothic" pitchFamily="34" charset="-128"/>
              <a:cs typeface="ＭＳ Ｐゴシック" pitchFamily="-60" charset="-128"/>
            </a:endParaRPr>
          </a:p>
          <a:p>
            <a:endParaRPr kumimoji="1" lang="en-CA" sz="1200" b="0" i="0" u="none" strike="noStrike" kern="1200" dirty="0" smtClean="0">
              <a:solidFill>
                <a:schemeClr val="tx1"/>
              </a:solidFill>
              <a:latin typeface="Arial" charset="0"/>
              <a:ea typeface="MS PGothic" pitchFamily="34" charset="-128"/>
              <a:cs typeface="ＭＳ Ｐゴシック" pitchFamily="-60" charset="-128"/>
            </a:endParaRPr>
          </a:p>
        </p:txBody>
      </p:sp>
      <p:sp>
        <p:nvSpPr>
          <p:cNvPr id="33796" name="Slide Number Placeholder 3"/>
          <p:cNvSpPr>
            <a:spLocks noGrp="1"/>
          </p:cNvSpPr>
          <p:nvPr>
            <p:ph type="sldNum" sz="quarter" idx="5"/>
          </p:nvPr>
        </p:nvSpPr>
        <p:spPr>
          <a:noFill/>
        </p:spPr>
        <p:txBody>
          <a:bodyPr/>
          <a:lstStyle/>
          <a:p>
            <a:fld id="{A8527E90-2945-42B4-8046-B33E59313124}" type="slidenum">
              <a:rPr lang="en-US" smtClean="0"/>
              <a:pPr/>
              <a:t>4</a:t>
            </a:fld>
            <a:endParaRPr lang="en-US" smtClean="0"/>
          </a:p>
        </p:txBody>
      </p:sp>
    </p:spTree>
    <p:extLst>
      <p:ext uri="{BB962C8B-B14F-4D97-AF65-F5344CB8AC3E}">
        <p14:creationId xmlns:p14="http://schemas.microsoft.com/office/powerpoint/2010/main" val="376751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Added</a:t>
            </a:r>
            <a:r>
              <a:rPr lang="en-CA" baseline="0" dirty="0" smtClean="0"/>
              <a:t> sugars (different than naturally occurring sugars) are sugars and syrups put in foods during preparation or processing. </a:t>
            </a:r>
          </a:p>
          <a:p>
            <a:r>
              <a:rPr lang="en-CA" baseline="0" dirty="0" smtClean="0"/>
              <a:t>Main culprits: </a:t>
            </a:r>
            <a:r>
              <a:rPr lang="en-US" sz="1200" dirty="0" smtClean="0">
                <a:latin typeface="Calibri" pitchFamily="34" charset="0"/>
                <a:cs typeface="Calibri" pitchFamily="34" charset="0"/>
              </a:rPr>
              <a:t>Soft drinks, candy, cake, cookies, pies, fruit drinks, dairy desserts (ice cream, sweetened yogurt), other grains (cinnamon toast) </a:t>
            </a:r>
          </a:p>
          <a:p>
            <a:endParaRPr lang="en-US" sz="1200" dirty="0" smtClean="0">
              <a:latin typeface="Calibri" pitchFamily="34" charset="0"/>
              <a:cs typeface="Calibri" pitchFamily="34" charset="0"/>
            </a:endParaRPr>
          </a:p>
          <a:p>
            <a:r>
              <a:rPr lang="en-US" sz="1200" dirty="0" smtClean="0">
                <a:latin typeface="Calibri" pitchFamily="34" charset="0"/>
                <a:cs typeface="Calibri" pitchFamily="34" charset="0"/>
              </a:rPr>
              <a:t>Added sugars contribute zero nutrients</a:t>
            </a:r>
            <a:r>
              <a:rPr lang="en-US" sz="1200" baseline="0" dirty="0" smtClean="0">
                <a:latin typeface="Calibri" pitchFamily="34" charset="0"/>
                <a:cs typeface="Calibri" pitchFamily="34" charset="0"/>
              </a:rPr>
              <a:t> and can lead to weight gain and reducing heart health. </a:t>
            </a:r>
            <a:r>
              <a:rPr kumimoji="1" lang="en-US" sz="1200" kern="1200" dirty="0" smtClean="0">
                <a:solidFill>
                  <a:schemeClr val="tx1"/>
                </a:solidFill>
                <a:latin typeface="Arial" charset="0"/>
                <a:ea typeface="MS PGothic" pitchFamily="34" charset="-128"/>
                <a:cs typeface="ＭＳ Ｐゴシック" pitchFamily="-60" charset="-128"/>
              </a:rPr>
              <a:t>According to Statistics Canada, the average Canadian eats about 23 teaspoons (92 grams) of added sugar each day from a combination of packaged and prepared foods. That’s a lot of sugar, considering that the Dietary Reference Intakes suggest we consume no more than 12 teaspoons (48 grams) of added sugar in a 2,200 calorie diet.</a:t>
            </a:r>
            <a:endParaRPr lang="en-US" sz="1200" baseline="0" dirty="0" smtClean="0">
              <a:latin typeface="Calibri" pitchFamily="34" charset="0"/>
              <a:cs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pitchFamily="34" charset="0"/>
              <a:cs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cs typeface="Calibri" pitchFamily="34" charset="0"/>
              </a:rPr>
              <a:t>Where to look if there are added sugars: On the nutrition label under</a:t>
            </a:r>
            <a:r>
              <a:rPr lang="en-US" sz="1200" dirty="0" smtClean="0">
                <a:latin typeface="Calibri" pitchFamily="34" charset="0"/>
                <a:cs typeface="Calibri" pitchFamily="34" charset="0"/>
              </a:rPr>
              <a:t> ingredients list, look for the following: words ending in “</a:t>
            </a:r>
            <a:r>
              <a:rPr lang="en-US" sz="1200" dirty="0" err="1" smtClean="0">
                <a:latin typeface="Calibri" pitchFamily="34" charset="0"/>
                <a:cs typeface="Calibri" pitchFamily="34" charset="0"/>
              </a:rPr>
              <a:t>ose</a:t>
            </a:r>
            <a:r>
              <a:rPr lang="en-US" sz="1200" dirty="0" smtClean="0">
                <a:latin typeface="Calibri" pitchFamily="34" charset="0"/>
                <a:cs typeface="Calibri" pitchFamily="34" charset="0"/>
              </a:rPr>
              <a:t>” (maltose, sucrose), high fructose corn syrup, molasses, cane sugar, corn sweetener, raw sugar, syrup, honey, fruit juice concentrates.</a:t>
            </a:r>
          </a:p>
          <a:p>
            <a:endParaRPr lang="en-CA" dirty="0"/>
          </a:p>
        </p:txBody>
      </p:sp>
      <p:sp>
        <p:nvSpPr>
          <p:cNvPr id="4" name="Slide Number Placeholder 3"/>
          <p:cNvSpPr>
            <a:spLocks noGrp="1"/>
          </p:cNvSpPr>
          <p:nvPr>
            <p:ph type="sldNum" sz="quarter" idx="10"/>
          </p:nvPr>
        </p:nvSpPr>
        <p:spPr/>
        <p:txBody>
          <a:bodyPr/>
          <a:lstStyle/>
          <a:p>
            <a:pPr>
              <a:defRPr/>
            </a:pPr>
            <a:fld id="{9FB4E9A6-3B2D-4A01-9FCD-D07BE8D86FE0}" type="slidenum">
              <a:rPr lang="en-US" smtClean="0"/>
              <a:pPr>
                <a:defRPr/>
              </a:pPr>
              <a:t>5</a:t>
            </a:fld>
            <a:endParaRPr lang="en-US"/>
          </a:p>
        </p:txBody>
      </p:sp>
    </p:spTree>
    <p:extLst>
      <p:ext uri="{BB962C8B-B14F-4D97-AF65-F5344CB8AC3E}">
        <p14:creationId xmlns:p14="http://schemas.microsoft.com/office/powerpoint/2010/main" val="2481679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xfrm>
            <a:off x="0" y="4452938"/>
            <a:ext cx="7086600" cy="4689475"/>
          </a:xfrm>
          <a:noFill/>
          <a:ln/>
        </p:spPr>
        <p:txBody>
          <a:bodyPr/>
          <a:lstStyle/>
          <a:p>
            <a:pPr>
              <a:buFontTx/>
              <a:buNone/>
            </a:pPr>
            <a:r>
              <a:rPr lang="en-US" sz="1100" dirty="0" smtClean="0"/>
              <a:t>To put into perspective,</a:t>
            </a:r>
            <a:r>
              <a:rPr lang="en-US" sz="1100" baseline="0" dirty="0" smtClean="0"/>
              <a:t> one 12 </a:t>
            </a:r>
            <a:r>
              <a:rPr lang="en-US" sz="1100" baseline="0" dirty="0" err="1" smtClean="0"/>
              <a:t>oz</a:t>
            </a:r>
            <a:r>
              <a:rPr lang="en-US" sz="1100" baseline="0" dirty="0" smtClean="0"/>
              <a:t> can of soda contains 8 </a:t>
            </a:r>
            <a:r>
              <a:rPr lang="en-US" sz="1100" baseline="0" dirty="0" err="1" smtClean="0"/>
              <a:t>tsp</a:t>
            </a:r>
            <a:r>
              <a:rPr lang="en-US" sz="1100" baseline="0" dirty="0" smtClean="0"/>
              <a:t> of sugar = 40 g (8tsp x 5g = 40) which is 130 calories! </a:t>
            </a:r>
          </a:p>
          <a:p>
            <a:pPr>
              <a:buFontTx/>
              <a:buNone/>
            </a:pPr>
            <a:endParaRPr lang="en-US" sz="11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Calibri" pitchFamily="34" charset="0"/>
                <a:cs typeface="Calibri" pitchFamily="34" charset="0"/>
              </a:rPr>
              <a:t>How</a:t>
            </a:r>
            <a:r>
              <a:rPr lang="en-US" sz="1100" baseline="0" dirty="0" smtClean="0">
                <a:latin typeface="Calibri" pitchFamily="34" charset="0"/>
                <a:cs typeface="Calibri" pitchFamily="34" charset="0"/>
              </a:rPr>
              <a:t> much is too much?: Canadian guidelines say max 25% or less of total energy intake from added sugars or no more than 12 teaspoons a day according to dietary reference intake. American guidelines say 6 </a:t>
            </a:r>
            <a:r>
              <a:rPr lang="en-US" sz="1100" baseline="0" dirty="0" err="1" smtClean="0">
                <a:latin typeface="Calibri" pitchFamily="34" charset="0"/>
                <a:cs typeface="Calibri" pitchFamily="34" charset="0"/>
              </a:rPr>
              <a:t>tsp</a:t>
            </a:r>
            <a:r>
              <a:rPr lang="en-US" sz="1100" baseline="0" dirty="0" smtClean="0">
                <a:latin typeface="Calibri" pitchFamily="34" charset="0"/>
                <a:cs typeface="Calibri" pitchFamily="34" charset="0"/>
              </a:rPr>
              <a:t>/day for women, 9 </a:t>
            </a:r>
            <a:r>
              <a:rPr lang="en-US" sz="1100" baseline="0" dirty="0" err="1" smtClean="0">
                <a:latin typeface="Calibri" pitchFamily="34" charset="0"/>
                <a:cs typeface="Calibri" pitchFamily="34" charset="0"/>
              </a:rPr>
              <a:t>tsp</a:t>
            </a:r>
            <a:r>
              <a:rPr lang="en-US" sz="1100" baseline="0" dirty="0" smtClean="0">
                <a:latin typeface="Calibri" pitchFamily="34" charset="0"/>
                <a:cs typeface="Calibri" pitchFamily="34" charset="0"/>
              </a:rPr>
              <a:t>/day for men.</a:t>
            </a:r>
            <a:endParaRPr lang="en-US" sz="1100" baseline="0" dirty="0" smtClean="0"/>
          </a:p>
        </p:txBody>
      </p:sp>
      <p:sp>
        <p:nvSpPr>
          <p:cNvPr id="34820" name="Slide Number Placeholder 3"/>
          <p:cNvSpPr>
            <a:spLocks noGrp="1"/>
          </p:cNvSpPr>
          <p:nvPr>
            <p:ph type="sldNum" sz="quarter" idx="5"/>
          </p:nvPr>
        </p:nvSpPr>
        <p:spPr>
          <a:noFill/>
        </p:spPr>
        <p:txBody>
          <a:bodyPr/>
          <a:lstStyle/>
          <a:p>
            <a:fld id="{A9443622-ED10-4336-95BA-723527417C4B}" type="slidenum">
              <a:rPr lang="en-US" smtClean="0"/>
              <a:pPr/>
              <a:t>6</a:t>
            </a:fld>
            <a:endParaRPr lang="en-US" smtClean="0"/>
          </a:p>
        </p:txBody>
      </p:sp>
    </p:spTree>
    <p:extLst>
      <p:ext uri="{BB962C8B-B14F-4D97-AF65-F5344CB8AC3E}">
        <p14:creationId xmlns:p14="http://schemas.microsoft.com/office/powerpoint/2010/main" val="13438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latin typeface="Calibri" pitchFamily="34" charset="0"/>
                <a:cs typeface="Calibri" pitchFamily="34" charset="0"/>
              </a:rPr>
              <a:t>HIIT: </a:t>
            </a:r>
            <a:r>
              <a:rPr lang="en-US" sz="1200" dirty="0" smtClean="0">
                <a:latin typeface="Calibri" pitchFamily="34" charset="0"/>
                <a:cs typeface="Calibri" pitchFamily="34" charset="0"/>
              </a:rPr>
              <a:t>repeated bouts of short to moderate duration exercise (10 sec – 5 min) completed at an intensity greater than anaerobic threshold. Bouts are separated by brief periods of low intensity or inactivity that allow partial but not a full recovery </a:t>
            </a:r>
          </a:p>
          <a:p>
            <a:endParaRPr lang="en-US" sz="1200" dirty="0" smtClean="0">
              <a:latin typeface="Calibri" pitchFamily="34" charset="0"/>
              <a:cs typeface="Calibri" pitchFamily="34" charset="0"/>
            </a:endParaRPr>
          </a:p>
          <a:p>
            <a:r>
              <a:rPr lang="en-US" sz="1200" dirty="0" smtClean="0">
                <a:latin typeface="Calibri" pitchFamily="34" charset="0"/>
                <a:cs typeface="Calibri" pitchFamily="34" charset="0"/>
              </a:rPr>
              <a:t>Its purpose: repeatedly stress the physiological</a:t>
            </a:r>
            <a:r>
              <a:rPr lang="en-US" sz="1200" baseline="0" dirty="0" smtClean="0">
                <a:latin typeface="Calibri" pitchFamily="34" charset="0"/>
                <a:cs typeface="Calibri" pitchFamily="34" charset="0"/>
              </a:rPr>
              <a:t> systems that will be used during endurance exercise to a GREATER extent than what is actually required during the activity</a:t>
            </a:r>
          </a:p>
          <a:p>
            <a:endParaRPr lang="en-US" sz="1200" baseline="0" dirty="0" smtClean="0">
              <a:latin typeface="Calibri" pitchFamily="34" charset="0"/>
              <a:cs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cs typeface="Calibri" pitchFamily="34" charset="0"/>
              </a:rPr>
              <a:t>How it works: In sedentary and recreationally active individuals, HIIT improves endurance performance to a greater extent than continuous submaximal training (ex. jogging) alone. From a physiological level, these improvements include increased </a:t>
            </a:r>
            <a:r>
              <a:rPr lang="en-CA" sz="1200" dirty="0" smtClean="0">
                <a:latin typeface="Calibri" pitchFamily="34" charset="0"/>
                <a:cs typeface="Calibri" pitchFamily="34" charset="0"/>
                <a:sym typeface="Wingdings"/>
              </a:rPr>
              <a:t>blood flow, oxygen delivery to muscles, oxygen utilization from muscles, fat metabolism.  </a:t>
            </a:r>
          </a:p>
          <a:p>
            <a:endParaRPr lang="en-US" sz="1200" dirty="0" smtClean="0">
              <a:latin typeface="Calibri" pitchFamily="34" charset="0"/>
              <a:cs typeface="Calibri" pitchFamily="34" charset="0"/>
            </a:endParaRPr>
          </a:p>
          <a:p>
            <a:endParaRPr lang="en-CA" dirty="0" smtClean="0"/>
          </a:p>
        </p:txBody>
      </p:sp>
      <p:sp>
        <p:nvSpPr>
          <p:cNvPr id="4" name="Slide Number Placeholder 3"/>
          <p:cNvSpPr>
            <a:spLocks noGrp="1"/>
          </p:cNvSpPr>
          <p:nvPr>
            <p:ph type="sldNum" sz="quarter" idx="10"/>
          </p:nvPr>
        </p:nvSpPr>
        <p:spPr/>
        <p:txBody>
          <a:bodyPr/>
          <a:lstStyle/>
          <a:p>
            <a:pPr>
              <a:defRPr/>
            </a:pPr>
            <a:fld id="{9FB4E9A6-3B2D-4A01-9FCD-D07BE8D86FE0}" type="slidenum">
              <a:rPr lang="en-US" smtClean="0"/>
              <a:pPr>
                <a:defRPr/>
              </a:pPr>
              <a:t>7</a:t>
            </a:fld>
            <a:endParaRPr lang="en-US"/>
          </a:p>
        </p:txBody>
      </p:sp>
    </p:spTree>
    <p:extLst>
      <p:ext uri="{BB962C8B-B14F-4D97-AF65-F5344CB8AC3E}">
        <p14:creationId xmlns:p14="http://schemas.microsoft.com/office/powerpoint/2010/main" val="2629341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xfrm>
            <a:off x="0" y="4178300"/>
            <a:ext cx="7086600" cy="5194300"/>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t>Is it for me: </a:t>
            </a:r>
            <a:r>
              <a:rPr lang="en-CA" sz="1100" dirty="0" smtClean="0">
                <a:latin typeface="Calibri" pitchFamily="34" charset="0"/>
                <a:cs typeface="Calibri" pitchFamily="34" charset="0"/>
              </a:rPr>
              <a:t>HIIT is suitable for most people, even those who have not exercised in a long time to athletes. Talk to your doctor first if you are not a regular exerciser, or have a chronic health in addition to diabetes. </a:t>
            </a:r>
            <a:endParaRPr lang="en-CA" sz="900" dirty="0" smtClean="0">
              <a:latin typeface="Calibri" pitchFamily="34" charset="0"/>
              <a:cs typeface="Calibri" pitchFamily="34" charset="0"/>
            </a:endParaRPr>
          </a:p>
          <a:p>
            <a:endParaRPr lang="en-US" sz="1100" dirty="0" smtClean="0"/>
          </a:p>
          <a:p>
            <a:r>
              <a:rPr lang="en-US" sz="1100" dirty="0" smtClean="0"/>
              <a:t>What’s in it for me/benefits (stress this</a:t>
            </a:r>
            <a:r>
              <a:rPr lang="en-US" sz="1100" baseline="0" dirty="0" smtClean="0"/>
              <a:t> section!)</a:t>
            </a:r>
            <a:r>
              <a:rPr lang="en-US" sz="1100" dirty="0" smtClean="0"/>
              <a:t>:</a:t>
            </a:r>
            <a:r>
              <a:rPr lang="en-US" sz="1100" baseline="0" dirty="0" smtClean="0"/>
              <a:t> super efficient - </a:t>
            </a:r>
            <a:r>
              <a:rPr kumimoji="1" lang="en-US" sz="1200" kern="1200" baseline="0" dirty="0" smtClean="0">
                <a:solidFill>
                  <a:schemeClr val="tx1"/>
                </a:solidFill>
                <a:latin typeface="Arial" charset="0"/>
                <a:ea typeface="MS PGothic" pitchFamily="34" charset="-128"/>
                <a:cs typeface="ＭＳ Ｐゴシック" pitchFamily="-60" charset="-128"/>
              </a:rPr>
              <a:t>c</a:t>
            </a:r>
            <a:r>
              <a:rPr kumimoji="1" lang="en-US" sz="1200" kern="1200" dirty="0" smtClean="0">
                <a:solidFill>
                  <a:schemeClr val="tx1"/>
                </a:solidFill>
                <a:latin typeface="Arial" charset="0"/>
                <a:ea typeface="MS PGothic" pitchFamily="34" charset="-128"/>
                <a:cs typeface="ＭＳ Ｐゴシック" pitchFamily="-60" charset="-128"/>
              </a:rPr>
              <a:t>an be undertaken in as little as 10 minutes,</a:t>
            </a:r>
            <a:r>
              <a:rPr kumimoji="1" lang="en-US" sz="1200" kern="1200" baseline="0" dirty="0" smtClean="0">
                <a:solidFill>
                  <a:schemeClr val="tx1"/>
                </a:solidFill>
                <a:latin typeface="Arial" charset="0"/>
                <a:ea typeface="MS PGothic" pitchFamily="34" charset="-128"/>
                <a:cs typeface="ＭＳ Ｐゴシック" pitchFamily="-60" charset="-128"/>
              </a:rPr>
              <a:t> </a:t>
            </a:r>
            <a:r>
              <a:rPr kumimoji="1" lang="en-US" sz="1200" kern="1200" dirty="0" smtClean="0">
                <a:solidFill>
                  <a:schemeClr val="tx1"/>
                </a:solidFill>
                <a:latin typeface="Arial" charset="0"/>
                <a:ea typeface="MS PGothic" pitchFamily="34" charset="-128"/>
                <a:cs typeface="ＭＳ Ｐゴシック" pitchFamily="-60" charset="-128"/>
              </a:rPr>
              <a:t>Flexible – a wide range of exercises can be chosen, </a:t>
            </a:r>
            <a:r>
              <a:rPr kumimoji="1" lang="en-CA" sz="1200" kern="1200" dirty="0" smtClean="0">
                <a:solidFill>
                  <a:srgbClr val="5D8F26"/>
                </a:solidFill>
                <a:latin typeface="Calibri" pitchFamily="34" charset="0"/>
                <a:ea typeface="MS PGothic" pitchFamily="34" charset="-128"/>
                <a:cs typeface="Calibri" pitchFamily="34" charset="0"/>
              </a:rPr>
              <a:t>s</a:t>
            </a:r>
            <a:r>
              <a:rPr lang="en-CA" sz="1200" dirty="0" smtClean="0">
                <a:solidFill>
                  <a:srgbClr val="5D8F26"/>
                </a:solidFill>
                <a:latin typeface="Calibri" pitchFamily="34" charset="0"/>
                <a:cs typeface="Calibri" pitchFamily="34" charset="0"/>
              </a:rPr>
              <a:t>uitable for those with a low level of fitness (this is huge </a:t>
            </a:r>
            <a:r>
              <a:rPr lang="en-CA" sz="1200" dirty="0" err="1" smtClean="0">
                <a:solidFill>
                  <a:srgbClr val="5D8F26"/>
                </a:solidFill>
                <a:latin typeface="Calibri" pitchFamily="34" charset="0"/>
                <a:cs typeface="Calibri" pitchFamily="34" charset="0"/>
              </a:rPr>
              <a:t>esp</a:t>
            </a:r>
            <a:r>
              <a:rPr lang="en-CA" sz="1200" baseline="0" dirty="0" smtClean="0">
                <a:solidFill>
                  <a:srgbClr val="5D8F26"/>
                </a:solidFill>
                <a:latin typeface="Calibri" pitchFamily="34" charset="0"/>
                <a:cs typeface="Calibri" pitchFamily="34" charset="0"/>
              </a:rPr>
              <a:t> for those who are nervous about starting exercise again!)</a:t>
            </a:r>
            <a:r>
              <a:rPr lang="en-CA" sz="1200" dirty="0" smtClean="0">
                <a:solidFill>
                  <a:srgbClr val="5D8F26"/>
                </a:solidFill>
                <a:latin typeface="Calibri" pitchFamily="34" charset="0"/>
                <a:cs typeface="Calibri" pitchFamily="34" charset="0"/>
              </a:rPr>
              <a:t>,</a:t>
            </a:r>
            <a:r>
              <a:rPr lang="en-CA" sz="1200" baseline="0" dirty="0" smtClean="0">
                <a:solidFill>
                  <a:srgbClr val="5D8F26"/>
                </a:solidFill>
                <a:latin typeface="Calibri" pitchFamily="34" charset="0"/>
                <a:cs typeface="Calibri" pitchFamily="34" charset="0"/>
              </a:rPr>
              <a:t> </a:t>
            </a:r>
            <a:r>
              <a:rPr kumimoji="1" lang="en-US" sz="1200" kern="1200" baseline="0" dirty="0" smtClean="0">
                <a:solidFill>
                  <a:schemeClr val="tx1"/>
                </a:solidFill>
                <a:latin typeface="Arial" charset="0"/>
                <a:ea typeface="MS PGothic" pitchFamily="34" charset="-128"/>
                <a:cs typeface="ＭＳ Ｐゴシック" pitchFamily="-60" charset="-128"/>
              </a:rPr>
              <a:t>c</a:t>
            </a:r>
            <a:r>
              <a:rPr kumimoji="1" lang="en-US" sz="1200" kern="1200" dirty="0" smtClean="0">
                <a:solidFill>
                  <a:schemeClr val="tx1"/>
                </a:solidFill>
                <a:latin typeface="Arial" charset="0"/>
                <a:ea typeface="MS PGothic" pitchFamily="34" charset="-128"/>
                <a:cs typeface="ＭＳ Ｐゴシック" pitchFamily="-60" charset="-128"/>
              </a:rPr>
              <a:t>an time saver -</a:t>
            </a:r>
            <a:r>
              <a:rPr kumimoji="1" lang="en-US" sz="1200" kern="1200" baseline="0" dirty="0" smtClean="0">
                <a:solidFill>
                  <a:schemeClr val="tx1"/>
                </a:solidFill>
                <a:latin typeface="Arial" charset="0"/>
                <a:ea typeface="MS PGothic" pitchFamily="34" charset="-128"/>
                <a:cs typeface="ＭＳ Ｐゴシック" pitchFamily="-60" charset="-128"/>
              </a:rPr>
              <a:t> </a:t>
            </a:r>
            <a:r>
              <a:rPr kumimoji="1" lang="en-US" sz="1200" kern="1200" dirty="0" smtClean="0">
                <a:solidFill>
                  <a:schemeClr val="tx1"/>
                </a:solidFill>
                <a:latin typeface="Arial" charset="0"/>
                <a:ea typeface="MS PGothic" pitchFamily="34" charset="-128"/>
                <a:cs typeface="ＭＳ Ｐゴシック" pitchFamily="-60" charset="-128"/>
              </a:rPr>
              <a:t>be as effective as much longer periods of continuous exercise (you</a:t>
            </a:r>
            <a:r>
              <a:rPr kumimoji="1" lang="en-US" sz="1200" kern="1200" baseline="0" dirty="0" smtClean="0">
                <a:solidFill>
                  <a:schemeClr val="tx1"/>
                </a:solidFill>
                <a:latin typeface="Arial" charset="0"/>
                <a:ea typeface="MS PGothic" pitchFamily="34" charset="-128"/>
                <a:cs typeface="ＭＳ Ｐゴシック" pitchFamily="-60" charset="-128"/>
              </a:rPr>
              <a:t> do not have to jog for an hour to get the same benefits from a 10min HIIT workout). </a:t>
            </a:r>
          </a:p>
          <a:p>
            <a:endParaRPr kumimoji="1" lang="en-US" sz="1200" kern="1200" baseline="0" dirty="0" smtClean="0">
              <a:solidFill>
                <a:schemeClr val="tx1"/>
              </a:solidFill>
              <a:latin typeface="Arial" charset="0"/>
              <a:ea typeface="MS PGothic" pitchFamily="34" charset="-128"/>
              <a:cs typeface="ＭＳ Ｐゴシック" pitchFamily="-60" charset="-128"/>
            </a:endParaRPr>
          </a:p>
          <a:p>
            <a:r>
              <a:rPr kumimoji="1" lang="en-US" sz="1200" kern="1200" baseline="0" dirty="0" smtClean="0">
                <a:solidFill>
                  <a:schemeClr val="tx1"/>
                </a:solidFill>
                <a:latin typeface="Arial" charset="0"/>
                <a:ea typeface="MS PGothic" pitchFamily="34" charset="-128"/>
                <a:cs typeface="ＭＳ Ｐゴシック" pitchFamily="-60" charset="-128"/>
              </a:rPr>
              <a:t>Examples: see handout for ideas of HIIT exercises. </a:t>
            </a:r>
          </a:p>
          <a:p>
            <a:r>
              <a:rPr kumimoji="1" lang="en-US" sz="1200" kern="1200" baseline="0" dirty="0" smtClean="0">
                <a:solidFill>
                  <a:schemeClr val="tx1"/>
                </a:solidFill>
                <a:latin typeface="Arial" charset="0"/>
                <a:ea typeface="MS PGothic" pitchFamily="34" charset="-128"/>
                <a:cs typeface="ＭＳ Ｐゴシック" pitchFamily="-60" charset="-128"/>
              </a:rPr>
              <a:t>- </a:t>
            </a:r>
            <a:r>
              <a:rPr kumimoji="1" lang="en-US" sz="1200" kern="1200" baseline="0" dirty="0" err="1" smtClean="0">
                <a:solidFill>
                  <a:schemeClr val="tx1"/>
                </a:solidFill>
                <a:latin typeface="Arial" charset="0"/>
                <a:ea typeface="MS PGothic" pitchFamily="34" charset="-128"/>
                <a:cs typeface="ＭＳ Ｐゴシック" pitchFamily="-60" charset="-128"/>
              </a:rPr>
              <a:t>Tabata</a:t>
            </a:r>
            <a:r>
              <a:rPr kumimoji="1" lang="en-US" sz="1200" kern="1200" baseline="0" dirty="0" smtClean="0">
                <a:solidFill>
                  <a:schemeClr val="tx1"/>
                </a:solidFill>
                <a:latin typeface="Arial" charset="0"/>
                <a:ea typeface="MS PGothic" pitchFamily="34" charset="-128"/>
                <a:cs typeface="ＭＳ Ｐゴシック" pitchFamily="-60" charset="-128"/>
              </a:rPr>
              <a:t>: warm up, 8 intervals of 20 seconds all-out </a:t>
            </a:r>
            <a:r>
              <a:rPr kumimoji="1" lang="en-US" sz="1200" kern="1200" baseline="0" dirty="0" err="1" smtClean="0">
                <a:solidFill>
                  <a:schemeClr val="tx1"/>
                </a:solidFill>
                <a:latin typeface="Arial" charset="0"/>
                <a:ea typeface="MS PGothic" pitchFamily="34" charset="-128"/>
                <a:cs typeface="ＭＳ Ｐゴシック" pitchFamily="-60" charset="-128"/>
              </a:rPr>
              <a:t>intensiy</a:t>
            </a:r>
            <a:r>
              <a:rPr kumimoji="1" lang="en-US" sz="1200" kern="1200" baseline="0" dirty="0" smtClean="0">
                <a:solidFill>
                  <a:schemeClr val="tx1"/>
                </a:solidFill>
                <a:latin typeface="Arial" charset="0"/>
                <a:ea typeface="MS PGothic" pitchFamily="34" charset="-128"/>
                <a:cs typeface="ＭＳ Ｐゴシック" pitchFamily="-60" charset="-128"/>
              </a:rPr>
              <a:t> exercise followed by 10 sec of rest, cool down. IMP: you need to ease into this slowly, using NO weights (just cardio) – you may see stuff online for using </a:t>
            </a:r>
            <a:r>
              <a:rPr kumimoji="1" lang="en-US" sz="1200" kern="1200" baseline="0" dirty="0" err="1" smtClean="0">
                <a:solidFill>
                  <a:schemeClr val="tx1"/>
                </a:solidFill>
                <a:latin typeface="Arial" charset="0"/>
                <a:ea typeface="MS PGothic" pitchFamily="34" charset="-128"/>
                <a:cs typeface="ＭＳ Ｐゴシック" pitchFamily="-60" charset="-128"/>
              </a:rPr>
              <a:t>kettleballs</a:t>
            </a:r>
            <a:r>
              <a:rPr kumimoji="1" lang="en-US" sz="1200" kern="1200" baseline="0" dirty="0" smtClean="0">
                <a:solidFill>
                  <a:schemeClr val="tx1"/>
                </a:solidFill>
                <a:latin typeface="Arial" charset="0"/>
                <a:ea typeface="MS PGothic" pitchFamily="34" charset="-128"/>
                <a:cs typeface="ＭＳ Ｐゴシック" pitchFamily="-60" charset="-128"/>
              </a:rPr>
              <a:t> but this is NOT recommended.  </a:t>
            </a:r>
            <a:endParaRPr lang="en-US" sz="1100" dirty="0" smtClean="0"/>
          </a:p>
          <a:p>
            <a:endParaRPr lang="en-US" sz="1100" dirty="0" smtClean="0"/>
          </a:p>
          <a:p>
            <a:pPr marL="171450" indent="-171450">
              <a:buFontTx/>
              <a:buChar char="-"/>
            </a:pPr>
            <a:r>
              <a:rPr lang="en-US" sz="1100" dirty="0" smtClean="0"/>
              <a:t>Insanity: 60 day home</a:t>
            </a:r>
            <a:r>
              <a:rPr lang="en-US" sz="1100" baseline="0" dirty="0" smtClean="0"/>
              <a:t> based workout with no weights designed by Beach Body. It is total body, circuit training involving a rigorous 6 days of exercise per week. The system is based on the concept of “max interval training” which is like HIIT but more intensified. Some interval training will be high intensity exercise for short amount of time followed by recovery for a long amount of time. BUT, max interval training reverses it so you work as hard as you can for 3 min then have 30 sec rest in between. (</a:t>
            </a:r>
            <a:r>
              <a:rPr lang="en-US" sz="1100" baseline="0" dirty="0" err="1" smtClean="0"/>
              <a:t>www.webmd.com</a:t>
            </a:r>
            <a:r>
              <a:rPr lang="en-US" sz="1100" baseline="0" dirty="0" smtClean="0"/>
              <a:t>)</a:t>
            </a:r>
          </a:p>
          <a:p>
            <a:pPr marL="171450" indent="-171450">
              <a:buFontTx/>
              <a:buChar char="-"/>
            </a:pPr>
            <a:endParaRPr lang="en-US" sz="1100" baseline="0" dirty="0" smtClean="0"/>
          </a:p>
          <a:p>
            <a:pPr marL="171450" indent="-171450">
              <a:buFontTx/>
              <a:buChar char="-"/>
            </a:pPr>
            <a:endParaRPr lang="en-US" sz="1100" dirty="0" smtClean="0"/>
          </a:p>
          <a:p>
            <a:r>
              <a:rPr lang="en-US" sz="1100" dirty="0" smtClean="0"/>
              <a:t>http://</a:t>
            </a:r>
            <a:r>
              <a:rPr lang="en-US" sz="1100" dirty="0" err="1" smtClean="0"/>
              <a:t>www.diabetes.co.uk</a:t>
            </a:r>
            <a:r>
              <a:rPr lang="en-US" sz="1100" dirty="0" smtClean="0"/>
              <a:t>/high-intensity-interval-</a:t>
            </a:r>
            <a:r>
              <a:rPr lang="en-US" sz="1100" dirty="0" err="1" smtClean="0"/>
              <a:t>training.html</a:t>
            </a:r>
            <a:endParaRPr lang="en-US" sz="1100" dirty="0" smtClean="0"/>
          </a:p>
          <a:p>
            <a:r>
              <a:rPr lang="en-US" sz="1100" dirty="0" smtClean="0"/>
              <a:t>http://</a:t>
            </a:r>
            <a:r>
              <a:rPr lang="en-US" sz="1100" dirty="0" err="1" smtClean="0"/>
              <a:t>www.webmd.com</a:t>
            </a:r>
            <a:r>
              <a:rPr lang="en-US" sz="1100" dirty="0" smtClean="0"/>
              <a:t>/fitness-exercise/features/fitness-review-beach-body-insanity-program </a:t>
            </a:r>
          </a:p>
        </p:txBody>
      </p:sp>
      <p:sp>
        <p:nvSpPr>
          <p:cNvPr id="35844" name="Slide Number Placeholder 3"/>
          <p:cNvSpPr>
            <a:spLocks noGrp="1"/>
          </p:cNvSpPr>
          <p:nvPr>
            <p:ph type="sldNum" sz="quarter" idx="5"/>
          </p:nvPr>
        </p:nvSpPr>
        <p:spPr>
          <a:noFill/>
        </p:spPr>
        <p:txBody>
          <a:bodyPr/>
          <a:lstStyle/>
          <a:p>
            <a:fld id="{D66D1FF2-5252-4AF8-A3B0-CBF97430ACF2}" type="slidenum">
              <a:rPr lang="en-US" smtClean="0"/>
              <a:pPr/>
              <a:t>8</a:t>
            </a:fld>
            <a:endParaRPr lang="en-US" smtClean="0"/>
          </a:p>
        </p:txBody>
      </p:sp>
    </p:spTree>
    <p:extLst>
      <p:ext uri="{BB962C8B-B14F-4D97-AF65-F5344CB8AC3E}">
        <p14:creationId xmlns:p14="http://schemas.microsoft.com/office/powerpoint/2010/main" val="186251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xfrm>
            <a:off x="0" y="4287838"/>
            <a:ext cx="7086600" cy="5084762"/>
          </a:xfrm>
          <a:noFill/>
          <a:ln/>
        </p:spPr>
        <p:txBody>
          <a:bodyPr/>
          <a:lstStyle/>
          <a:p>
            <a:r>
              <a:rPr lang="en-CA" sz="1200" dirty="0" smtClean="0">
                <a:latin typeface="Calibri" pitchFamily="34" charset="0"/>
                <a:cs typeface="Calibri" pitchFamily="34" charset="0"/>
              </a:rPr>
              <a:t>WBV delivers vibration to the whole body via oscillating plates using two designs: </a:t>
            </a:r>
          </a:p>
          <a:p>
            <a:pPr marL="457200" indent="-457200">
              <a:buAutoNum type="arabicPeriod"/>
            </a:pPr>
            <a:r>
              <a:rPr lang="en-CA" sz="1200" dirty="0" smtClean="0">
                <a:latin typeface="Calibri" pitchFamily="34" charset="0"/>
                <a:cs typeface="Calibri" pitchFamily="34" charset="0"/>
              </a:rPr>
              <a:t>Vertical displacements on the left and right side of a fulcrum</a:t>
            </a:r>
          </a:p>
          <a:p>
            <a:pPr marL="457200" indent="-457200">
              <a:buAutoNum type="arabicPeriod"/>
            </a:pPr>
            <a:r>
              <a:rPr lang="en-CA" sz="1200" dirty="0" smtClean="0">
                <a:latin typeface="Calibri" pitchFamily="34" charset="0"/>
                <a:cs typeface="Calibri" pitchFamily="34" charset="0"/>
              </a:rPr>
              <a:t>Whole plate oscillating up and down. </a:t>
            </a:r>
          </a:p>
          <a:p>
            <a:pPr marL="231775" indent="-231775"/>
            <a:endParaRPr lang="en-US" dirty="0" smtClean="0"/>
          </a:p>
        </p:txBody>
      </p:sp>
      <p:sp>
        <p:nvSpPr>
          <p:cNvPr id="36868" name="Slide Number Placeholder 3"/>
          <p:cNvSpPr>
            <a:spLocks noGrp="1"/>
          </p:cNvSpPr>
          <p:nvPr>
            <p:ph type="sldNum" sz="quarter" idx="5"/>
          </p:nvPr>
        </p:nvSpPr>
        <p:spPr>
          <a:noFill/>
        </p:spPr>
        <p:txBody>
          <a:bodyPr/>
          <a:lstStyle/>
          <a:p>
            <a:fld id="{1302C31D-7503-4422-A24B-4A28AE1A0C75}" type="slidenum">
              <a:rPr lang="en-US" smtClean="0"/>
              <a:pPr/>
              <a:t>9</a:t>
            </a:fld>
            <a:endParaRPr lang="en-US" smtClean="0"/>
          </a:p>
        </p:txBody>
      </p:sp>
    </p:spTree>
    <p:extLst>
      <p:ext uri="{BB962C8B-B14F-4D97-AF65-F5344CB8AC3E}">
        <p14:creationId xmlns:p14="http://schemas.microsoft.com/office/powerpoint/2010/main" val="896147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endParaRPr lang="en-CA"/>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lstStyle>
          <a:p>
            <a:pPr>
              <a:defRPr/>
            </a:pPr>
            <a:endParaRPr lang="en-US"/>
          </a:p>
        </p:txBody>
      </p:sp>
      <p:sp>
        <p:nvSpPr>
          <p:cNvPr id="12" name="Footer Placeholder 18"/>
          <p:cNvSpPr>
            <a:spLocks noGrp="1"/>
          </p:cNvSpPr>
          <p:nvPr>
            <p:ph type="ftr" sz="quarter" idx="11"/>
          </p:nvPr>
        </p:nvSpPr>
        <p:spPr/>
        <p:txBody>
          <a:bodyPr/>
          <a:lstStyle>
            <a:lvl1pPr>
              <a:defRPr>
                <a:solidFill>
                  <a:srgbClr val="E8F0F4"/>
                </a:solidFill>
              </a:defRPr>
            </a:lvl1pPr>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pPr>
              <a:defRPr/>
            </a:pPr>
            <a:fld id="{BD8241A5-6A7A-4766-8E2D-A5B9DE5667F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EE00811-0F6B-4EB9-89A7-3D8AB805C1A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5A959CF-194A-4E08-BA29-04DF903E7B2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813D87C-66F3-4229-BD9D-1379006885C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a:spLocks noChangeArrowheads="1"/>
          </p:cNvSpPr>
          <p:nvPr/>
        </p:nvSpPr>
        <p:spPr bwMode="auto">
          <a:xfrm>
            <a:off x="3636963" y="3005138"/>
            <a:ext cx="182562"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rgbClr val="FFFFFF"/>
              </a:solidFill>
              <a:latin typeface="Lucida Sans Unicode" pitchFamily="34" charset="0"/>
            </a:endParaRPr>
          </a:p>
        </p:txBody>
      </p:sp>
      <p:sp>
        <p:nvSpPr>
          <p:cNvPr id="5" name="Chevron 4"/>
          <p:cNvSpPr>
            <a:spLocks noChangeArrowheads="1"/>
          </p:cNvSpPr>
          <p:nvPr/>
        </p:nvSpPr>
        <p:spPr bwMode="auto">
          <a:xfrm>
            <a:off x="3449638" y="3005138"/>
            <a:ext cx="184150"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rgbClr val="FFFFFF"/>
              </a:solidFill>
              <a:latin typeface="Lucida Sans Unicode" pitchFamily="34" charset="0"/>
            </a:endParaRPr>
          </a:p>
        </p:txBody>
      </p:sp>
      <p:sp>
        <p:nvSpPr>
          <p:cNvPr id="2" name="Title 1"/>
          <p:cNvSpPr>
            <a:spLocks noGrp="1"/>
          </p:cNvSpPr>
          <p:nvPr>
            <p:ph type="title"/>
          </p:nvPr>
        </p:nvSpPr>
        <p:spPr>
          <a:xfrm>
            <a:off x="722376" y="1059712"/>
            <a:ext cx="7772400" cy="1828800"/>
          </a:xfrm>
        </p:spPr>
        <p:txBody>
          <a:bodyPr anchor="b">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3F1731AB-9BD2-48E2-A60C-8BC9727A9F8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81A9DED-6C2F-4A8E-9E67-391F1866E2B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930A390-8BF6-4BDA-A97E-0251B359C1E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A3AC4D97-C182-40E1-906A-FA245DD0D70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8002946-FEB6-4E45-A04C-8B7699C6ABA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0271A0C-55FB-464E-BD5C-C5A4BC98FEC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endParaRPr lang="en-CA"/>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a:spLocks noChangeArrowheads="1"/>
          </p:cNvSpPr>
          <p:nvPr/>
        </p:nvSpPr>
        <p:spPr bwMode="auto">
          <a:xfrm>
            <a:off x="8664575"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rgbClr val="FFFFFF"/>
              </a:solidFill>
              <a:latin typeface="Lucida Sans Unicode" pitchFamily="34" charset="0"/>
            </a:endParaRPr>
          </a:p>
        </p:txBody>
      </p:sp>
      <p:sp>
        <p:nvSpPr>
          <p:cNvPr id="10" name="Chevron 9"/>
          <p:cNvSpPr>
            <a:spLocks noChangeArrowheads="1"/>
          </p:cNvSpPr>
          <p:nvPr/>
        </p:nvSpPr>
        <p:spPr bwMode="auto">
          <a:xfrm>
            <a:off x="8477250"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rgbClr val="FFFFFF"/>
              </a:solidFill>
              <a:latin typeface="Lucida Sans Unicode" pitchFamily="34" charset="0"/>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lvl1pPr>
          </a:lstStyle>
          <a:p>
            <a:pPr>
              <a:defRPr/>
            </a:pPr>
            <a:endParaRPr lang="en-US"/>
          </a:p>
        </p:txBody>
      </p:sp>
      <p:sp>
        <p:nvSpPr>
          <p:cNvPr id="12" name="Footer Placeholder 5"/>
          <p:cNvSpPr>
            <a:spLocks noGrp="1"/>
          </p:cNvSpPr>
          <p:nvPr>
            <p:ph type="ftr" sz="quarter" idx="11"/>
          </p:nvPr>
        </p:nvSpPr>
        <p:spPr/>
        <p:txBody>
          <a:bodyPr/>
          <a:lstStyle>
            <a:lvl1pPr>
              <a:defRPr/>
            </a:lvl1pPr>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pPr>
              <a:defRPr/>
            </a:pPr>
            <a:fld id="{0FB682F9-D669-4F8F-8097-9FB23BA7B90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endParaRPr lang="en-CA"/>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latin typeface="Arial" charset="0"/>
              </a:defRPr>
            </a:lvl1pPr>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Arial" charset="0"/>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Arial" charset="0"/>
              </a:defRPr>
            </a:lvl1pPr>
          </a:lstStyle>
          <a:p>
            <a:pPr>
              <a:defRPr/>
            </a:pPr>
            <a:fld id="{BAADD4C6-2654-4F17-9F44-EB0CADE13E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6" r:id="rId1"/>
    <p:sldLayoutId id="2147484282" r:id="rId2"/>
    <p:sldLayoutId id="2147484287" r:id="rId3"/>
    <p:sldLayoutId id="2147484288" r:id="rId4"/>
    <p:sldLayoutId id="2147484289" r:id="rId5"/>
    <p:sldLayoutId id="2147484290" r:id="rId6"/>
    <p:sldLayoutId id="2147484283" r:id="rId7"/>
    <p:sldLayoutId id="2147484291" r:id="rId8"/>
    <p:sldLayoutId id="2147484292" r:id="rId9"/>
    <p:sldLayoutId id="2147484284" r:id="rId10"/>
    <p:sldLayoutId id="2147484285"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S PGothic" pitchFamily="34" charset="-128"/>
          <a:cs typeface="ＭＳ Ｐゴシック" pitchFamily="-60" charset="-128"/>
        </a:defRPr>
      </a:lvl1pPr>
      <a:lvl2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2pPr>
      <a:lvl3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3pPr>
      <a:lvl4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4pPr>
      <a:lvl5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5pPr>
      <a:lvl6pPr marL="457200" algn="l" rtl="0" fontAlgn="base">
        <a:spcBef>
          <a:spcPct val="0"/>
        </a:spcBef>
        <a:spcAft>
          <a:spcPct val="0"/>
        </a:spcAft>
        <a:defRPr sz="4100" b="1">
          <a:solidFill>
            <a:schemeClr val="tx2"/>
          </a:solidFill>
          <a:latin typeface="Lucida Sans Unicode" pitchFamily="-60" charset="-52"/>
        </a:defRPr>
      </a:lvl6pPr>
      <a:lvl7pPr marL="914400" algn="l" rtl="0" fontAlgn="base">
        <a:spcBef>
          <a:spcPct val="0"/>
        </a:spcBef>
        <a:spcAft>
          <a:spcPct val="0"/>
        </a:spcAft>
        <a:defRPr sz="4100" b="1">
          <a:solidFill>
            <a:schemeClr val="tx2"/>
          </a:solidFill>
          <a:latin typeface="Lucida Sans Unicode" pitchFamily="-60" charset="-52"/>
        </a:defRPr>
      </a:lvl7pPr>
      <a:lvl8pPr marL="1371600" algn="l" rtl="0" fontAlgn="base">
        <a:spcBef>
          <a:spcPct val="0"/>
        </a:spcBef>
        <a:spcAft>
          <a:spcPct val="0"/>
        </a:spcAft>
        <a:defRPr sz="4100" b="1">
          <a:solidFill>
            <a:schemeClr val="tx2"/>
          </a:solidFill>
          <a:latin typeface="Lucida Sans Unicode" pitchFamily="-60" charset="-52"/>
        </a:defRPr>
      </a:lvl8pPr>
      <a:lvl9pPr marL="1828800" algn="l" rtl="0" fontAlgn="base">
        <a:spcBef>
          <a:spcPct val="0"/>
        </a:spcBef>
        <a:spcAft>
          <a:spcPct val="0"/>
        </a:spcAft>
        <a:defRPr sz="4100" b="1">
          <a:solidFill>
            <a:schemeClr val="tx2"/>
          </a:solidFill>
          <a:latin typeface="Lucida Sans Unicode" pitchFamily="-60" charset="-52"/>
        </a:defRPr>
      </a:lvl9pPr>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S PGothic" pitchFamily="34" charset="-128"/>
          <a:cs typeface="ＭＳ Ｐゴシック" pitchFamily="-60" charset="-128"/>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S PGothic" pitchFamily="34" charset="-128"/>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S PGothic" pitchFamily="34" charset="-128"/>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S PGothic" pitchFamily="34" charset="-128"/>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S PGothic" pitchFamily="34" charset="-128"/>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webmd.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barefootrunning.fas.harvard.ed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ugar.ca/" TargetMode="External"/><Relationship Id="rId2" Type="http://schemas.openxmlformats.org/officeDocument/2006/relationships/hyperlink" Target="http://www.heart.org/" TargetMode="External"/><Relationship Id="rId1" Type="http://schemas.openxmlformats.org/officeDocument/2006/relationships/slideLayout" Target="../slideLayouts/slideLayout2.xml"/><Relationship Id="rId6" Type="http://schemas.openxmlformats.org/officeDocument/2006/relationships/hyperlink" Target="http://www.heartandstroke.com/" TargetMode="External"/><Relationship Id="rId5" Type="http://schemas.openxmlformats.org/officeDocument/2006/relationships/hyperlink" Target="http://www.diabetes.co.uk/" TargetMode="External"/><Relationship Id="rId4" Type="http://schemas.openxmlformats.org/officeDocument/2006/relationships/hyperlink" Target="http://www.eggs.ca"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75"/>
          <p:cNvSpPr>
            <a:spLocks noChangeArrowheads="1"/>
          </p:cNvSpPr>
          <p:nvPr/>
        </p:nvSpPr>
        <p:spPr bwMode="auto">
          <a:xfrm>
            <a:off x="1225519" y="404664"/>
            <a:ext cx="6692962" cy="1188132"/>
          </a:xfrm>
          <a:prstGeom prst="rect">
            <a:avLst/>
          </a:prstGeom>
          <a:noFill/>
          <a:ln w="9525">
            <a:noFill/>
            <a:miter lim="800000"/>
            <a:headEnd/>
            <a:tailEnd/>
          </a:ln>
        </p:spPr>
        <p:txBody>
          <a:bodyPr anchor="ctr"/>
          <a:lstStyle/>
          <a:p>
            <a:pPr algn="ctr"/>
            <a:r>
              <a:rPr lang="en-US" sz="4000" b="1" dirty="0" smtClean="0">
                <a:latin typeface="Calibri" pitchFamily="34" charset="0"/>
                <a:cs typeface="Calibri" pitchFamily="34" charset="0"/>
              </a:rPr>
              <a:t>What’s New, What’s True</a:t>
            </a:r>
            <a:endParaRPr lang="en-US" sz="6600" b="1" dirty="0">
              <a:latin typeface="Calibri" pitchFamily="34" charset="0"/>
              <a:cs typeface="Calibri" pitchFamily="34" charset="0"/>
            </a:endParaRPr>
          </a:p>
        </p:txBody>
      </p:sp>
      <p:sp>
        <p:nvSpPr>
          <p:cNvPr id="9219" name="Text Box 1079"/>
          <p:cNvSpPr txBox="1">
            <a:spLocks noChangeArrowheads="1"/>
          </p:cNvSpPr>
          <p:nvPr/>
        </p:nvSpPr>
        <p:spPr bwMode="auto">
          <a:xfrm>
            <a:off x="1511660" y="6057292"/>
            <a:ext cx="6588224" cy="523875"/>
          </a:xfrm>
          <a:prstGeom prst="rect">
            <a:avLst/>
          </a:prstGeom>
          <a:noFill/>
          <a:ln w="9525">
            <a:noFill/>
            <a:miter lim="800000"/>
            <a:headEnd/>
            <a:tailEnd/>
          </a:ln>
        </p:spPr>
        <p:txBody>
          <a:bodyPr wrap="square">
            <a:spAutoFit/>
          </a:bodyPr>
          <a:lstStyle/>
          <a:p>
            <a:pPr algn="ctr">
              <a:spcBef>
                <a:spcPct val="50000"/>
              </a:spcBef>
            </a:pPr>
            <a:r>
              <a:rPr lang="en-US" sz="2800" b="1" u="sng" dirty="0">
                <a:solidFill>
                  <a:srgbClr val="002060"/>
                </a:solidFill>
                <a:latin typeface="Calibri" pitchFamily="34" charset="0"/>
                <a:cs typeface="Calibri" pitchFamily="34" charset="0"/>
              </a:rPr>
              <a:t>www.EWSNetwork.com</a:t>
            </a:r>
          </a:p>
        </p:txBody>
      </p:sp>
      <p:pic>
        <p:nvPicPr>
          <p:cNvPr id="9220"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381124" y="1520788"/>
            <a:ext cx="2606700" cy="2032462"/>
          </a:xfrm>
          <a:prstGeom prst="rect">
            <a:avLst/>
          </a:prstGeom>
        </p:spPr>
      </p:pic>
      <p:pic>
        <p:nvPicPr>
          <p:cNvPr id="5" name="Picture 4"/>
          <p:cNvPicPr>
            <a:picLocks noChangeAspect="1"/>
          </p:cNvPicPr>
          <p:nvPr/>
        </p:nvPicPr>
        <p:blipFill>
          <a:blip r:embed="rId5"/>
          <a:stretch>
            <a:fillRect/>
          </a:stretch>
        </p:blipFill>
        <p:spPr>
          <a:xfrm>
            <a:off x="3275856" y="2613998"/>
            <a:ext cx="2772308" cy="2219158"/>
          </a:xfrm>
          <a:prstGeom prst="rect">
            <a:avLst/>
          </a:prstGeom>
        </p:spPr>
      </p:pic>
      <p:pic>
        <p:nvPicPr>
          <p:cNvPr id="6" name="Picture 5"/>
          <p:cNvPicPr>
            <a:picLocks noChangeAspect="1"/>
          </p:cNvPicPr>
          <p:nvPr/>
        </p:nvPicPr>
        <p:blipFill>
          <a:blip r:embed="rId6"/>
          <a:stretch>
            <a:fillRect/>
          </a:stretch>
        </p:blipFill>
        <p:spPr>
          <a:xfrm>
            <a:off x="6516216" y="1520788"/>
            <a:ext cx="1872208" cy="2815730"/>
          </a:xfrm>
          <a:prstGeom prst="rect">
            <a:avLst/>
          </a:prstGeom>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75325"/>
            <a:ext cx="1782763" cy="1082675"/>
          </a:xfrm>
          <a:prstGeom prst="rect">
            <a:avLst/>
          </a:prstGeom>
          <a:noFill/>
          <a:ln w="9525">
            <a:noFill/>
            <a:miter lim="800000"/>
            <a:headEnd/>
            <a:tailEnd/>
          </a:ln>
        </p:spPr>
      </p:pic>
      <p:sp>
        <p:nvSpPr>
          <p:cNvPr id="2" name="Rectangle 1"/>
          <p:cNvSpPr/>
          <p:nvPr/>
        </p:nvSpPr>
        <p:spPr>
          <a:xfrm>
            <a:off x="395536" y="3789040"/>
            <a:ext cx="4212468" cy="1477328"/>
          </a:xfrm>
          <a:prstGeom prst="rect">
            <a:avLst/>
          </a:prstGeom>
        </p:spPr>
        <p:txBody>
          <a:bodyPr wrap="square">
            <a:spAutoFit/>
          </a:bodyPr>
          <a:lstStyle/>
          <a:p>
            <a:r>
              <a:rPr lang="en-CA" sz="3000" b="1" dirty="0" smtClean="0">
                <a:latin typeface="Calibri" pitchFamily="34" charset="0"/>
                <a:cs typeface="Calibri" pitchFamily="34" charset="0"/>
              </a:rPr>
              <a:t>Is it Safe? </a:t>
            </a:r>
          </a:p>
          <a:p>
            <a:pPr marL="285750" indent="-285750">
              <a:buFont typeface="Arial"/>
              <a:buChar char="•"/>
            </a:pPr>
            <a:r>
              <a:rPr lang="en-CA" sz="2000" b="1" dirty="0">
                <a:latin typeface="Calibri" pitchFamily="34" charset="0"/>
                <a:cs typeface="Calibri" pitchFamily="34" charset="0"/>
              </a:rPr>
              <a:t>R</a:t>
            </a:r>
            <a:r>
              <a:rPr lang="en-CA" sz="2000" b="1" dirty="0" smtClean="0">
                <a:latin typeface="Calibri" pitchFamily="34" charset="0"/>
                <a:cs typeface="Calibri" pitchFamily="34" charset="0"/>
              </a:rPr>
              <a:t>elatively </a:t>
            </a:r>
            <a:r>
              <a:rPr lang="en-CA" sz="2000" b="1" dirty="0">
                <a:latin typeface="Calibri" pitchFamily="34" charset="0"/>
                <a:cs typeface="Calibri" pitchFamily="34" charset="0"/>
              </a:rPr>
              <a:t>short time </a:t>
            </a:r>
            <a:r>
              <a:rPr lang="en-CA" sz="2000" dirty="0">
                <a:latin typeface="Calibri" pitchFamily="34" charset="0"/>
                <a:cs typeface="Calibri" pitchFamily="34" charset="0"/>
              </a:rPr>
              <a:t>with knees slightly bent (limits vibration waves to the head)</a:t>
            </a:r>
            <a:r>
              <a:rPr lang="en-CA" sz="2000" dirty="0" smtClean="0">
                <a:latin typeface="Calibri" pitchFamily="34" charset="0"/>
                <a:cs typeface="Calibri" pitchFamily="34" charset="0"/>
              </a:rPr>
              <a:t>. </a:t>
            </a:r>
            <a:endParaRPr lang="en-CA" sz="2000" dirty="0">
              <a:latin typeface="Calibri" pitchFamily="34" charset="0"/>
              <a:cs typeface="Calibri" pitchFamily="34" charset="0"/>
            </a:endParaRPr>
          </a:p>
        </p:txBody>
      </p:sp>
      <p:sp>
        <p:nvSpPr>
          <p:cNvPr id="6" name="TextBox 6"/>
          <p:cNvSpPr txBox="1">
            <a:spLocks noChangeArrowheads="1"/>
          </p:cNvSpPr>
          <p:nvPr/>
        </p:nvSpPr>
        <p:spPr bwMode="auto">
          <a:xfrm>
            <a:off x="3563888" y="512676"/>
            <a:ext cx="5004556" cy="3323987"/>
          </a:xfrm>
          <a:prstGeom prst="rect">
            <a:avLst/>
          </a:prstGeom>
          <a:noFill/>
          <a:ln w="9525">
            <a:noFill/>
            <a:miter lim="800000"/>
            <a:headEnd/>
            <a:tailEnd/>
          </a:ln>
        </p:spPr>
        <p:txBody>
          <a:bodyPr wrap="square">
            <a:spAutoFit/>
          </a:bodyPr>
          <a:lstStyle/>
          <a:p>
            <a:r>
              <a:rPr lang="en-CA" sz="3000" b="1" dirty="0" smtClean="0">
                <a:latin typeface="Calibri" pitchFamily="34" charset="0"/>
                <a:cs typeface="Calibri" pitchFamily="34" charset="0"/>
              </a:rPr>
              <a:t>Is it Effective? </a:t>
            </a:r>
          </a:p>
          <a:p>
            <a:pPr marL="342900" indent="-342900">
              <a:buFont typeface="Arial"/>
              <a:buChar char="•"/>
            </a:pPr>
            <a:r>
              <a:rPr lang="en-CA" sz="2000" dirty="0" smtClean="0">
                <a:latin typeface="Calibri" pitchFamily="34" charset="0"/>
                <a:cs typeface="Calibri" pitchFamily="34" charset="0"/>
              </a:rPr>
              <a:t>Specifically in reducing the results of the </a:t>
            </a:r>
            <a:r>
              <a:rPr lang="en-CA" sz="2000" i="1" dirty="0" smtClean="0">
                <a:latin typeface="Calibri" pitchFamily="34" charset="0"/>
                <a:cs typeface="Calibri" pitchFamily="34" charset="0"/>
              </a:rPr>
              <a:t>ageing</a:t>
            </a:r>
            <a:r>
              <a:rPr lang="en-CA" sz="2000" dirty="0" smtClean="0">
                <a:latin typeface="Calibri" pitchFamily="34" charset="0"/>
                <a:cs typeface="Calibri" pitchFamily="34" charset="0"/>
              </a:rPr>
              <a:t> process </a:t>
            </a:r>
            <a:r>
              <a:rPr lang="en-CA" sz="1400" dirty="0" smtClean="0">
                <a:latin typeface="Calibri" pitchFamily="34" charset="0"/>
                <a:cs typeface="Calibri" pitchFamily="34" charset="0"/>
              </a:rPr>
              <a:t>(</a:t>
            </a:r>
            <a:r>
              <a:rPr lang="en-CA" sz="1400" dirty="0" err="1" smtClean="0">
                <a:latin typeface="Calibri" pitchFamily="34" charset="0"/>
                <a:cs typeface="Calibri" pitchFamily="34" charset="0"/>
              </a:rPr>
              <a:t>Cardinale</a:t>
            </a:r>
            <a:r>
              <a:rPr lang="en-CA" sz="1400" dirty="0" smtClean="0">
                <a:latin typeface="Calibri" pitchFamily="34" charset="0"/>
                <a:cs typeface="Calibri" pitchFamily="34" charset="0"/>
              </a:rPr>
              <a:t>, M., &amp; </a:t>
            </a:r>
            <a:r>
              <a:rPr lang="en-CA" sz="1400" dirty="0" err="1" smtClean="0">
                <a:latin typeface="Calibri" pitchFamily="34" charset="0"/>
                <a:cs typeface="Calibri" pitchFamily="34" charset="0"/>
              </a:rPr>
              <a:t>Wakeling</a:t>
            </a:r>
            <a:r>
              <a:rPr lang="en-CA" sz="1400" dirty="0" smtClean="0">
                <a:latin typeface="Calibri" pitchFamily="34" charset="0"/>
                <a:cs typeface="Calibri" pitchFamily="34" charset="0"/>
              </a:rPr>
              <a:t>, J, 2005). </a:t>
            </a:r>
          </a:p>
          <a:p>
            <a:pPr marL="342900" indent="-342900">
              <a:buFont typeface="Arial"/>
              <a:buChar char="•"/>
            </a:pPr>
            <a:r>
              <a:rPr lang="en-CA" sz="2000" dirty="0">
                <a:latin typeface="Calibri" pitchFamily="34" charset="0"/>
                <a:cs typeface="Calibri" pitchFamily="34" charset="0"/>
              </a:rPr>
              <a:t>I</a:t>
            </a:r>
            <a:r>
              <a:rPr lang="en-CA" sz="2000" dirty="0" smtClean="0">
                <a:latin typeface="Calibri" pitchFamily="34" charset="0"/>
                <a:cs typeface="Calibri" pitchFamily="34" charset="0"/>
              </a:rPr>
              <a:t>mprovements in bone density, circulation and muscle stimulation exercise (</a:t>
            </a:r>
            <a:r>
              <a:rPr lang="en-CA" sz="2000" dirty="0" smtClean="0">
                <a:latin typeface="Calibri" pitchFamily="34" charset="0"/>
                <a:cs typeface="Calibri" pitchFamily="34" charset="0"/>
                <a:hlinkClick r:id="rId4"/>
              </a:rPr>
              <a:t>www.webmd.com</a:t>
            </a:r>
            <a:r>
              <a:rPr lang="en-CA" sz="2000" dirty="0" smtClean="0">
                <a:latin typeface="Calibri" pitchFamily="34" charset="0"/>
                <a:cs typeface="Calibri" pitchFamily="34" charset="0"/>
              </a:rPr>
              <a:t>) </a:t>
            </a:r>
          </a:p>
          <a:p>
            <a:pPr marL="800100" lvl="1" indent="-342900">
              <a:buFont typeface="Arial"/>
              <a:buChar char="•"/>
            </a:pPr>
            <a:r>
              <a:rPr lang="en-US" sz="2000" dirty="0">
                <a:latin typeface="Calibri" pitchFamily="34" charset="0"/>
                <a:cs typeface="Calibri" pitchFamily="34" charset="0"/>
              </a:rPr>
              <a:t>P</a:t>
            </a:r>
            <a:r>
              <a:rPr lang="en-CA" sz="2000" dirty="0" err="1" smtClean="0">
                <a:latin typeface="Calibri" pitchFamily="34" charset="0"/>
                <a:cs typeface="Calibri" pitchFamily="34" charset="0"/>
              </a:rPr>
              <a:t>ostmenopausal</a:t>
            </a:r>
            <a:r>
              <a:rPr lang="en-CA" sz="2000" dirty="0" smtClean="0">
                <a:latin typeface="Calibri" pitchFamily="34" charset="0"/>
                <a:cs typeface="Calibri" pitchFamily="34" charset="0"/>
              </a:rPr>
              <a:t> women </a:t>
            </a:r>
          </a:p>
          <a:p>
            <a:pPr marL="800100" lvl="1" indent="-342900">
              <a:buFont typeface="Arial"/>
              <a:buChar char="•"/>
            </a:pPr>
            <a:r>
              <a:rPr lang="en-CA" sz="2000" dirty="0">
                <a:latin typeface="Calibri" pitchFamily="34" charset="0"/>
                <a:cs typeface="Calibri" pitchFamily="34" charset="0"/>
              </a:rPr>
              <a:t>E</a:t>
            </a:r>
            <a:r>
              <a:rPr lang="en-CA" sz="2000" dirty="0" smtClean="0">
                <a:latin typeface="Calibri" pitchFamily="34" charset="0"/>
                <a:cs typeface="Calibri" pitchFamily="34" charset="0"/>
              </a:rPr>
              <a:t>lderly who cannot do traditional exercise.  </a:t>
            </a:r>
          </a:p>
          <a:p>
            <a:pPr marL="800100" lvl="1" indent="-342900">
              <a:buFont typeface="Arial"/>
              <a:buChar char="•"/>
            </a:pPr>
            <a:endParaRPr lang="en-CA" sz="2000" dirty="0">
              <a:latin typeface="Calibri" pitchFamily="34" charset="0"/>
              <a:cs typeface="Calibri" pitchFamily="34" charset="0"/>
            </a:endParaRPr>
          </a:p>
        </p:txBody>
      </p:sp>
      <p:pic>
        <p:nvPicPr>
          <p:cNvPr id="5" name="Picture 4"/>
          <p:cNvPicPr>
            <a:picLocks noChangeAspect="1"/>
          </p:cNvPicPr>
          <p:nvPr/>
        </p:nvPicPr>
        <p:blipFill>
          <a:blip r:embed="rId5"/>
          <a:stretch>
            <a:fillRect/>
          </a:stretch>
        </p:blipFill>
        <p:spPr>
          <a:xfrm>
            <a:off x="763685" y="404664"/>
            <a:ext cx="2368155" cy="3204356"/>
          </a:xfrm>
          <a:prstGeom prst="rect">
            <a:avLst/>
          </a:prstGeom>
        </p:spPr>
      </p:pic>
      <p:sp>
        <p:nvSpPr>
          <p:cNvPr id="11" name="Rounded Rectangular Callout 10"/>
          <p:cNvSpPr/>
          <p:nvPr/>
        </p:nvSpPr>
        <p:spPr>
          <a:xfrm>
            <a:off x="4716016" y="3753036"/>
            <a:ext cx="4032448" cy="1944216"/>
          </a:xfrm>
          <a:prstGeom prst="wedgeRoundRectCallout">
            <a:avLst>
              <a:gd name="adj1" fmla="val -30964"/>
              <a:gd name="adj2" fmla="val 61183"/>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9"/>
          <p:cNvSpPr/>
          <p:nvPr/>
        </p:nvSpPr>
        <p:spPr>
          <a:xfrm>
            <a:off x="4752528" y="3861048"/>
            <a:ext cx="4031940" cy="1631216"/>
          </a:xfrm>
          <a:prstGeom prst="rect">
            <a:avLst/>
          </a:prstGeom>
        </p:spPr>
        <p:txBody>
          <a:bodyPr wrap="square">
            <a:spAutoFit/>
          </a:bodyPr>
          <a:lstStyle/>
          <a:p>
            <a:r>
              <a:rPr lang="en-US" sz="2000" dirty="0" smtClean="0">
                <a:latin typeface="American Typewriter"/>
                <a:cs typeface="American Typewriter"/>
              </a:rPr>
              <a:t>“The </a:t>
            </a:r>
            <a:r>
              <a:rPr lang="en-US" sz="2000" dirty="0">
                <a:latin typeface="American Typewriter"/>
                <a:cs typeface="American Typewriter"/>
              </a:rPr>
              <a:t>marketing and hype is greatly </a:t>
            </a:r>
            <a:r>
              <a:rPr lang="en-US" sz="2000" b="1" dirty="0">
                <a:latin typeface="American Typewriter"/>
                <a:cs typeface="American Typewriter"/>
              </a:rPr>
              <a:t>outpacing the research </a:t>
            </a:r>
            <a:r>
              <a:rPr lang="en-US" sz="2000" dirty="0">
                <a:latin typeface="American Typewriter"/>
                <a:cs typeface="American Typewriter"/>
              </a:rPr>
              <a:t>and the scientific </a:t>
            </a:r>
            <a:r>
              <a:rPr lang="en-US" sz="2000" dirty="0" smtClean="0">
                <a:latin typeface="American Typewriter"/>
                <a:cs typeface="American Typewriter"/>
              </a:rPr>
              <a:t>evidence... WBV has potential </a:t>
            </a:r>
            <a:r>
              <a:rPr lang="en-US" sz="2000" b="1" dirty="0" smtClean="0">
                <a:latin typeface="American Typewriter"/>
                <a:cs typeface="American Typewriter"/>
              </a:rPr>
              <a:t>but more research is clearly needed</a:t>
            </a:r>
            <a:r>
              <a:rPr lang="en-US" sz="2000" dirty="0" smtClean="0">
                <a:latin typeface="American Typewriter"/>
                <a:cs typeface="American Typewriter"/>
              </a:rPr>
              <a:t>.”</a:t>
            </a:r>
            <a:endParaRPr lang="en-US" sz="2000" dirty="0">
              <a:latin typeface="American Typewriter"/>
              <a:cs typeface="American Typewriter"/>
            </a:endParaRPr>
          </a:p>
        </p:txBody>
      </p:sp>
      <p:sp>
        <p:nvSpPr>
          <p:cNvPr id="12" name="Rectangle 11"/>
          <p:cNvSpPr/>
          <p:nvPr/>
        </p:nvSpPr>
        <p:spPr>
          <a:xfrm>
            <a:off x="4572508" y="5985284"/>
            <a:ext cx="2879812" cy="523220"/>
          </a:xfrm>
          <a:prstGeom prst="rect">
            <a:avLst/>
          </a:prstGeom>
        </p:spPr>
        <p:txBody>
          <a:bodyPr wrap="square">
            <a:spAutoFit/>
          </a:bodyPr>
          <a:lstStyle/>
          <a:p>
            <a:r>
              <a:rPr lang="en-US" sz="1400" dirty="0" smtClean="0">
                <a:latin typeface="American Typewriter"/>
                <a:cs typeface="American Typewriter"/>
              </a:rPr>
              <a:t>Cedric Bryant</a:t>
            </a:r>
            <a:r>
              <a:rPr lang="en-US" sz="1400" dirty="0">
                <a:latin typeface="American Typewriter"/>
                <a:cs typeface="American Typewriter"/>
              </a:rPr>
              <a:t>, PhD, American Council on Exercise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80" y="296652"/>
            <a:ext cx="7776864" cy="600075"/>
          </a:xfrm>
        </p:spPr>
        <p:txBody>
          <a:bodyPr>
            <a:noAutofit/>
          </a:bodyPr>
          <a:lstStyle/>
          <a:p>
            <a:pPr algn="ctr">
              <a:defRPr/>
            </a:pPr>
            <a:r>
              <a:rPr lang="en-US" sz="4000" dirty="0" smtClean="0">
                <a:effectLst/>
                <a:latin typeface="Calibri" pitchFamily="34" charset="0"/>
                <a:cs typeface="Calibri" pitchFamily="34" charset="0"/>
              </a:rPr>
              <a:t>Barefoot Running </a:t>
            </a:r>
            <a:endParaRPr lang="en-CA" sz="4000" dirty="0">
              <a:effectLst/>
              <a:latin typeface="Calibri" pitchFamily="34" charset="0"/>
              <a:cs typeface="Calibri" pitchFamily="34" charset="0"/>
            </a:endParaRPr>
          </a:p>
        </p:txBody>
      </p:sp>
      <p:pic>
        <p:nvPicPr>
          <p:cNvPr id="8" name="Picture 7"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75325"/>
            <a:ext cx="1782763" cy="1082675"/>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1296144" y="1196752"/>
            <a:ext cx="6588224" cy="438368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p:cNvSpPr>
          <p:nvPr/>
        </p:nvSpPr>
        <p:spPr bwMode="auto">
          <a:xfrm>
            <a:off x="468313" y="404813"/>
            <a:ext cx="8229600" cy="571500"/>
          </a:xfrm>
          <a:prstGeom prst="rect">
            <a:avLst/>
          </a:prstGeom>
          <a:noFill/>
          <a:ln w="9525">
            <a:noFill/>
            <a:miter lim="800000"/>
            <a:headEnd/>
            <a:tailEnd/>
          </a:ln>
        </p:spPr>
        <p:txBody>
          <a:bodyPr anchor="ctr"/>
          <a:lstStyle/>
          <a:p>
            <a:pPr algn="ctr" eaLnBrk="0" hangingPunct="0">
              <a:defRPr/>
            </a:pPr>
            <a:r>
              <a:rPr lang="en-US" sz="3800" b="1" dirty="0" smtClean="0">
                <a:solidFill>
                  <a:schemeClr val="tx2"/>
                </a:solidFill>
                <a:latin typeface="Calibri" pitchFamily="34" charset="0"/>
                <a:cs typeface="Calibri" pitchFamily="34" charset="0"/>
              </a:rPr>
              <a:t>The Research Behind Barefoot Running</a:t>
            </a:r>
          </a:p>
        </p:txBody>
      </p:sp>
      <p:pic>
        <p:nvPicPr>
          <p:cNvPr id="10" name="Picture 9"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75325"/>
            <a:ext cx="1782763" cy="1082675"/>
          </a:xfrm>
          <a:prstGeom prst="rect">
            <a:avLst/>
          </a:prstGeom>
          <a:noFill/>
          <a:ln w="9525">
            <a:noFill/>
            <a:miter lim="800000"/>
            <a:headEnd/>
            <a:tailEnd/>
          </a:ln>
        </p:spPr>
      </p:pic>
      <p:sp>
        <p:nvSpPr>
          <p:cNvPr id="4" name="TextBox 3"/>
          <p:cNvSpPr txBox="1"/>
          <p:nvPr/>
        </p:nvSpPr>
        <p:spPr>
          <a:xfrm>
            <a:off x="683568" y="1232756"/>
            <a:ext cx="7812868" cy="3139321"/>
          </a:xfrm>
          <a:prstGeom prst="rect">
            <a:avLst/>
          </a:prstGeom>
          <a:noFill/>
        </p:spPr>
        <p:txBody>
          <a:bodyPr wrap="square" rtlCol="0">
            <a:spAutoFit/>
          </a:bodyPr>
          <a:lstStyle/>
          <a:p>
            <a:pPr marL="342900" indent="-342900">
              <a:buFont typeface="Wingdings" charset="2"/>
              <a:buChar char="ü"/>
            </a:pPr>
            <a:r>
              <a:rPr lang="en-CA" sz="2200" dirty="0" smtClean="0">
                <a:latin typeface="Calibri" pitchFamily="34" charset="0"/>
                <a:cs typeface="Calibri" pitchFamily="34" charset="0"/>
              </a:rPr>
              <a:t>Research shows that humans can run comfortable and safely when barefoot or in minimal footwear via </a:t>
            </a:r>
            <a:r>
              <a:rPr lang="en-CA" sz="1400" dirty="0" smtClean="0">
                <a:latin typeface="Calibri" pitchFamily="34" charset="0"/>
                <a:cs typeface="Calibri" pitchFamily="34" charset="0"/>
              </a:rPr>
              <a:t>(</a:t>
            </a:r>
            <a:r>
              <a:rPr lang="en-CA" sz="1400" dirty="0" err="1" smtClean="0">
                <a:latin typeface="Calibri" pitchFamily="34" charset="0"/>
                <a:cs typeface="Calibri" pitchFamily="34" charset="0"/>
              </a:rPr>
              <a:t>Liberman</a:t>
            </a:r>
            <a:r>
              <a:rPr lang="en-CA" sz="1400" dirty="0" smtClean="0">
                <a:latin typeface="Calibri" pitchFamily="34" charset="0"/>
                <a:cs typeface="Calibri" pitchFamily="34" charset="0"/>
              </a:rPr>
              <a:t> et al., 2010)</a:t>
            </a:r>
            <a:r>
              <a:rPr lang="en-CA" sz="2200" dirty="0" smtClean="0">
                <a:latin typeface="Calibri" pitchFamily="34" charset="0"/>
                <a:cs typeface="Calibri" pitchFamily="34" charset="0"/>
              </a:rPr>
              <a:t>:</a:t>
            </a:r>
          </a:p>
          <a:p>
            <a:pPr marL="800100" lvl="1" indent="-342900">
              <a:buFont typeface="Arial"/>
              <a:buChar char="•"/>
            </a:pPr>
            <a:r>
              <a:rPr lang="en-US" sz="2200" b="1" dirty="0">
                <a:solidFill>
                  <a:schemeClr val="accent6">
                    <a:lumMod val="75000"/>
                  </a:schemeClr>
                </a:solidFill>
                <a:latin typeface="Calibri" pitchFamily="34" charset="0"/>
                <a:cs typeface="Calibri" pitchFamily="34" charset="0"/>
              </a:rPr>
              <a:t>M</a:t>
            </a:r>
            <a:r>
              <a:rPr lang="en-CA" sz="2200" b="1" dirty="0" err="1">
                <a:solidFill>
                  <a:schemeClr val="accent6">
                    <a:lumMod val="75000"/>
                  </a:schemeClr>
                </a:solidFill>
                <a:latin typeface="Calibri" pitchFamily="34" charset="0"/>
                <a:cs typeface="Calibri" pitchFamily="34" charset="0"/>
              </a:rPr>
              <a:t>idfoot</a:t>
            </a:r>
            <a:r>
              <a:rPr lang="en-CA" sz="2200" dirty="0">
                <a:latin typeface="Calibri" pitchFamily="34" charset="0"/>
                <a:cs typeface="Calibri" pitchFamily="34" charset="0"/>
              </a:rPr>
              <a:t> strike (landing flat foot) or</a:t>
            </a:r>
          </a:p>
          <a:p>
            <a:pPr marL="800100" lvl="1" indent="-342900">
              <a:buFont typeface="Arial"/>
              <a:buChar char="•"/>
            </a:pPr>
            <a:r>
              <a:rPr lang="en-CA" sz="2200" b="1" dirty="0">
                <a:solidFill>
                  <a:srgbClr val="5D8F26"/>
                </a:solidFill>
                <a:latin typeface="Calibri" pitchFamily="34" charset="0"/>
                <a:cs typeface="Calibri" pitchFamily="34" charset="0"/>
              </a:rPr>
              <a:t>Forefoot</a:t>
            </a:r>
            <a:r>
              <a:rPr lang="en-CA" sz="2200" dirty="0">
                <a:latin typeface="Calibri" pitchFamily="34" charset="0"/>
                <a:cs typeface="Calibri" pitchFamily="34" charset="0"/>
              </a:rPr>
              <a:t> strike (landing on the ball of the foot before bringing heels down) </a:t>
            </a:r>
          </a:p>
          <a:p>
            <a:pPr lvl="1"/>
            <a:r>
              <a:rPr lang="en-US" sz="2200" dirty="0">
                <a:latin typeface="Calibri" pitchFamily="34" charset="0"/>
                <a:cs typeface="Calibri" pitchFamily="34" charset="0"/>
              </a:rPr>
              <a:t>… vs. 75% of </a:t>
            </a:r>
            <a:r>
              <a:rPr lang="en-US" sz="2200" dirty="0" smtClean="0">
                <a:latin typeface="Calibri" pitchFamily="34" charset="0"/>
                <a:cs typeface="Calibri" pitchFamily="34" charset="0"/>
              </a:rPr>
              <a:t>shod runners will </a:t>
            </a:r>
            <a:r>
              <a:rPr lang="en-US" sz="2200" b="1" dirty="0" err="1" smtClean="0">
                <a:solidFill>
                  <a:srgbClr val="5D8F26"/>
                </a:solidFill>
                <a:latin typeface="Calibri" pitchFamily="34" charset="0"/>
                <a:cs typeface="Calibri" pitchFamily="34" charset="0"/>
              </a:rPr>
              <a:t>heelstrike</a:t>
            </a:r>
            <a:r>
              <a:rPr lang="en-US" sz="2200" b="1" dirty="0" smtClean="0">
                <a:solidFill>
                  <a:srgbClr val="5D8F26"/>
                </a:solidFill>
                <a:latin typeface="Calibri" pitchFamily="34" charset="0"/>
                <a:cs typeface="Calibri" pitchFamily="34" charset="0"/>
              </a:rPr>
              <a:t> </a:t>
            </a:r>
            <a:r>
              <a:rPr lang="en-US" sz="1400" dirty="0" smtClean="0">
                <a:latin typeface="Calibri" pitchFamily="34" charset="0"/>
                <a:cs typeface="Calibri" pitchFamily="34" charset="0"/>
              </a:rPr>
              <a:t>(</a:t>
            </a:r>
            <a:r>
              <a:rPr lang="en-US" sz="1400" dirty="0">
                <a:latin typeface="Calibri" pitchFamily="34" charset="0"/>
                <a:cs typeface="Calibri" pitchFamily="34" charset="0"/>
              </a:rPr>
              <a:t>Hasegawa et al., 2007). </a:t>
            </a:r>
            <a:endParaRPr lang="en-CA" sz="1400" dirty="0" smtClean="0">
              <a:latin typeface="Calibri" pitchFamily="34" charset="0"/>
              <a:cs typeface="Calibri" pitchFamily="34" charset="0"/>
            </a:endParaRPr>
          </a:p>
          <a:p>
            <a:pPr marL="342900" indent="-342900">
              <a:buFont typeface="Wingdings" charset="2"/>
              <a:buChar char="ü"/>
            </a:pPr>
            <a:r>
              <a:rPr lang="en-CA" sz="2200" dirty="0" smtClean="0">
                <a:latin typeface="Calibri" pitchFamily="34" charset="0"/>
                <a:cs typeface="Calibri" pitchFamily="34" charset="0"/>
              </a:rPr>
              <a:t>It is hypothesized that heel striking contributes to some repetitive stress injuries BUT </a:t>
            </a:r>
            <a:r>
              <a:rPr lang="en-CA" sz="2200" i="1" dirty="0" smtClean="0">
                <a:latin typeface="Calibri" pitchFamily="34" charset="0"/>
                <a:cs typeface="Calibri" pitchFamily="34" charset="0"/>
              </a:rPr>
              <a:t>no studies has shown that heel striking contributes to more injuries than forefoot striking. </a:t>
            </a:r>
            <a:endParaRPr lang="en-CA" sz="2200" dirty="0" smtClean="0">
              <a:latin typeface="Calibri" pitchFamily="34" charset="0"/>
              <a:cs typeface="Calibri" pitchFamily="34" charset="0"/>
            </a:endParaRPr>
          </a:p>
        </p:txBody>
      </p:sp>
      <p:pic>
        <p:nvPicPr>
          <p:cNvPr id="2" name="Picture 1"/>
          <p:cNvPicPr>
            <a:picLocks noChangeAspect="1"/>
          </p:cNvPicPr>
          <p:nvPr/>
        </p:nvPicPr>
        <p:blipFill>
          <a:blip r:embed="rId4"/>
          <a:stretch>
            <a:fillRect/>
          </a:stretch>
        </p:blipFill>
        <p:spPr>
          <a:xfrm>
            <a:off x="1720180" y="4293096"/>
            <a:ext cx="5372100" cy="1498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75325"/>
            <a:ext cx="1782763" cy="108267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116066502"/>
              </p:ext>
            </p:extLst>
          </p:nvPr>
        </p:nvGraphicFramePr>
        <p:xfrm>
          <a:off x="827584" y="764704"/>
          <a:ext cx="7704856" cy="2220510"/>
        </p:xfrm>
        <a:graphic>
          <a:graphicData uri="http://schemas.openxmlformats.org/drawingml/2006/table">
            <a:tbl>
              <a:tblPr firstRow="1" bandRow="1">
                <a:tableStyleId>{5C22544A-7EE6-4342-B048-85BDC9FD1C3A}</a:tableStyleId>
              </a:tblPr>
              <a:tblGrid>
                <a:gridCol w="3852428"/>
                <a:gridCol w="3852428"/>
              </a:tblGrid>
              <a:tr h="737734">
                <a:tc>
                  <a:txBody>
                    <a:bodyPr/>
                    <a:lstStyle/>
                    <a:p>
                      <a:r>
                        <a:rPr lang="en-US" sz="2200" dirty="0" smtClean="0">
                          <a:solidFill>
                            <a:schemeClr val="accent4"/>
                          </a:solidFill>
                          <a:latin typeface="Calibri"/>
                          <a:cs typeface="Calibri"/>
                        </a:rPr>
                        <a:t>Advantages</a:t>
                      </a:r>
                      <a:r>
                        <a:rPr lang="en-US" sz="2200" baseline="0" dirty="0" smtClean="0">
                          <a:solidFill>
                            <a:schemeClr val="accent4"/>
                          </a:solidFill>
                          <a:latin typeface="Calibri"/>
                          <a:cs typeface="Calibri"/>
                        </a:rPr>
                        <a:t> to Minimalist Running or Forefoot Striking</a:t>
                      </a:r>
                      <a:endParaRPr lang="en-US" sz="2200" dirty="0">
                        <a:solidFill>
                          <a:schemeClr val="accent4"/>
                        </a:solidFill>
                        <a:latin typeface="Calibri"/>
                        <a:cs typeface="Calibri"/>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accent4"/>
                          </a:solidFill>
                          <a:latin typeface="Calibri"/>
                          <a:cs typeface="Calibri"/>
                        </a:rPr>
                        <a:t>Disadvantages</a:t>
                      </a:r>
                      <a:r>
                        <a:rPr lang="en-US" sz="2200" baseline="0" dirty="0" smtClean="0">
                          <a:solidFill>
                            <a:schemeClr val="accent4"/>
                          </a:solidFill>
                          <a:latin typeface="Calibri"/>
                          <a:cs typeface="Calibri"/>
                        </a:rPr>
                        <a:t> to Minimalist Running or Forefoot Striking</a:t>
                      </a:r>
                      <a:endParaRPr lang="en-US" sz="2200" dirty="0" smtClean="0">
                        <a:solidFill>
                          <a:schemeClr val="accent4"/>
                        </a:solidFill>
                        <a:latin typeface="Calibri"/>
                        <a:cs typeface="Calibri"/>
                      </a:endParaRPr>
                    </a:p>
                  </a:txBody>
                  <a:tcPr/>
                </a:tc>
              </a:tr>
              <a:tr h="1458510">
                <a:tc>
                  <a:txBody>
                    <a:bodyPr/>
                    <a:lstStyle/>
                    <a:p>
                      <a:pPr marL="285750" indent="-285750">
                        <a:buFont typeface="Arial"/>
                        <a:buChar char="•"/>
                      </a:pPr>
                      <a:r>
                        <a:rPr lang="en-US" sz="2000" dirty="0" smtClean="0">
                          <a:latin typeface="Calibri"/>
                          <a:cs typeface="Calibri"/>
                        </a:rPr>
                        <a:t>Strengthens</a:t>
                      </a:r>
                      <a:r>
                        <a:rPr lang="en-US" sz="2000" baseline="0" dirty="0" smtClean="0">
                          <a:latin typeface="Calibri"/>
                          <a:cs typeface="Calibri"/>
                        </a:rPr>
                        <a:t> foot muscles especially arch</a:t>
                      </a:r>
                    </a:p>
                    <a:p>
                      <a:pPr marL="285750" indent="-285750">
                        <a:buFont typeface="Arial"/>
                        <a:buChar char="•"/>
                      </a:pPr>
                      <a:r>
                        <a:rPr lang="en-US" sz="2000" baseline="0" dirty="0" smtClean="0">
                          <a:latin typeface="Calibri"/>
                          <a:cs typeface="Calibri"/>
                        </a:rPr>
                        <a:t>Uses less energy</a:t>
                      </a:r>
                    </a:p>
                    <a:p>
                      <a:pPr marL="285750" indent="-285750">
                        <a:buFont typeface="Arial"/>
                        <a:buChar char="•"/>
                      </a:pPr>
                      <a:r>
                        <a:rPr lang="en-US" sz="2000" baseline="0" dirty="0" smtClean="0">
                          <a:latin typeface="Calibri"/>
                          <a:cs typeface="Calibri"/>
                        </a:rPr>
                        <a:t>May feel great!  </a:t>
                      </a:r>
                    </a:p>
                  </a:txBody>
                  <a:tcPr/>
                </a:tc>
                <a:tc>
                  <a:txBody>
                    <a:bodyPr/>
                    <a:lstStyle/>
                    <a:p>
                      <a:pPr marL="285750" indent="-285750">
                        <a:buFont typeface="Arial"/>
                        <a:buChar char="•"/>
                      </a:pPr>
                      <a:r>
                        <a:rPr lang="en-US" sz="2000" dirty="0" smtClean="0">
                          <a:latin typeface="Calibri"/>
                          <a:cs typeface="Calibri"/>
                        </a:rPr>
                        <a:t>Shoes are protective</a:t>
                      </a:r>
                      <a:r>
                        <a:rPr lang="en-US" sz="2000" baseline="0" dirty="0" smtClean="0">
                          <a:latin typeface="Calibri"/>
                          <a:cs typeface="Calibri"/>
                        </a:rPr>
                        <a:t> </a:t>
                      </a:r>
                    </a:p>
                    <a:p>
                      <a:pPr marL="285750" indent="-285750">
                        <a:buFont typeface="Arial"/>
                        <a:buChar char="•"/>
                      </a:pPr>
                      <a:r>
                        <a:rPr lang="en-US" sz="2000" baseline="0" dirty="0" smtClean="0">
                          <a:latin typeface="Calibri"/>
                          <a:cs typeface="Calibri"/>
                        </a:rPr>
                        <a:t>Very hard to transition from heel striking …risk of </a:t>
                      </a:r>
                      <a:r>
                        <a:rPr lang="en-US" sz="2000" baseline="0" dirty="0" err="1" smtClean="0">
                          <a:latin typeface="Calibri"/>
                          <a:cs typeface="Calibri"/>
                        </a:rPr>
                        <a:t>achilles</a:t>
                      </a:r>
                      <a:r>
                        <a:rPr lang="en-US" sz="2000" baseline="0" dirty="0" smtClean="0">
                          <a:latin typeface="Calibri"/>
                          <a:cs typeface="Calibri"/>
                        </a:rPr>
                        <a:t> tendonitis </a:t>
                      </a:r>
                      <a:endParaRPr lang="en-US" sz="2000" dirty="0">
                        <a:latin typeface="Calibri"/>
                        <a:cs typeface="Calibri"/>
                      </a:endParaRPr>
                    </a:p>
                  </a:txBody>
                  <a:tcPr/>
                </a:tc>
              </a:tr>
            </a:tbl>
          </a:graphicData>
        </a:graphic>
      </p:graphicFrame>
      <p:sp>
        <p:nvSpPr>
          <p:cNvPr id="5" name="TextBox 4"/>
          <p:cNvSpPr txBox="1"/>
          <p:nvPr/>
        </p:nvSpPr>
        <p:spPr>
          <a:xfrm>
            <a:off x="719572" y="3212976"/>
            <a:ext cx="7812868" cy="2323713"/>
          </a:xfrm>
          <a:prstGeom prst="rect">
            <a:avLst/>
          </a:prstGeom>
          <a:noFill/>
        </p:spPr>
        <p:txBody>
          <a:bodyPr wrap="square" rtlCol="0">
            <a:spAutoFit/>
          </a:bodyPr>
          <a:lstStyle/>
          <a:p>
            <a:r>
              <a:rPr lang="en-CA" sz="3500" b="1" dirty="0" smtClean="0">
                <a:latin typeface="Calibri" pitchFamily="34" charset="0"/>
                <a:cs typeface="Calibri" pitchFamily="34" charset="0"/>
              </a:rPr>
              <a:t>Becoming a barefoot runner </a:t>
            </a:r>
          </a:p>
          <a:p>
            <a:pPr marL="342900" indent="-342900">
              <a:buFont typeface="Wingdings" charset="2"/>
              <a:buChar char="ü"/>
            </a:pPr>
            <a:r>
              <a:rPr lang="en-CA" sz="2200" dirty="0" smtClean="0">
                <a:latin typeface="Calibri" pitchFamily="34" charset="0"/>
                <a:cs typeface="Calibri" pitchFamily="34" charset="0"/>
              </a:rPr>
              <a:t>Consult a physician! </a:t>
            </a:r>
          </a:p>
          <a:p>
            <a:pPr marL="342900" indent="-342900">
              <a:buFont typeface="Wingdings" charset="2"/>
              <a:buChar char="ü"/>
            </a:pPr>
            <a:r>
              <a:rPr lang="en-CA" sz="2200" dirty="0" smtClean="0">
                <a:latin typeface="Calibri" pitchFamily="34" charset="0"/>
                <a:cs typeface="Calibri" pitchFamily="34" charset="0"/>
              </a:rPr>
              <a:t>Start slow </a:t>
            </a:r>
            <a:r>
              <a:rPr lang="en-US" sz="2200" dirty="0" smtClean="0">
                <a:latin typeface="Calibri" pitchFamily="34" charset="0"/>
                <a:cs typeface="Calibri" pitchFamily="34" charset="0"/>
              </a:rPr>
              <a:t>… </a:t>
            </a:r>
            <a:r>
              <a:rPr lang="en-CA" sz="2200" dirty="0" smtClean="0">
                <a:latin typeface="Calibri" pitchFamily="34" charset="0"/>
                <a:cs typeface="Calibri" pitchFamily="34" charset="0"/>
              </a:rPr>
              <a:t>minimal shoes that lack high heels and stiff soles</a:t>
            </a:r>
          </a:p>
          <a:p>
            <a:pPr marL="342900" indent="-342900">
              <a:buFont typeface="Wingdings" charset="2"/>
              <a:buChar char="ü"/>
            </a:pPr>
            <a:r>
              <a:rPr lang="en-CA" sz="2200" dirty="0" smtClean="0">
                <a:latin typeface="Calibri" pitchFamily="34" charset="0"/>
                <a:cs typeface="Calibri" pitchFamily="34" charset="0"/>
              </a:rPr>
              <a:t>Land gently on your forefoot then gradually bring the heel down</a:t>
            </a:r>
          </a:p>
          <a:p>
            <a:pPr marL="342900" indent="-342900">
              <a:buFont typeface="Wingdings" charset="2"/>
              <a:buChar char="ü"/>
            </a:pPr>
            <a:r>
              <a:rPr lang="en-CA" sz="2200" dirty="0" smtClean="0">
                <a:latin typeface="Calibri" pitchFamily="34" charset="0"/>
                <a:cs typeface="Calibri" pitchFamily="34" charset="0"/>
              </a:rPr>
              <a:t>Listen to your body and stretch!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p:cNvSpPr>
          <p:nvPr/>
        </p:nvSpPr>
        <p:spPr bwMode="auto">
          <a:xfrm>
            <a:off x="519670" y="377888"/>
            <a:ext cx="8229600" cy="571500"/>
          </a:xfrm>
          <a:prstGeom prst="rect">
            <a:avLst/>
          </a:prstGeom>
          <a:noFill/>
          <a:ln w="9525">
            <a:noFill/>
            <a:miter lim="800000"/>
            <a:headEnd/>
            <a:tailEnd/>
          </a:ln>
        </p:spPr>
        <p:txBody>
          <a:bodyPr anchor="ctr"/>
          <a:lstStyle/>
          <a:p>
            <a:pPr algn="ctr" eaLnBrk="0" hangingPunct="0">
              <a:defRPr/>
            </a:pPr>
            <a:r>
              <a:rPr lang="en-US" sz="4000" b="1" dirty="0" smtClean="0">
                <a:latin typeface="Calibri" pitchFamily="34" charset="0"/>
                <a:cs typeface="Calibri" pitchFamily="34" charset="0"/>
              </a:rPr>
              <a:t>Recap </a:t>
            </a:r>
            <a:endParaRPr lang="en-US" sz="4000" b="1" dirty="0">
              <a:solidFill>
                <a:schemeClr val="tx2"/>
              </a:solidFill>
              <a:latin typeface="Calibri" pitchFamily="34" charset="0"/>
              <a:cs typeface="Calibri" pitchFamily="34" charset="0"/>
            </a:endParaRPr>
          </a:p>
        </p:txBody>
      </p:sp>
      <p:pic>
        <p:nvPicPr>
          <p:cNvPr id="7" name="Picture 6"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33344" y="5877272"/>
            <a:ext cx="1782763" cy="1082675"/>
          </a:xfrm>
          <a:prstGeom prst="rect">
            <a:avLst/>
          </a:prstGeom>
          <a:noFill/>
          <a:ln w="9525">
            <a:noFill/>
            <a:miter lim="800000"/>
            <a:headEnd/>
            <a:tailEnd/>
          </a:ln>
        </p:spPr>
      </p:pic>
      <p:sp>
        <p:nvSpPr>
          <p:cNvPr id="2" name="TextBox 1"/>
          <p:cNvSpPr txBox="1"/>
          <p:nvPr/>
        </p:nvSpPr>
        <p:spPr>
          <a:xfrm>
            <a:off x="539552" y="1016732"/>
            <a:ext cx="8028892" cy="6001642"/>
          </a:xfrm>
          <a:prstGeom prst="rect">
            <a:avLst/>
          </a:prstGeom>
          <a:noFill/>
        </p:spPr>
        <p:txBody>
          <a:bodyPr wrap="square" rtlCol="0">
            <a:spAutoFit/>
          </a:bodyPr>
          <a:lstStyle/>
          <a:p>
            <a:pPr marL="457200" indent="-457200">
              <a:buFont typeface="Arial"/>
              <a:buChar char="•"/>
            </a:pPr>
            <a:r>
              <a:rPr lang="en-CA" sz="2400" dirty="0" smtClean="0">
                <a:latin typeface="Calibri" pitchFamily="34" charset="0"/>
                <a:cs typeface="Calibri" pitchFamily="34" charset="0"/>
              </a:rPr>
              <a:t>1 egg a day is okay but watch what else you eat. </a:t>
            </a:r>
          </a:p>
          <a:p>
            <a:pPr marL="457200" indent="-457200">
              <a:buFont typeface="Arial"/>
              <a:buChar char="•"/>
            </a:pPr>
            <a:r>
              <a:rPr lang="en-CA" sz="2400" dirty="0" smtClean="0">
                <a:latin typeface="Calibri" pitchFamily="34" charset="0"/>
                <a:cs typeface="Calibri" pitchFamily="34" charset="0"/>
              </a:rPr>
              <a:t>Eat more fish to boost omega 3 levels (twice a week). </a:t>
            </a:r>
          </a:p>
          <a:p>
            <a:pPr marL="457200" indent="-457200">
              <a:buFont typeface="Arial"/>
              <a:buChar char="•"/>
            </a:pPr>
            <a:r>
              <a:rPr lang="en-CA" sz="2400" dirty="0" smtClean="0">
                <a:latin typeface="Calibri" pitchFamily="34" charset="0"/>
                <a:cs typeface="Calibri" pitchFamily="34" charset="0"/>
              </a:rPr>
              <a:t>No more than 12 teaspoons a day of added sugar (even 6 </a:t>
            </a:r>
            <a:r>
              <a:rPr lang="en-CA" sz="2400" dirty="0" err="1" smtClean="0">
                <a:latin typeface="Calibri" pitchFamily="34" charset="0"/>
                <a:cs typeface="Calibri" pitchFamily="34" charset="0"/>
              </a:rPr>
              <a:t>tsp</a:t>
            </a:r>
            <a:r>
              <a:rPr lang="en-CA" sz="2400" dirty="0" smtClean="0">
                <a:latin typeface="Calibri" pitchFamily="34" charset="0"/>
                <a:cs typeface="Calibri" pitchFamily="34" charset="0"/>
              </a:rPr>
              <a:t> for females and 9 </a:t>
            </a:r>
            <a:r>
              <a:rPr lang="en-CA" sz="2400" dirty="0" err="1" smtClean="0">
                <a:latin typeface="Calibri" pitchFamily="34" charset="0"/>
                <a:cs typeface="Calibri" pitchFamily="34" charset="0"/>
              </a:rPr>
              <a:t>tsp</a:t>
            </a:r>
            <a:r>
              <a:rPr lang="en-CA" sz="2400" dirty="0" smtClean="0">
                <a:latin typeface="Calibri" pitchFamily="34" charset="0"/>
                <a:cs typeface="Calibri" pitchFamily="34" charset="0"/>
              </a:rPr>
              <a:t> for males). </a:t>
            </a:r>
          </a:p>
          <a:p>
            <a:pPr marL="457200" indent="-457200">
              <a:buFont typeface="Arial"/>
              <a:buChar char="•"/>
            </a:pPr>
            <a:r>
              <a:rPr lang="en-CA" sz="2400" dirty="0" smtClean="0">
                <a:latin typeface="Calibri" pitchFamily="34" charset="0"/>
                <a:cs typeface="Calibri" pitchFamily="34" charset="0"/>
              </a:rPr>
              <a:t>HIIT is time efficient, builds your endurance, and great for all exercise levels but be cautious when transitioning to it. </a:t>
            </a:r>
          </a:p>
          <a:p>
            <a:pPr marL="457200" indent="-457200">
              <a:buFont typeface="Arial"/>
              <a:buChar char="•"/>
            </a:pPr>
            <a:r>
              <a:rPr lang="en-CA" sz="2400" dirty="0" smtClean="0">
                <a:latin typeface="Calibri" pitchFamily="34" charset="0"/>
                <a:cs typeface="Calibri" pitchFamily="34" charset="0"/>
              </a:rPr>
              <a:t>WBV needs more research but seems to be especially effective for bone density, circulation and muscle stimulation. </a:t>
            </a:r>
          </a:p>
          <a:p>
            <a:pPr marL="457200" indent="-457200">
              <a:buFont typeface="Arial"/>
              <a:buChar char="•"/>
            </a:pPr>
            <a:r>
              <a:rPr lang="en-CA" sz="2400" dirty="0" smtClean="0">
                <a:latin typeface="Calibri" pitchFamily="34" charset="0"/>
                <a:cs typeface="Calibri" pitchFamily="34" charset="0"/>
              </a:rPr>
              <a:t>Barefoot running using </a:t>
            </a:r>
            <a:r>
              <a:rPr lang="en-CA" sz="2400" dirty="0" err="1" smtClean="0">
                <a:latin typeface="Calibri" pitchFamily="34" charset="0"/>
                <a:cs typeface="Calibri" pitchFamily="34" charset="0"/>
              </a:rPr>
              <a:t>midfoot</a:t>
            </a:r>
            <a:r>
              <a:rPr lang="en-CA" sz="2400" dirty="0" smtClean="0">
                <a:latin typeface="Calibri" pitchFamily="34" charset="0"/>
                <a:cs typeface="Calibri" pitchFamily="34" charset="0"/>
              </a:rPr>
              <a:t> or forefoot strike may be advantageous in strengthening foot muscles and using less energy. Be knowledgeable and </a:t>
            </a:r>
            <a:r>
              <a:rPr lang="en-CA" sz="2400" smtClean="0">
                <a:latin typeface="Calibri" pitchFamily="34" charset="0"/>
                <a:cs typeface="Calibri" pitchFamily="34" charset="0"/>
              </a:rPr>
              <a:t>start slow if </a:t>
            </a:r>
            <a:r>
              <a:rPr lang="en-CA" sz="2400" dirty="0" smtClean="0">
                <a:latin typeface="Calibri" pitchFamily="34" charset="0"/>
                <a:cs typeface="Calibri" pitchFamily="34" charset="0"/>
              </a:rPr>
              <a:t>you’re going to make the transition. </a:t>
            </a:r>
          </a:p>
          <a:p>
            <a:pPr marL="457200" indent="-457200">
              <a:buFont typeface="Arial"/>
              <a:buChar char="•"/>
            </a:pPr>
            <a:endParaRPr lang="en-CA" sz="2400" dirty="0" smtClean="0">
              <a:latin typeface="Calibri" pitchFamily="34" charset="0"/>
              <a:cs typeface="Calibri" pitchFamily="34" charset="0"/>
            </a:endParaRPr>
          </a:p>
          <a:p>
            <a:pPr marL="457200" indent="-457200">
              <a:buFont typeface="Arial"/>
              <a:buChar char="•"/>
            </a:pPr>
            <a:endParaRPr lang="en-CA" sz="2400" dirty="0" smtClean="0">
              <a:latin typeface="Calibri" pitchFamily="34" charset="0"/>
              <a:cs typeface="Calibri" pitchFamily="34" charset="0"/>
            </a:endParaRPr>
          </a:p>
          <a:p>
            <a:pPr marL="457200" indent="-457200">
              <a:buFont typeface="Arial"/>
              <a:buChar char="•"/>
            </a:pPr>
            <a:endParaRPr lang="en-CA" sz="24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540" y="944724"/>
            <a:ext cx="8229600" cy="4525962"/>
          </a:xfrm>
        </p:spPr>
        <p:txBody>
          <a:bodyPr/>
          <a:lstStyle/>
          <a:p>
            <a:pPr marL="109537" indent="0">
              <a:buNone/>
            </a:pPr>
            <a:r>
              <a:rPr lang="pl-PL" sz="1400" dirty="0">
                <a:latin typeface="Calibri"/>
                <a:cs typeface="Calibri"/>
              </a:rPr>
              <a:t>Cardinale, M., &amp; </a:t>
            </a:r>
            <a:r>
              <a:rPr lang="pl-PL" sz="1400" dirty="0" err="1">
                <a:latin typeface="Calibri"/>
                <a:cs typeface="Calibri"/>
              </a:rPr>
              <a:t>Wakeling</a:t>
            </a:r>
            <a:r>
              <a:rPr lang="pl-PL" sz="1400" dirty="0">
                <a:latin typeface="Calibri"/>
                <a:cs typeface="Calibri"/>
              </a:rPr>
              <a:t>, J. (2005). </a:t>
            </a:r>
            <a:r>
              <a:rPr lang="pl-PL" sz="1400" dirty="0" err="1">
                <a:latin typeface="Calibri"/>
                <a:cs typeface="Calibri"/>
              </a:rPr>
              <a:t>Whole</a:t>
            </a:r>
            <a:r>
              <a:rPr lang="pl-PL" sz="1400" dirty="0">
                <a:latin typeface="Calibri"/>
                <a:cs typeface="Calibri"/>
              </a:rPr>
              <a:t> body </a:t>
            </a:r>
            <a:r>
              <a:rPr lang="pl-PL" sz="1400" dirty="0" err="1">
                <a:latin typeface="Calibri"/>
                <a:cs typeface="Calibri"/>
              </a:rPr>
              <a:t>vibration</a:t>
            </a:r>
            <a:r>
              <a:rPr lang="pl-PL" sz="1400" dirty="0">
                <a:latin typeface="Calibri"/>
                <a:cs typeface="Calibri"/>
              </a:rPr>
              <a:t> </a:t>
            </a:r>
            <a:r>
              <a:rPr lang="pl-PL" sz="1400" dirty="0" err="1">
                <a:latin typeface="Calibri"/>
                <a:cs typeface="Calibri"/>
              </a:rPr>
              <a:t>exercise</a:t>
            </a:r>
            <a:r>
              <a:rPr lang="pl-PL" sz="1400" dirty="0">
                <a:latin typeface="Calibri"/>
                <a:cs typeface="Calibri"/>
              </a:rPr>
              <a:t>: </a:t>
            </a:r>
            <a:r>
              <a:rPr lang="pl-PL" sz="1400" dirty="0" err="1">
                <a:latin typeface="Calibri"/>
                <a:cs typeface="Calibri"/>
              </a:rPr>
              <a:t>Are</a:t>
            </a:r>
            <a:r>
              <a:rPr lang="pl-PL" sz="1400" dirty="0">
                <a:latin typeface="Calibri"/>
                <a:cs typeface="Calibri"/>
              </a:rPr>
              <a:t> </a:t>
            </a:r>
            <a:r>
              <a:rPr lang="pl-PL" sz="1400" dirty="0" err="1">
                <a:latin typeface="Calibri"/>
                <a:cs typeface="Calibri"/>
              </a:rPr>
              <a:t>vibrations</a:t>
            </a:r>
            <a:r>
              <a:rPr lang="pl-PL" sz="1400" dirty="0">
                <a:latin typeface="Calibri"/>
                <a:cs typeface="Calibri"/>
              </a:rPr>
              <a:t> </a:t>
            </a:r>
            <a:r>
              <a:rPr lang="pl-PL" sz="1400" dirty="0" err="1">
                <a:latin typeface="Calibri"/>
                <a:cs typeface="Calibri"/>
              </a:rPr>
              <a:t>good</a:t>
            </a:r>
            <a:r>
              <a:rPr lang="pl-PL" sz="1400" dirty="0">
                <a:latin typeface="Calibri"/>
                <a:cs typeface="Calibri"/>
              </a:rPr>
              <a:t> for </a:t>
            </a:r>
            <a:r>
              <a:rPr lang="pl-PL" sz="1400" dirty="0" err="1">
                <a:latin typeface="Calibri"/>
                <a:cs typeface="Calibri"/>
              </a:rPr>
              <a:t>you</a:t>
            </a:r>
            <a:r>
              <a:rPr lang="pl-PL" sz="1400" dirty="0">
                <a:latin typeface="Calibri"/>
                <a:cs typeface="Calibri"/>
              </a:rPr>
              <a:t>? </a:t>
            </a:r>
            <a:r>
              <a:rPr lang="pl-PL" sz="1400" i="1" dirty="0">
                <a:latin typeface="Calibri"/>
                <a:cs typeface="Calibri"/>
              </a:rPr>
              <a:t>British </a:t>
            </a:r>
            <a:r>
              <a:rPr lang="pl-PL" sz="1400" i="1" dirty="0" smtClean="0">
                <a:latin typeface="Calibri"/>
                <a:cs typeface="Calibri"/>
              </a:rPr>
              <a:t>	</a:t>
            </a:r>
            <a:r>
              <a:rPr lang="pl-PL" sz="1400" i="1" dirty="0" err="1" smtClean="0">
                <a:latin typeface="Calibri"/>
                <a:cs typeface="Calibri"/>
              </a:rPr>
              <a:t>Journal</a:t>
            </a:r>
            <a:r>
              <a:rPr lang="pl-PL" sz="1400" i="1" dirty="0" smtClean="0">
                <a:latin typeface="Calibri"/>
                <a:cs typeface="Calibri"/>
              </a:rPr>
              <a:t> </a:t>
            </a:r>
            <a:r>
              <a:rPr lang="pl-PL" sz="1400" i="1" dirty="0">
                <a:latin typeface="Calibri"/>
                <a:cs typeface="Calibri"/>
              </a:rPr>
              <a:t>of Sports </a:t>
            </a:r>
            <a:r>
              <a:rPr lang="pl-PL" sz="1400" i="1" dirty="0" err="1">
                <a:latin typeface="Calibri"/>
                <a:cs typeface="Calibri"/>
              </a:rPr>
              <a:t>Medicine</a:t>
            </a:r>
            <a:r>
              <a:rPr lang="pl-PL" sz="1400" i="1" dirty="0">
                <a:latin typeface="Calibri"/>
                <a:cs typeface="Calibri"/>
              </a:rPr>
              <a:t>, 39, 585-</a:t>
            </a:r>
            <a:r>
              <a:rPr lang="pl-PL" sz="1400" i="1" dirty="0" smtClean="0">
                <a:latin typeface="Calibri"/>
                <a:cs typeface="Calibri"/>
              </a:rPr>
              <a:t>589.</a:t>
            </a:r>
          </a:p>
          <a:p>
            <a:pPr marL="109537" indent="0">
              <a:buNone/>
            </a:pPr>
            <a:r>
              <a:rPr lang="en-US" sz="1400" dirty="0">
                <a:latin typeface="Calibri"/>
                <a:cs typeface="Calibri"/>
              </a:rPr>
              <a:t>Fernandez, M.L. (2006). Dietary cholesterol provided by eggs and plasma lipoproteins in healthy populations.</a:t>
            </a:r>
            <a:r>
              <a:rPr lang="en-US" sz="1400" i="1" dirty="0">
                <a:latin typeface="Calibri"/>
                <a:cs typeface="Calibri"/>
              </a:rPr>
              <a:t> </a:t>
            </a:r>
            <a:r>
              <a:rPr lang="en-US" sz="1400" i="1" dirty="0" smtClean="0">
                <a:latin typeface="Calibri"/>
                <a:cs typeface="Calibri"/>
              </a:rPr>
              <a:t>	Current </a:t>
            </a:r>
            <a:r>
              <a:rPr lang="en-US" sz="1400" i="1" dirty="0">
                <a:latin typeface="Calibri"/>
                <a:cs typeface="Calibri"/>
              </a:rPr>
              <a:t>opinion in clinical nutrition and metabolic care 9</a:t>
            </a:r>
            <a:r>
              <a:rPr lang="en-US" sz="1400" dirty="0">
                <a:latin typeface="Calibri"/>
                <a:cs typeface="Calibri"/>
              </a:rPr>
              <a:t>(8), 8-12. </a:t>
            </a:r>
            <a:endParaRPr lang="en-US" sz="1400" dirty="0" smtClean="0">
              <a:latin typeface="Calibri"/>
              <a:cs typeface="Calibri"/>
            </a:endParaRPr>
          </a:p>
          <a:p>
            <a:pPr marL="109537" indent="0">
              <a:buNone/>
            </a:pPr>
            <a:r>
              <a:rPr lang="en-US" sz="1400" dirty="0">
                <a:latin typeface="Calibri"/>
                <a:cs typeface="Calibri"/>
              </a:rPr>
              <a:t>Hasegawa, H., Yamauchi, T., &amp; Kraemer, W.J. (2007). Foot strike patterns of runners at the 15km point during </a:t>
            </a:r>
            <a:r>
              <a:rPr lang="en-US" sz="1400" dirty="0" smtClean="0">
                <a:latin typeface="Calibri"/>
                <a:cs typeface="Calibri"/>
              </a:rPr>
              <a:t>	an </a:t>
            </a:r>
            <a:r>
              <a:rPr lang="en-US" sz="1400" dirty="0">
                <a:latin typeface="Calibri"/>
                <a:cs typeface="Calibri"/>
              </a:rPr>
              <a:t>elite-level half marathon. </a:t>
            </a:r>
            <a:r>
              <a:rPr lang="en-US" sz="1400" i="1" dirty="0">
                <a:latin typeface="Calibri"/>
                <a:cs typeface="Calibri"/>
              </a:rPr>
              <a:t>Journal of Strength and Conditioning Research, 21 (3). </a:t>
            </a:r>
            <a:endParaRPr lang="en-US" sz="1400" dirty="0" smtClean="0">
              <a:latin typeface="Calibri"/>
              <a:cs typeface="Calibri"/>
            </a:endParaRPr>
          </a:p>
          <a:p>
            <a:pPr marL="109537" indent="0">
              <a:buNone/>
            </a:pPr>
            <a:r>
              <a:rPr lang="en-US" sz="1400" dirty="0" smtClean="0">
                <a:latin typeface="Calibri"/>
                <a:cs typeface="Calibri"/>
              </a:rPr>
              <a:t>Hu, F.B.,  </a:t>
            </a:r>
            <a:r>
              <a:rPr lang="en-US" sz="1400" dirty="0" err="1" smtClean="0">
                <a:latin typeface="Calibri"/>
                <a:cs typeface="Calibri"/>
              </a:rPr>
              <a:t>Stampfer</a:t>
            </a:r>
            <a:r>
              <a:rPr lang="en-US" sz="1400" dirty="0" smtClean="0">
                <a:latin typeface="Calibri"/>
                <a:cs typeface="Calibri"/>
              </a:rPr>
              <a:t>, M.J., </a:t>
            </a:r>
            <a:r>
              <a:rPr lang="en-US" sz="1400" dirty="0" err="1" smtClean="0">
                <a:latin typeface="Calibri"/>
                <a:cs typeface="Calibri"/>
              </a:rPr>
              <a:t>Rimm</a:t>
            </a:r>
            <a:r>
              <a:rPr lang="en-US" sz="1400" dirty="0" smtClean="0">
                <a:latin typeface="Calibri"/>
                <a:cs typeface="Calibri"/>
              </a:rPr>
              <a:t>, E.B., Manson, J.E., </a:t>
            </a:r>
            <a:r>
              <a:rPr lang="en-US" sz="1400" dirty="0" err="1" smtClean="0">
                <a:latin typeface="Calibri"/>
                <a:cs typeface="Calibri"/>
              </a:rPr>
              <a:t>Ascherio</a:t>
            </a:r>
            <a:r>
              <a:rPr lang="en-US" sz="1400" dirty="0" smtClean="0">
                <a:latin typeface="Calibri"/>
                <a:cs typeface="Calibri"/>
              </a:rPr>
              <a:t>, A., </a:t>
            </a:r>
            <a:r>
              <a:rPr lang="en-US" sz="1400" dirty="0" err="1" smtClean="0">
                <a:latin typeface="Calibri"/>
                <a:cs typeface="Calibri"/>
              </a:rPr>
              <a:t>Colditz</a:t>
            </a:r>
            <a:r>
              <a:rPr lang="en-US" sz="1400" dirty="0" smtClean="0">
                <a:latin typeface="Calibri"/>
                <a:cs typeface="Calibri"/>
              </a:rPr>
              <a:t>, G.A., </a:t>
            </a:r>
            <a:r>
              <a:rPr lang="en-US" sz="1400" dirty="0" err="1" smtClean="0">
                <a:latin typeface="Calibri"/>
                <a:cs typeface="Calibri"/>
              </a:rPr>
              <a:t>Rosner</a:t>
            </a:r>
            <a:r>
              <a:rPr lang="en-US" sz="1400" dirty="0" smtClean="0">
                <a:latin typeface="Calibri"/>
                <a:cs typeface="Calibri"/>
              </a:rPr>
              <a:t>, B.A., </a:t>
            </a:r>
            <a:r>
              <a:rPr lang="en-US" sz="1400" dirty="0" err="1" smtClean="0">
                <a:latin typeface="Calibri"/>
                <a:cs typeface="Calibri"/>
              </a:rPr>
              <a:t>Spiegelman</a:t>
            </a:r>
            <a:r>
              <a:rPr lang="en-US" sz="1400" dirty="0" smtClean="0">
                <a:latin typeface="Calibri"/>
                <a:cs typeface="Calibri"/>
              </a:rPr>
              <a:t>, D., 	</a:t>
            </a:r>
            <a:r>
              <a:rPr lang="en-US" sz="1400" dirty="0" err="1" smtClean="0">
                <a:latin typeface="Calibri"/>
                <a:cs typeface="Calibri"/>
              </a:rPr>
              <a:t>Speizer</a:t>
            </a:r>
            <a:r>
              <a:rPr lang="en-US" sz="1400" dirty="0" smtClean="0">
                <a:latin typeface="Calibri"/>
                <a:cs typeface="Calibri"/>
              </a:rPr>
              <a:t>, F.E., Sacks, F.M., </a:t>
            </a:r>
            <a:r>
              <a:rPr lang="en-US" sz="1400" dirty="0" err="1" smtClean="0">
                <a:latin typeface="Calibri"/>
                <a:cs typeface="Calibri"/>
              </a:rPr>
              <a:t>Hennekens</a:t>
            </a:r>
            <a:r>
              <a:rPr lang="en-US" sz="1400" dirty="0" smtClean="0">
                <a:latin typeface="Calibri"/>
                <a:cs typeface="Calibri"/>
              </a:rPr>
              <a:t>, C.H., &amp; Willet, W.C. (1999). A </a:t>
            </a:r>
            <a:r>
              <a:rPr lang="en-US" sz="1400" dirty="0">
                <a:latin typeface="Calibri"/>
                <a:cs typeface="Calibri"/>
              </a:rPr>
              <a:t>prospective study of egg </a:t>
            </a:r>
            <a:r>
              <a:rPr lang="en-US" sz="1400" dirty="0" smtClean="0">
                <a:latin typeface="Calibri"/>
                <a:cs typeface="Calibri"/>
              </a:rPr>
              <a:t>	consumption </a:t>
            </a:r>
            <a:r>
              <a:rPr lang="en-US" sz="1400" dirty="0">
                <a:latin typeface="Calibri"/>
                <a:cs typeface="Calibri"/>
              </a:rPr>
              <a:t>and risk of cardiovascular disease in men and women</a:t>
            </a:r>
            <a:r>
              <a:rPr lang="en-US" sz="1400" dirty="0" smtClean="0">
                <a:latin typeface="Calibri"/>
                <a:cs typeface="Calibri"/>
              </a:rPr>
              <a:t>. </a:t>
            </a:r>
            <a:r>
              <a:rPr lang="en-US" sz="1400" i="1" dirty="0" smtClean="0">
                <a:latin typeface="Calibri"/>
                <a:cs typeface="Calibri"/>
              </a:rPr>
              <a:t>JAMA, 281</a:t>
            </a:r>
            <a:r>
              <a:rPr lang="en-US" sz="1400" dirty="0" smtClean="0">
                <a:latin typeface="Calibri"/>
                <a:cs typeface="Calibri"/>
              </a:rPr>
              <a:t>(15), 1387-1394. </a:t>
            </a:r>
          </a:p>
          <a:p>
            <a:pPr marL="109537" indent="0">
              <a:buNone/>
            </a:pPr>
            <a:r>
              <a:rPr lang="en-US" sz="1400" dirty="0" err="1" smtClean="0">
                <a:latin typeface="Calibri"/>
                <a:cs typeface="Calibri"/>
              </a:rPr>
              <a:t>Laursen</a:t>
            </a:r>
            <a:r>
              <a:rPr lang="en-US" sz="1400" dirty="0" smtClean="0">
                <a:latin typeface="Calibri"/>
                <a:cs typeface="Calibri"/>
              </a:rPr>
              <a:t>, P.B &amp; Jenkins, D.G. (2002). The scientific </a:t>
            </a:r>
            <a:r>
              <a:rPr lang="en-US" sz="1400" dirty="0">
                <a:latin typeface="Calibri"/>
                <a:cs typeface="Calibri"/>
              </a:rPr>
              <a:t>b</a:t>
            </a:r>
            <a:r>
              <a:rPr lang="en-US" sz="1400" dirty="0" smtClean="0">
                <a:latin typeface="Calibri"/>
                <a:cs typeface="Calibri"/>
              </a:rPr>
              <a:t>asis for high </a:t>
            </a:r>
            <a:r>
              <a:rPr lang="en-US" sz="1400" dirty="0">
                <a:latin typeface="Calibri"/>
                <a:cs typeface="Calibri"/>
              </a:rPr>
              <a:t>i</a:t>
            </a:r>
            <a:r>
              <a:rPr lang="en-US" sz="1400" dirty="0" smtClean="0">
                <a:latin typeface="Calibri"/>
                <a:cs typeface="Calibri"/>
              </a:rPr>
              <a:t>ntensity interval training. </a:t>
            </a:r>
            <a:r>
              <a:rPr lang="en-US" sz="1400" i="1" dirty="0" smtClean="0">
                <a:latin typeface="Calibri"/>
                <a:cs typeface="Calibri"/>
              </a:rPr>
              <a:t>Sports Medicine, 	32</a:t>
            </a:r>
            <a:r>
              <a:rPr lang="en-US" sz="1400" dirty="0" smtClean="0">
                <a:latin typeface="Calibri"/>
                <a:cs typeface="Calibri"/>
              </a:rPr>
              <a:t>(1), 53-73.   </a:t>
            </a:r>
          </a:p>
          <a:p>
            <a:pPr marL="109537" indent="0">
              <a:buNone/>
            </a:pPr>
            <a:r>
              <a:rPr lang="en-US" sz="1400" dirty="0" smtClean="0">
                <a:latin typeface="Calibri"/>
                <a:cs typeface="Calibri"/>
              </a:rPr>
              <a:t>Lieberman, D.E., </a:t>
            </a:r>
            <a:r>
              <a:rPr lang="en-US" sz="1400" dirty="0" err="1" smtClean="0">
                <a:latin typeface="Calibri"/>
                <a:cs typeface="Calibri"/>
              </a:rPr>
              <a:t>Venkadesan</a:t>
            </a:r>
            <a:r>
              <a:rPr lang="en-US" sz="1400" dirty="0" smtClean="0">
                <a:latin typeface="Calibri"/>
                <a:cs typeface="Calibri"/>
              </a:rPr>
              <a:t>, M., </a:t>
            </a:r>
            <a:r>
              <a:rPr lang="en-US" sz="1400" dirty="0" err="1" smtClean="0">
                <a:latin typeface="Calibri"/>
                <a:cs typeface="Calibri"/>
              </a:rPr>
              <a:t>Daoud</a:t>
            </a:r>
            <a:r>
              <a:rPr lang="en-US" sz="1400" dirty="0" smtClean="0">
                <a:latin typeface="Calibri"/>
                <a:cs typeface="Calibri"/>
              </a:rPr>
              <a:t>, A.I., &amp; </a:t>
            </a:r>
            <a:r>
              <a:rPr lang="en-US" sz="1400" dirty="0" err="1" smtClean="0">
                <a:latin typeface="Calibri"/>
                <a:cs typeface="Calibri"/>
              </a:rPr>
              <a:t>Werbel</a:t>
            </a:r>
            <a:r>
              <a:rPr lang="en-US" sz="1400" dirty="0" smtClean="0">
                <a:latin typeface="Calibri"/>
                <a:cs typeface="Calibri"/>
              </a:rPr>
              <a:t>, W.A. Biomechanics of foot strikes and applications 	to running barefoot or in minimal footwear. Retrieved from </a:t>
            </a:r>
            <a:r>
              <a:rPr lang="nl-NL" sz="1400" dirty="0" smtClean="0">
                <a:latin typeface="Calibri"/>
                <a:cs typeface="Calibri"/>
              </a:rPr>
              <a:t>http</a:t>
            </a:r>
            <a:r>
              <a:rPr lang="nl-NL" sz="1400" dirty="0">
                <a:latin typeface="Calibri"/>
                <a:cs typeface="Calibri"/>
              </a:rPr>
              <a:t>:/</a:t>
            </a:r>
            <a:r>
              <a:rPr lang="nl-NL" sz="1400" dirty="0" smtClean="0">
                <a:latin typeface="Calibri"/>
                <a:cs typeface="Calibri"/>
              </a:rPr>
              <a:t>/	</a:t>
            </a:r>
            <a:r>
              <a:rPr lang="nl-NL" sz="1400" dirty="0" smtClean="0">
                <a:latin typeface="Calibri"/>
                <a:cs typeface="Calibri"/>
                <a:hlinkClick r:id="rId2"/>
              </a:rPr>
              <a:t>www.barefootrunning.fas.harvard.edu/</a:t>
            </a:r>
            <a:r>
              <a:rPr lang="nl-NL" sz="1400" dirty="0" smtClean="0">
                <a:latin typeface="Calibri"/>
                <a:cs typeface="Calibri"/>
              </a:rPr>
              <a:t> </a:t>
            </a:r>
            <a:endParaRPr lang="en-US" sz="1400" dirty="0" smtClean="0">
              <a:latin typeface="Calibri"/>
              <a:cs typeface="Calibri"/>
            </a:endParaRPr>
          </a:p>
          <a:p>
            <a:pPr marL="109537" indent="0">
              <a:buNone/>
            </a:pPr>
            <a:r>
              <a:rPr lang="en-US" sz="1400" dirty="0" smtClean="0">
                <a:latin typeface="Calibri"/>
                <a:cs typeface="Calibri"/>
              </a:rPr>
              <a:t>Lieberman</a:t>
            </a:r>
            <a:r>
              <a:rPr lang="en-US" sz="1400" dirty="0">
                <a:latin typeface="Calibri"/>
                <a:cs typeface="Calibri"/>
              </a:rPr>
              <a:t>, D.E., </a:t>
            </a:r>
            <a:r>
              <a:rPr lang="en-US" sz="1400" dirty="0" err="1">
                <a:latin typeface="Calibri"/>
                <a:cs typeface="Calibri"/>
              </a:rPr>
              <a:t>Venkadesan</a:t>
            </a:r>
            <a:r>
              <a:rPr lang="en-US" sz="1400" dirty="0">
                <a:latin typeface="Calibri"/>
                <a:cs typeface="Calibri"/>
              </a:rPr>
              <a:t>, M., </a:t>
            </a:r>
            <a:r>
              <a:rPr lang="en-US" sz="1400" dirty="0" err="1">
                <a:latin typeface="Calibri"/>
                <a:cs typeface="Calibri"/>
              </a:rPr>
              <a:t>Werbel</a:t>
            </a:r>
            <a:r>
              <a:rPr lang="en-US" sz="1400" dirty="0">
                <a:latin typeface="Calibri"/>
                <a:cs typeface="Calibri"/>
              </a:rPr>
              <a:t>, W.A., </a:t>
            </a:r>
            <a:r>
              <a:rPr lang="en-US" sz="1400" dirty="0" err="1">
                <a:latin typeface="Calibri"/>
                <a:cs typeface="Calibri"/>
              </a:rPr>
              <a:t>Daoud</a:t>
            </a:r>
            <a:r>
              <a:rPr lang="en-US" sz="1400" dirty="0">
                <a:latin typeface="Calibri"/>
                <a:cs typeface="Calibri"/>
              </a:rPr>
              <a:t>, A.I., </a:t>
            </a:r>
            <a:r>
              <a:rPr lang="en-US" sz="1400" dirty="0" err="1">
                <a:latin typeface="Calibri"/>
                <a:cs typeface="Calibri"/>
              </a:rPr>
              <a:t>D’Andrea</a:t>
            </a:r>
            <a:r>
              <a:rPr lang="en-US" sz="1400" dirty="0">
                <a:latin typeface="Calibri"/>
                <a:cs typeface="Calibri"/>
              </a:rPr>
              <a:t>, S., Davis, I.S., </a:t>
            </a:r>
            <a:r>
              <a:rPr lang="en-US" sz="1400" dirty="0" err="1">
                <a:latin typeface="Calibri"/>
                <a:cs typeface="Calibri"/>
              </a:rPr>
              <a:t>Mang’eni</a:t>
            </a:r>
            <a:r>
              <a:rPr lang="en-US" sz="1400" dirty="0">
                <a:latin typeface="Calibri"/>
                <a:cs typeface="Calibri"/>
              </a:rPr>
              <a:t>, R.O., &amp; </a:t>
            </a:r>
            <a:r>
              <a:rPr lang="en-US" sz="1400" dirty="0" smtClean="0">
                <a:latin typeface="Calibri"/>
                <a:cs typeface="Calibri"/>
              </a:rPr>
              <a:t>	</a:t>
            </a:r>
            <a:r>
              <a:rPr lang="en-US" sz="1400" dirty="0" err="1" smtClean="0">
                <a:latin typeface="Calibri"/>
                <a:cs typeface="Calibri"/>
              </a:rPr>
              <a:t>Pitsiladis</a:t>
            </a:r>
            <a:r>
              <a:rPr lang="en-US" sz="1400" dirty="0">
                <a:latin typeface="Calibri"/>
                <a:cs typeface="Calibri"/>
              </a:rPr>
              <a:t>, Y. (2010). Foot strike patterns and collision forces in habitually barefoot versus shod </a:t>
            </a:r>
            <a:r>
              <a:rPr lang="en-US" sz="1400" dirty="0" smtClean="0">
                <a:latin typeface="Calibri"/>
                <a:cs typeface="Calibri"/>
              </a:rPr>
              <a:t>	runners</a:t>
            </a:r>
            <a:r>
              <a:rPr lang="en-US" sz="1400" dirty="0">
                <a:latin typeface="Calibri"/>
                <a:cs typeface="Calibri"/>
              </a:rPr>
              <a:t>. </a:t>
            </a:r>
            <a:r>
              <a:rPr lang="en-US" sz="1400" i="1" dirty="0">
                <a:latin typeface="Calibri"/>
                <a:cs typeface="Calibri"/>
              </a:rPr>
              <a:t>Nature, 463, </a:t>
            </a:r>
            <a:r>
              <a:rPr lang="en-US" sz="1400" dirty="0">
                <a:latin typeface="Calibri"/>
                <a:cs typeface="Calibri"/>
              </a:rPr>
              <a:t>531-535. </a:t>
            </a:r>
            <a:endParaRPr lang="nl-NL" sz="1400" dirty="0" smtClean="0">
              <a:latin typeface="Calibri"/>
              <a:cs typeface="Calibri"/>
            </a:endParaRPr>
          </a:p>
          <a:p>
            <a:pPr marL="109537" indent="0">
              <a:buNone/>
            </a:pPr>
            <a:r>
              <a:rPr lang="pl-PL" sz="1400" dirty="0" err="1">
                <a:latin typeface="Calibri"/>
                <a:cs typeface="Calibri"/>
              </a:rPr>
              <a:t>Warburton</a:t>
            </a:r>
            <a:r>
              <a:rPr lang="pl-PL" sz="1400" dirty="0">
                <a:latin typeface="Calibri"/>
                <a:cs typeface="Calibri"/>
              </a:rPr>
              <a:t>, M. (2001). </a:t>
            </a:r>
            <a:r>
              <a:rPr lang="pl-PL" sz="1400" dirty="0" err="1">
                <a:latin typeface="Calibri"/>
                <a:cs typeface="Calibri"/>
              </a:rPr>
              <a:t>Barefoot</a:t>
            </a:r>
            <a:r>
              <a:rPr lang="pl-PL" sz="1400" dirty="0">
                <a:latin typeface="Calibri"/>
                <a:cs typeface="Calibri"/>
              </a:rPr>
              <a:t> </a:t>
            </a:r>
            <a:r>
              <a:rPr lang="pl-PL" sz="1400" dirty="0" err="1">
                <a:latin typeface="Calibri"/>
                <a:cs typeface="Calibri"/>
              </a:rPr>
              <a:t>running</a:t>
            </a:r>
            <a:r>
              <a:rPr lang="pl-PL" sz="1400" dirty="0">
                <a:latin typeface="Calibri"/>
                <a:cs typeface="Calibri"/>
              </a:rPr>
              <a:t>. </a:t>
            </a:r>
            <a:r>
              <a:rPr lang="pl-PL" sz="1400" i="1" dirty="0" err="1">
                <a:latin typeface="Calibri"/>
                <a:cs typeface="Calibri"/>
              </a:rPr>
              <a:t>Sportscience</a:t>
            </a:r>
            <a:r>
              <a:rPr lang="pl-PL" sz="1400" i="1" dirty="0">
                <a:latin typeface="Calibri"/>
                <a:cs typeface="Calibri"/>
              </a:rPr>
              <a:t>, 5(3</a:t>
            </a:r>
            <a:r>
              <a:rPr lang="pl-PL" sz="1400" i="1" dirty="0" smtClean="0">
                <a:latin typeface="Calibri"/>
                <a:cs typeface="Calibri"/>
              </a:rPr>
              <a:t>)</a:t>
            </a:r>
            <a:endParaRPr lang="nl-NL" sz="1400" dirty="0" smtClean="0">
              <a:latin typeface="Calibri"/>
              <a:cs typeface="Calibri"/>
            </a:endParaRPr>
          </a:p>
        </p:txBody>
      </p:sp>
      <p:sp>
        <p:nvSpPr>
          <p:cNvPr id="3" name="Title 2"/>
          <p:cNvSpPr>
            <a:spLocks noGrp="1"/>
          </p:cNvSpPr>
          <p:nvPr>
            <p:ph type="title"/>
          </p:nvPr>
        </p:nvSpPr>
        <p:spPr>
          <a:xfrm>
            <a:off x="431540" y="188640"/>
            <a:ext cx="8255260" cy="778098"/>
          </a:xfrm>
        </p:spPr>
        <p:txBody>
          <a:bodyPr>
            <a:normAutofit/>
          </a:bodyPr>
          <a:lstStyle/>
          <a:p>
            <a:r>
              <a:rPr lang="en-US" sz="3500" dirty="0" smtClean="0"/>
              <a:t>Resources</a:t>
            </a:r>
            <a:endParaRPr lang="en-US" sz="3500" dirty="0"/>
          </a:p>
        </p:txBody>
      </p:sp>
    </p:spTree>
    <p:extLst>
      <p:ext uri="{BB962C8B-B14F-4D97-AF65-F5344CB8AC3E}">
        <p14:creationId xmlns:p14="http://schemas.microsoft.com/office/powerpoint/2010/main" val="31624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500" dirty="0" smtClean="0"/>
              <a:t>Additional Web Resources</a:t>
            </a:r>
            <a:endParaRPr lang="en-US" sz="3500" dirty="0"/>
          </a:p>
        </p:txBody>
      </p:sp>
      <p:sp>
        <p:nvSpPr>
          <p:cNvPr id="4" name="Content Placeholder 3"/>
          <p:cNvSpPr>
            <a:spLocks noGrp="1"/>
          </p:cNvSpPr>
          <p:nvPr>
            <p:ph idx="1"/>
          </p:nvPr>
        </p:nvSpPr>
        <p:spPr>
          <a:xfrm>
            <a:off x="457200" y="1481138"/>
            <a:ext cx="8229600" cy="2759730"/>
          </a:xfrm>
          <a:prstGeom prst="rect">
            <a:avLst/>
          </a:prstGeom>
        </p:spPr>
        <p:txBody>
          <a:bodyPr wrap="square">
            <a:spAutoFit/>
          </a:bodyPr>
          <a:lstStyle/>
          <a:p>
            <a:pPr marL="109537" indent="0">
              <a:buNone/>
            </a:pPr>
            <a:r>
              <a:rPr lang="pl-PL" sz="3200" dirty="0">
                <a:latin typeface="Calibri"/>
                <a:cs typeface="Calibri"/>
                <a:hlinkClick r:id="rId2"/>
              </a:rPr>
              <a:t>http://www.heart.org/</a:t>
            </a:r>
            <a:r>
              <a:rPr lang="pl-PL" sz="3200" dirty="0">
                <a:latin typeface="Calibri"/>
                <a:cs typeface="Calibri"/>
              </a:rPr>
              <a:t> </a:t>
            </a:r>
          </a:p>
          <a:p>
            <a:pPr marL="109537" indent="0">
              <a:buNone/>
            </a:pPr>
            <a:r>
              <a:rPr lang="pl-PL" sz="3200" dirty="0">
                <a:latin typeface="Calibri"/>
                <a:cs typeface="Calibri"/>
                <a:hlinkClick r:id="rId3"/>
              </a:rPr>
              <a:t>http://www.sugar.ca/</a:t>
            </a:r>
            <a:r>
              <a:rPr lang="pl-PL" sz="3200" dirty="0">
                <a:latin typeface="Calibri"/>
                <a:cs typeface="Calibri"/>
              </a:rPr>
              <a:t> </a:t>
            </a:r>
          </a:p>
          <a:p>
            <a:pPr marL="109537" indent="0">
              <a:buNone/>
            </a:pPr>
            <a:r>
              <a:rPr lang="en-US" sz="3200" dirty="0">
                <a:latin typeface="Calibri"/>
                <a:cs typeface="Calibri"/>
                <a:hlinkClick r:id="rId4"/>
              </a:rPr>
              <a:t>http://www.eggs.ca</a:t>
            </a:r>
            <a:r>
              <a:rPr lang="en-US" sz="3200" dirty="0">
                <a:latin typeface="Calibri"/>
                <a:cs typeface="Calibri"/>
              </a:rPr>
              <a:t> </a:t>
            </a:r>
          </a:p>
          <a:p>
            <a:pPr marL="109537" indent="0">
              <a:buNone/>
            </a:pPr>
            <a:r>
              <a:rPr lang="pl-PL" sz="3200" dirty="0">
                <a:latin typeface="Calibri"/>
                <a:cs typeface="Calibri"/>
                <a:hlinkClick r:id="rId5"/>
              </a:rPr>
              <a:t>http://www.diabetes.co.uk/</a:t>
            </a:r>
            <a:r>
              <a:rPr lang="pl-PL" sz="3200" dirty="0">
                <a:latin typeface="Calibri"/>
                <a:cs typeface="Calibri"/>
              </a:rPr>
              <a:t>  </a:t>
            </a:r>
          </a:p>
          <a:p>
            <a:pPr marL="109537" indent="0">
              <a:buNone/>
            </a:pPr>
            <a:r>
              <a:rPr lang="pl-PL" sz="3200" i="1" dirty="0">
                <a:latin typeface="Calibri"/>
                <a:cs typeface="Calibri"/>
                <a:hlinkClick r:id="rId6"/>
              </a:rPr>
              <a:t>http://www.heartandstroke.com/</a:t>
            </a:r>
            <a:r>
              <a:rPr lang="pl-PL" sz="3200" i="1" dirty="0">
                <a:latin typeface="Calibri"/>
                <a:cs typeface="Calibri"/>
              </a:rPr>
              <a:t>   </a:t>
            </a:r>
            <a:endParaRPr lang="pl-PL" sz="3200" dirty="0">
              <a:latin typeface="Calibri"/>
              <a:cs typeface="Calibri"/>
            </a:endParaRPr>
          </a:p>
        </p:txBody>
      </p:sp>
    </p:spTree>
    <p:extLst>
      <p:ext uri="{BB962C8B-B14F-4D97-AF65-F5344CB8AC3E}">
        <p14:creationId xmlns:p14="http://schemas.microsoft.com/office/powerpoint/2010/main" val="539573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0" y="3716338"/>
            <a:ext cx="8929688" cy="1169987"/>
          </a:xfrm>
          <a:prstGeom prst="rect">
            <a:avLst/>
          </a:prstGeom>
          <a:noFill/>
          <a:ln w="38100">
            <a:noFill/>
            <a:miter lim="800000"/>
            <a:headEnd/>
            <a:tailEnd/>
          </a:ln>
        </p:spPr>
        <p:txBody>
          <a:bodyPr>
            <a:spAutoFit/>
          </a:bodyPr>
          <a:lstStyle/>
          <a:p>
            <a:pPr algn="r">
              <a:spcBef>
                <a:spcPct val="50000"/>
              </a:spcBef>
            </a:pPr>
            <a:r>
              <a:rPr lang="en-US" sz="2800" b="1">
                <a:latin typeface="Calibri" pitchFamily="34" charset="0"/>
                <a:cs typeface="Calibri" pitchFamily="34" charset="0"/>
              </a:rPr>
              <a:t>&lt;Consultant Name&gt;</a:t>
            </a:r>
          </a:p>
          <a:p>
            <a:pPr algn="r">
              <a:spcBef>
                <a:spcPct val="50000"/>
              </a:spcBef>
            </a:pPr>
            <a:r>
              <a:rPr lang="en-US" sz="2800" b="1" u="sng">
                <a:latin typeface="Calibri" pitchFamily="34" charset="0"/>
                <a:cs typeface="Calibri" pitchFamily="34" charset="0"/>
              </a:rPr>
              <a:t>&lt;consultant&gt;@EWSNetwork.com</a:t>
            </a:r>
            <a:r>
              <a:rPr lang="en-US" sz="2800" b="1">
                <a:latin typeface="Calibri" pitchFamily="34" charset="0"/>
                <a:cs typeface="Calibri" pitchFamily="34" charset="0"/>
              </a:rPr>
              <a:t>     P:123.456.7890</a:t>
            </a:r>
            <a:endParaRPr lang="en-CA" sz="2800" b="1">
              <a:latin typeface="Calibri" pitchFamily="34" charset="0"/>
              <a:cs typeface="Calibri" pitchFamily="34" charset="0"/>
            </a:endParaRPr>
          </a:p>
        </p:txBody>
      </p:sp>
      <p:sp>
        <p:nvSpPr>
          <p:cNvPr id="9" name="Rectangle 2"/>
          <p:cNvSpPr>
            <a:spLocks noGrp="1" noChangeArrowheads="1"/>
          </p:cNvSpPr>
          <p:nvPr>
            <p:ph type="ctrTitle"/>
          </p:nvPr>
        </p:nvSpPr>
        <p:spPr>
          <a:xfrm>
            <a:off x="0" y="1428750"/>
            <a:ext cx="8858280" cy="1928812"/>
          </a:xfrm>
        </p:spPr>
        <p:txBody>
          <a:bodyPr/>
          <a:lstStyle/>
          <a:p>
            <a:pPr eaLnBrk="1" fontAlgn="auto" hangingPunct="1">
              <a:spcAft>
                <a:spcPts val="0"/>
              </a:spcAft>
              <a:defRPr/>
            </a:pPr>
            <a:r>
              <a:rPr lang="en-US" dirty="0" smtClean="0">
                <a:solidFill>
                  <a:schemeClr val="tx1"/>
                </a:solidFill>
                <a:effectLst/>
                <a:latin typeface="Calibri" pitchFamily="34" charset="0"/>
                <a:cs typeface="Calibri" pitchFamily="34" charset="0"/>
              </a:rPr>
              <a:t>Questions now or later?</a:t>
            </a:r>
            <a:endParaRPr lang="en-CA" sz="3400" dirty="0" smtClean="0">
              <a:solidFill>
                <a:schemeClr val="tx1"/>
              </a:solidFill>
              <a:effectLst/>
              <a:latin typeface="Calibri" pitchFamily="34" charset="0"/>
              <a:cs typeface="Calibri" pitchFamily="34" charset="0"/>
            </a:endParaRPr>
          </a:p>
        </p:txBody>
      </p:sp>
      <p:sp>
        <p:nvSpPr>
          <p:cNvPr id="28676" name="Text Box 3"/>
          <p:cNvSpPr txBox="1">
            <a:spLocks noChangeArrowheads="1"/>
          </p:cNvSpPr>
          <p:nvPr/>
        </p:nvSpPr>
        <p:spPr bwMode="auto">
          <a:xfrm>
            <a:off x="138113" y="5995988"/>
            <a:ext cx="8929687" cy="523875"/>
          </a:xfrm>
          <a:prstGeom prst="rect">
            <a:avLst/>
          </a:prstGeom>
          <a:noFill/>
          <a:ln w="38100">
            <a:noFill/>
            <a:miter lim="800000"/>
            <a:headEnd/>
            <a:tailEnd/>
          </a:ln>
        </p:spPr>
        <p:txBody>
          <a:bodyPr>
            <a:spAutoFit/>
          </a:bodyPr>
          <a:lstStyle/>
          <a:p>
            <a:pPr algn="ctr">
              <a:spcBef>
                <a:spcPct val="50000"/>
              </a:spcBef>
            </a:pPr>
            <a:r>
              <a:rPr lang="en-US" sz="2800" b="1" u="sng">
                <a:latin typeface="Calibri" pitchFamily="34" charset="0"/>
                <a:cs typeface="Calibri" pitchFamily="34" charset="0"/>
              </a:rPr>
              <a:t>www.EWSNetwork.com</a:t>
            </a:r>
            <a:endParaRPr lang="en-CA" sz="2800" b="1">
              <a:latin typeface="Calibri" pitchFamily="34" charset="0"/>
              <a:cs typeface="Calibri" pitchFamily="34"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576325" y="1448780"/>
            <a:ext cx="5507843" cy="3636404"/>
          </a:xfrm>
        </p:spPr>
        <p:txBody>
          <a:bodyPr/>
          <a:lstStyle/>
          <a:p>
            <a:pPr marL="565150" indent="-457200" eaLnBrk="1" hangingPunct="1"/>
            <a:r>
              <a:rPr lang="en-US" sz="2800" dirty="0" smtClean="0">
                <a:solidFill>
                  <a:schemeClr val="accent4"/>
                </a:solidFill>
                <a:latin typeface="Calibri" pitchFamily="34" charset="0"/>
                <a:cs typeface="Calibri" pitchFamily="34" charset="0"/>
              </a:rPr>
              <a:t>Eggs: Omega 3s, substitutes, yolks</a:t>
            </a:r>
          </a:p>
          <a:p>
            <a:pPr marL="565150" indent="-457200" eaLnBrk="1" hangingPunct="1"/>
            <a:r>
              <a:rPr lang="en-US" sz="2800" dirty="0" smtClean="0">
                <a:solidFill>
                  <a:schemeClr val="accent4"/>
                </a:solidFill>
                <a:latin typeface="Calibri" pitchFamily="34" charset="0"/>
                <a:cs typeface="Calibri" pitchFamily="34" charset="0"/>
              </a:rPr>
              <a:t>Added Sugar</a:t>
            </a:r>
          </a:p>
          <a:p>
            <a:pPr marL="565150" indent="-457200" eaLnBrk="1" hangingPunct="1"/>
            <a:r>
              <a:rPr lang="en-US" sz="2800" dirty="0" smtClean="0">
                <a:solidFill>
                  <a:schemeClr val="accent4"/>
                </a:solidFill>
                <a:latin typeface="Calibri" pitchFamily="34" charset="0"/>
                <a:cs typeface="Calibri" pitchFamily="34" charset="0"/>
              </a:rPr>
              <a:t>HIIT</a:t>
            </a:r>
          </a:p>
          <a:p>
            <a:pPr marL="565150" indent="-457200" eaLnBrk="1" hangingPunct="1"/>
            <a:r>
              <a:rPr lang="en-US" sz="2800" dirty="0" smtClean="0">
                <a:solidFill>
                  <a:schemeClr val="accent4"/>
                </a:solidFill>
                <a:latin typeface="Calibri" pitchFamily="34" charset="0"/>
                <a:cs typeface="Calibri" pitchFamily="34" charset="0"/>
              </a:rPr>
              <a:t>Vibration Platforms</a:t>
            </a:r>
          </a:p>
          <a:p>
            <a:pPr marL="565150" indent="-457200" eaLnBrk="1" hangingPunct="1"/>
            <a:r>
              <a:rPr lang="en-US" sz="2800" dirty="0" smtClean="0">
                <a:solidFill>
                  <a:schemeClr val="accent4"/>
                </a:solidFill>
                <a:latin typeface="Calibri" pitchFamily="34" charset="0"/>
                <a:cs typeface="Calibri" pitchFamily="34" charset="0"/>
              </a:rPr>
              <a:t>Barefoot Running</a:t>
            </a:r>
          </a:p>
          <a:p>
            <a:pPr marL="565150" indent="-457200" eaLnBrk="1" hangingPunct="1"/>
            <a:r>
              <a:rPr lang="en-US" sz="2800" dirty="0" smtClean="0">
                <a:solidFill>
                  <a:schemeClr val="accent4"/>
                </a:solidFill>
                <a:latin typeface="Calibri" pitchFamily="34" charset="0"/>
                <a:cs typeface="Calibri" pitchFamily="34" charset="0"/>
              </a:rPr>
              <a:t>Summary</a:t>
            </a:r>
          </a:p>
          <a:p>
            <a:pPr marL="565150" indent="-457200" eaLnBrk="1" hangingPunct="1"/>
            <a:r>
              <a:rPr lang="en-US" sz="2800" dirty="0" smtClean="0">
                <a:solidFill>
                  <a:schemeClr val="accent4"/>
                </a:solidFill>
                <a:latin typeface="Calibri" pitchFamily="34" charset="0"/>
                <a:cs typeface="Calibri" pitchFamily="34" charset="0"/>
              </a:rPr>
              <a:t>Q &amp; A</a:t>
            </a:r>
            <a:endParaRPr lang="en-CA" sz="2800" dirty="0" smtClean="0">
              <a:solidFill>
                <a:schemeClr val="accent4"/>
              </a:solidFill>
              <a:latin typeface="Calibri" pitchFamily="34" charset="0"/>
              <a:cs typeface="Calibri" pitchFamily="34" charset="0"/>
            </a:endParaRPr>
          </a:p>
        </p:txBody>
      </p:sp>
      <p:sp>
        <p:nvSpPr>
          <p:cNvPr id="3" name="Title 2"/>
          <p:cNvSpPr>
            <a:spLocks/>
          </p:cNvSpPr>
          <p:nvPr/>
        </p:nvSpPr>
        <p:spPr bwMode="auto">
          <a:xfrm>
            <a:off x="468313" y="440668"/>
            <a:ext cx="8229600" cy="899319"/>
          </a:xfrm>
          <a:prstGeom prst="rect">
            <a:avLst/>
          </a:prstGeom>
          <a:noFill/>
          <a:ln w="9525">
            <a:noFill/>
            <a:miter lim="800000"/>
            <a:headEnd/>
            <a:tailEnd/>
          </a:ln>
        </p:spPr>
        <p:txBody>
          <a:bodyPr anchor="ctr"/>
          <a:lstStyle/>
          <a:p>
            <a:pPr algn="ctr" eaLnBrk="0" hangingPunct="0">
              <a:defRPr/>
            </a:pPr>
            <a:r>
              <a:rPr lang="en-US" sz="4000" b="1" dirty="0" smtClean="0">
                <a:solidFill>
                  <a:schemeClr val="tx2"/>
                </a:solidFill>
                <a:latin typeface="Calibri" pitchFamily="34" charset="0"/>
                <a:cs typeface="Calibri" pitchFamily="34" charset="0"/>
              </a:rPr>
              <a:t>Topics of Discussion</a:t>
            </a:r>
            <a:endParaRPr lang="en-US" sz="4000" b="1" dirty="0">
              <a:solidFill>
                <a:schemeClr val="tx2"/>
              </a:solidFill>
              <a:latin typeface="Calibri" pitchFamily="34" charset="0"/>
              <a:cs typeface="Calibri" pitchFamily="34" charset="0"/>
            </a:endParaRPr>
          </a:p>
        </p:txBody>
      </p:sp>
      <p:pic>
        <p:nvPicPr>
          <p:cNvPr id="5"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796136" y="1808820"/>
            <a:ext cx="2569771" cy="330215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53000"/>
          </a:blip>
          <a:stretch>
            <a:fillRect/>
          </a:stretch>
        </p:blipFill>
        <p:spPr>
          <a:xfrm>
            <a:off x="683568" y="296652"/>
            <a:ext cx="7459113" cy="5688632"/>
          </a:xfrm>
          <a:prstGeom prst="rect">
            <a:avLst/>
          </a:prstGeom>
        </p:spPr>
      </p:pic>
      <p:sp>
        <p:nvSpPr>
          <p:cNvPr id="11266" name="Title 2"/>
          <p:cNvSpPr>
            <a:spLocks noGrp="1"/>
          </p:cNvSpPr>
          <p:nvPr>
            <p:ph type="title"/>
          </p:nvPr>
        </p:nvSpPr>
        <p:spPr bwMode="auto">
          <a:xfrm>
            <a:off x="1511660" y="351928"/>
            <a:ext cx="6516724" cy="736812"/>
          </a:xfrm>
        </p:spPr>
        <p:txBody>
          <a:bodyPr>
            <a:normAutofit/>
          </a:bodyPr>
          <a:lstStyle/>
          <a:p>
            <a:pPr algn="ctr">
              <a:defRPr/>
            </a:pPr>
            <a:r>
              <a:rPr lang="en-US" sz="4000" dirty="0" smtClean="0">
                <a:effectLst/>
                <a:latin typeface="Calibri" pitchFamily="34" charset="0"/>
                <a:cs typeface="Calibri" pitchFamily="34" charset="0"/>
              </a:rPr>
              <a:t>The Lowdown on Eggs</a:t>
            </a:r>
            <a:endParaRPr lang="en-CA" sz="4000" dirty="0" smtClean="0">
              <a:effectLst/>
              <a:latin typeface="Calibri" pitchFamily="34" charset="0"/>
              <a:cs typeface="Calibri" pitchFamily="34" charset="0"/>
            </a:endParaRPr>
          </a:p>
        </p:txBody>
      </p:sp>
      <p:sp>
        <p:nvSpPr>
          <p:cNvPr id="2" name="TextBox 1"/>
          <p:cNvSpPr txBox="1"/>
          <p:nvPr/>
        </p:nvSpPr>
        <p:spPr>
          <a:xfrm>
            <a:off x="719572" y="1339024"/>
            <a:ext cx="3816424" cy="2585323"/>
          </a:xfrm>
          <a:prstGeom prst="rect">
            <a:avLst/>
          </a:prstGeom>
          <a:noFill/>
        </p:spPr>
        <p:txBody>
          <a:bodyPr wrap="square" rtlCol="0">
            <a:spAutoFit/>
          </a:bodyPr>
          <a:lstStyle/>
          <a:p>
            <a:r>
              <a:rPr lang="en-US" sz="2200" b="1" dirty="0" smtClean="0">
                <a:latin typeface="Calibri" pitchFamily="34" charset="0"/>
                <a:cs typeface="Calibri" pitchFamily="34" charset="0"/>
              </a:rPr>
              <a:t>HOW MANY?: </a:t>
            </a:r>
            <a:r>
              <a:rPr lang="en-US" sz="2200" b="1" dirty="0">
                <a:solidFill>
                  <a:schemeClr val="accent6">
                    <a:lumMod val="75000"/>
                  </a:schemeClr>
                </a:solidFill>
                <a:latin typeface="Calibri" pitchFamily="34" charset="0"/>
                <a:cs typeface="Calibri" pitchFamily="34" charset="0"/>
              </a:rPr>
              <a:t>O</a:t>
            </a:r>
            <a:r>
              <a:rPr lang="en-US" sz="2200" b="1" dirty="0" smtClean="0">
                <a:solidFill>
                  <a:schemeClr val="accent6">
                    <a:lumMod val="75000"/>
                  </a:schemeClr>
                </a:solidFill>
                <a:latin typeface="Calibri" pitchFamily="34" charset="0"/>
                <a:cs typeface="Calibri" pitchFamily="34" charset="0"/>
              </a:rPr>
              <a:t>ne</a:t>
            </a:r>
            <a:r>
              <a:rPr lang="en-US" sz="2000" b="1" dirty="0" smtClean="0">
                <a:latin typeface="Calibri" pitchFamily="34" charset="0"/>
                <a:cs typeface="Calibri" pitchFamily="34" charset="0"/>
              </a:rPr>
              <a:t> </a:t>
            </a:r>
            <a:r>
              <a:rPr lang="en-US" sz="2000" dirty="0" smtClean="0">
                <a:latin typeface="Calibri" pitchFamily="34" charset="0"/>
                <a:cs typeface="Calibri" pitchFamily="34" charset="0"/>
              </a:rPr>
              <a:t>egg a day does </a:t>
            </a:r>
            <a:r>
              <a:rPr lang="en-US" sz="2000" i="1" dirty="0" smtClean="0">
                <a:latin typeface="Calibri" pitchFamily="34" charset="0"/>
                <a:cs typeface="Calibri" pitchFamily="34" charset="0"/>
              </a:rPr>
              <a:t>not</a:t>
            </a:r>
            <a:r>
              <a:rPr lang="en-US" sz="2000" dirty="0" smtClean="0">
                <a:latin typeface="Calibri" pitchFamily="34" charset="0"/>
                <a:cs typeface="Calibri" pitchFamily="34" charset="0"/>
              </a:rPr>
              <a:t> increase heart disease risk in healthy individuals. </a:t>
            </a:r>
          </a:p>
          <a:p>
            <a:r>
              <a:rPr lang="en-US" sz="2000" dirty="0" smtClean="0">
                <a:latin typeface="Calibri" pitchFamily="34" charset="0"/>
                <a:cs typeface="Calibri" pitchFamily="34" charset="0"/>
              </a:rPr>
              <a:t>… BUT, watch out for diabetics or those with high cholesterol intake </a:t>
            </a:r>
            <a:r>
              <a:rPr lang="en-US" sz="1400" dirty="0">
                <a:latin typeface="Calibri" pitchFamily="34" charset="0"/>
                <a:cs typeface="Calibri" pitchFamily="34" charset="0"/>
              </a:rPr>
              <a:t>(Fernandez, 2006; Hu et al., 1999)</a:t>
            </a:r>
            <a:r>
              <a:rPr lang="en-US" sz="2000" dirty="0">
                <a:latin typeface="Calibri" pitchFamily="34" charset="0"/>
                <a:cs typeface="Calibri" pitchFamily="34" charset="0"/>
              </a:rPr>
              <a:t>. </a:t>
            </a:r>
            <a:endParaRPr lang="en-CA" sz="2000" dirty="0">
              <a:latin typeface="Calibri" pitchFamily="34" charset="0"/>
              <a:cs typeface="Calibri" pitchFamily="34" charset="0"/>
            </a:endParaRPr>
          </a:p>
          <a:p>
            <a:endParaRPr lang="en-US" sz="2000" dirty="0" smtClean="0">
              <a:latin typeface="Calibri" pitchFamily="34" charset="0"/>
              <a:cs typeface="Calibri" pitchFamily="34" charset="0"/>
            </a:endParaRPr>
          </a:p>
          <a:p>
            <a:endParaRPr lang="en-US" sz="2000" dirty="0">
              <a:latin typeface="Calibri" pitchFamily="34" charset="0"/>
              <a:cs typeface="Calibri" pitchFamily="34" charset="0"/>
            </a:endParaRPr>
          </a:p>
        </p:txBody>
      </p:sp>
      <p:pic>
        <p:nvPicPr>
          <p:cNvPr id="10" name="Picture 5" descr="C:\Documents and Settings\user\Desktop\EWS Network\EWSN_logo_suite\EmployeeWellness_Logo2 800x486.gif"/>
          <p:cNvPicPr>
            <a:picLocks noChangeAspect="1" noChangeArrowheads="1"/>
          </p:cNvPicPr>
          <p:nvPr/>
        </p:nvPicPr>
        <p:blipFill>
          <a:blip r:embed="rId4" cstate="print"/>
          <a:srcRect/>
          <a:stretch>
            <a:fillRect/>
          </a:stretch>
        </p:blipFill>
        <p:spPr bwMode="auto">
          <a:xfrm>
            <a:off x="7208502" y="5733509"/>
            <a:ext cx="1782763" cy="1082675"/>
          </a:xfrm>
          <a:prstGeom prst="rect">
            <a:avLst/>
          </a:prstGeom>
          <a:noFill/>
          <a:ln w="9525">
            <a:noFill/>
            <a:miter lim="800000"/>
            <a:headEnd/>
            <a:tailEnd/>
          </a:ln>
        </p:spPr>
      </p:pic>
      <p:sp>
        <p:nvSpPr>
          <p:cNvPr id="6" name="Rectangle 5"/>
          <p:cNvSpPr/>
          <p:nvPr/>
        </p:nvSpPr>
        <p:spPr>
          <a:xfrm>
            <a:off x="4968044" y="1340768"/>
            <a:ext cx="3600400" cy="4878259"/>
          </a:xfrm>
          <a:prstGeom prst="rect">
            <a:avLst/>
          </a:prstGeom>
        </p:spPr>
        <p:txBody>
          <a:bodyPr wrap="square">
            <a:spAutoFit/>
          </a:bodyPr>
          <a:lstStyle/>
          <a:p>
            <a:r>
              <a:rPr lang="en-US" sz="2200" b="1" dirty="0" smtClean="0">
                <a:latin typeface="Calibri"/>
                <a:cs typeface="Calibri"/>
              </a:rPr>
              <a:t>OMEGA </a:t>
            </a:r>
            <a:r>
              <a:rPr lang="en-US" sz="2200" b="1" dirty="0">
                <a:latin typeface="Calibri"/>
                <a:cs typeface="Calibri"/>
              </a:rPr>
              <a:t>3S</a:t>
            </a:r>
            <a:r>
              <a:rPr lang="en-US" sz="2200" b="1" dirty="0" smtClean="0">
                <a:latin typeface="Calibri"/>
                <a:cs typeface="Calibri"/>
              </a:rPr>
              <a:t>:</a:t>
            </a:r>
            <a:r>
              <a:rPr lang="en-US" sz="2000" dirty="0" smtClean="0">
                <a:latin typeface="Calibri"/>
                <a:cs typeface="Calibri"/>
              </a:rPr>
              <a:t> </a:t>
            </a:r>
            <a:r>
              <a:rPr lang="en-US" sz="2000" dirty="0" smtClean="0">
                <a:latin typeface="Wingdings"/>
                <a:ea typeface="Wingdings"/>
                <a:cs typeface="Wingdings"/>
                <a:sym typeface="Wingdings"/>
              </a:rPr>
              <a:t></a:t>
            </a:r>
            <a:r>
              <a:rPr lang="en-US" sz="2000" dirty="0">
                <a:latin typeface="Calibri"/>
                <a:cs typeface="Calibri"/>
                <a:sym typeface="Wingdings"/>
              </a:rPr>
              <a:t> </a:t>
            </a:r>
            <a:r>
              <a:rPr lang="en-US" sz="2000" dirty="0" smtClean="0">
                <a:latin typeface="Calibri"/>
                <a:cs typeface="Calibri"/>
              </a:rPr>
              <a:t>unsaturated fat and omega 3 fatty acids, same amount of fat, slightly less cholesterol, and </a:t>
            </a:r>
            <a:r>
              <a:rPr lang="en-US" sz="2000" dirty="0" smtClean="0">
                <a:latin typeface="Wingdings"/>
                <a:ea typeface="Wingdings"/>
                <a:cs typeface="Wingdings"/>
                <a:sym typeface="Wingdings"/>
              </a:rPr>
              <a:t></a:t>
            </a:r>
            <a:r>
              <a:rPr lang="en-US" sz="2000" dirty="0" smtClean="0">
                <a:latin typeface="Calibri"/>
                <a:cs typeface="Calibri"/>
                <a:sym typeface="Wingdings"/>
              </a:rPr>
              <a:t> </a:t>
            </a:r>
            <a:r>
              <a:rPr lang="en-US" sz="2000" dirty="0" smtClean="0">
                <a:latin typeface="Calibri"/>
                <a:cs typeface="Calibri"/>
              </a:rPr>
              <a:t>Vitamin E compared to regular eggs.</a:t>
            </a:r>
          </a:p>
          <a:p>
            <a:endParaRPr lang="en-US" sz="2000" dirty="0">
              <a:latin typeface="Calibri"/>
              <a:cs typeface="Calibri"/>
            </a:endParaRPr>
          </a:p>
          <a:p>
            <a:r>
              <a:rPr lang="en-US" sz="2000" b="1" dirty="0" smtClean="0">
                <a:solidFill>
                  <a:schemeClr val="accent6">
                    <a:lumMod val="75000"/>
                  </a:schemeClr>
                </a:solidFill>
                <a:latin typeface="Calibri"/>
                <a:cs typeface="Calibri"/>
              </a:rPr>
              <a:t>Men</a:t>
            </a:r>
            <a:r>
              <a:rPr lang="en-US" sz="2000" dirty="0" smtClean="0">
                <a:latin typeface="Calibri"/>
                <a:cs typeface="Calibri"/>
              </a:rPr>
              <a:t> (ages 19-70+): </a:t>
            </a:r>
            <a:r>
              <a:rPr lang="en-US" sz="2000" b="1" dirty="0" smtClean="0">
                <a:solidFill>
                  <a:srgbClr val="5D8F26"/>
                </a:solidFill>
                <a:latin typeface="Calibri"/>
                <a:cs typeface="Calibri"/>
              </a:rPr>
              <a:t>1.6g/day</a:t>
            </a:r>
          </a:p>
          <a:p>
            <a:r>
              <a:rPr lang="en-US" sz="2000" b="1" dirty="0" smtClean="0">
                <a:solidFill>
                  <a:srgbClr val="5D8F26"/>
                </a:solidFill>
                <a:latin typeface="Calibri"/>
                <a:cs typeface="Calibri"/>
              </a:rPr>
              <a:t>Women</a:t>
            </a:r>
            <a:r>
              <a:rPr lang="en-US" sz="2000" dirty="0" smtClean="0">
                <a:latin typeface="Calibri"/>
                <a:cs typeface="Calibri"/>
              </a:rPr>
              <a:t> (ages 19-70+): </a:t>
            </a:r>
            <a:r>
              <a:rPr lang="en-US" sz="2000" b="1" dirty="0" smtClean="0">
                <a:solidFill>
                  <a:srgbClr val="5D8F26"/>
                </a:solidFill>
                <a:latin typeface="Calibri"/>
                <a:cs typeface="Calibri"/>
              </a:rPr>
              <a:t>1.1g/day</a:t>
            </a:r>
          </a:p>
          <a:p>
            <a:endParaRPr lang="en-US" sz="2000" dirty="0">
              <a:latin typeface="Calibri"/>
              <a:cs typeface="Calibri"/>
            </a:endParaRPr>
          </a:p>
          <a:p>
            <a:r>
              <a:rPr lang="en-US" sz="2500" b="1" dirty="0" smtClean="0">
                <a:solidFill>
                  <a:srgbClr val="FF0000"/>
                </a:solidFill>
                <a:latin typeface="Calibri"/>
                <a:cs typeface="Calibri"/>
              </a:rPr>
              <a:t>Aim to eat  </a:t>
            </a:r>
            <a:r>
              <a:rPr lang="en-US" sz="2500" b="1" u="sng" dirty="0" smtClean="0">
                <a:solidFill>
                  <a:srgbClr val="FF0000"/>
                </a:solidFill>
                <a:latin typeface="Calibri"/>
                <a:cs typeface="Calibri"/>
              </a:rPr>
              <a:t>six omega-3 eggs</a:t>
            </a:r>
            <a:r>
              <a:rPr lang="en-US" sz="2500" b="1" dirty="0" smtClean="0">
                <a:solidFill>
                  <a:srgbClr val="FF0000"/>
                </a:solidFill>
                <a:latin typeface="Calibri"/>
                <a:cs typeface="Calibri"/>
              </a:rPr>
              <a:t> or</a:t>
            </a:r>
            <a:r>
              <a:rPr lang="en-US" sz="2500" b="1" u="sng" dirty="0" smtClean="0">
                <a:solidFill>
                  <a:srgbClr val="FF0000"/>
                </a:solidFill>
                <a:latin typeface="Calibri"/>
                <a:cs typeface="Calibri"/>
              </a:rPr>
              <a:t> two fish meals</a:t>
            </a:r>
            <a:r>
              <a:rPr lang="en-US" sz="2500" b="1" dirty="0" smtClean="0">
                <a:solidFill>
                  <a:srgbClr val="FF0000"/>
                </a:solidFill>
                <a:latin typeface="Calibri"/>
                <a:cs typeface="Calibri"/>
              </a:rPr>
              <a:t> per week </a:t>
            </a:r>
          </a:p>
          <a:p>
            <a:r>
              <a:rPr lang="en-US" sz="1400" dirty="0" smtClean="0">
                <a:solidFill>
                  <a:srgbClr val="002060"/>
                </a:solidFill>
                <a:latin typeface="Calibri"/>
                <a:cs typeface="Calibri"/>
              </a:rPr>
              <a:t>(http://</a:t>
            </a:r>
            <a:r>
              <a:rPr lang="en-US" sz="1400" dirty="0" err="1" smtClean="0">
                <a:solidFill>
                  <a:srgbClr val="002060"/>
                </a:solidFill>
                <a:latin typeface="Calibri"/>
                <a:cs typeface="Calibri"/>
              </a:rPr>
              <a:t>www.eggs.ca</a:t>
            </a:r>
            <a:r>
              <a:rPr lang="en-US" sz="1400" dirty="0" smtClean="0">
                <a:solidFill>
                  <a:srgbClr val="002060"/>
                </a:solidFill>
                <a:latin typeface="Calibri"/>
                <a:cs typeface="Calibri"/>
              </a:rPr>
              <a:t>) </a:t>
            </a:r>
          </a:p>
          <a:p>
            <a:endParaRPr lang="en-US" sz="2000" dirty="0">
              <a:latin typeface="Calibri"/>
              <a:cs typeface="Calibri"/>
            </a:endParaRPr>
          </a:p>
          <a:p>
            <a:r>
              <a:rPr lang="en-US" sz="2000" dirty="0" smtClean="0">
                <a:latin typeface="Calibri"/>
                <a:cs typeface="Calibri"/>
              </a:rPr>
              <a:t>  </a:t>
            </a:r>
            <a:endParaRPr lang="en-US" sz="2000" dirty="0">
              <a:latin typeface="Calibri"/>
              <a:cs typeface="Calibri"/>
            </a:endParaRPr>
          </a:p>
        </p:txBody>
      </p:sp>
      <p:sp>
        <p:nvSpPr>
          <p:cNvPr id="7" name="Rectangle 6"/>
          <p:cNvSpPr/>
          <p:nvPr/>
        </p:nvSpPr>
        <p:spPr>
          <a:xfrm>
            <a:off x="683568" y="3717032"/>
            <a:ext cx="3924436" cy="1354217"/>
          </a:xfrm>
          <a:prstGeom prst="rect">
            <a:avLst/>
          </a:prstGeom>
          <a:solidFill>
            <a:schemeClr val="lt1">
              <a:alpha val="58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US" sz="2200" b="1" dirty="0">
                <a:latin typeface="Calibri" pitchFamily="34" charset="0"/>
                <a:cs typeface="Calibri" pitchFamily="34" charset="0"/>
              </a:rPr>
              <a:t>Bottom Line: </a:t>
            </a:r>
          </a:p>
          <a:p>
            <a:pPr marL="342900" indent="-342900">
              <a:buFont typeface="Arial"/>
              <a:buChar char="•"/>
            </a:pPr>
            <a:r>
              <a:rPr lang="en-US" sz="2000" dirty="0">
                <a:latin typeface="Calibri" pitchFamily="34" charset="0"/>
                <a:cs typeface="Calibri" pitchFamily="34" charset="0"/>
              </a:rPr>
              <a:t>Watch your overall fat </a:t>
            </a:r>
            <a:r>
              <a:rPr lang="en-US" sz="2000" dirty="0" smtClean="0">
                <a:latin typeface="Calibri" pitchFamily="34" charset="0"/>
                <a:cs typeface="Calibri" pitchFamily="34" charset="0"/>
              </a:rPr>
              <a:t>intake</a:t>
            </a:r>
          </a:p>
          <a:p>
            <a:pPr marL="342900" indent="-342900">
              <a:buFont typeface="Arial"/>
              <a:buChar char="•"/>
            </a:pPr>
            <a:r>
              <a:rPr lang="en-US" sz="2000" dirty="0" smtClean="0">
                <a:latin typeface="Calibri" pitchFamily="34" charset="0"/>
                <a:cs typeface="Calibri" pitchFamily="34" charset="0"/>
              </a:rPr>
              <a:t>Eat </a:t>
            </a:r>
            <a:r>
              <a:rPr lang="en-US" sz="2000" dirty="0">
                <a:latin typeface="Calibri" pitchFamily="34" charset="0"/>
                <a:cs typeface="Calibri" pitchFamily="34" charset="0"/>
              </a:rPr>
              <a:t>omega-3 eggs OR </a:t>
            </a:r>
            <a:r>
              <a:rPr lang="en-US" sz="2000" dirty="0" smtClean="0">
                <a:latin typeface="Calibri" pitchFamily="34" charset="0"/>
                <a:cs typeface="Calibri" pitchFamily="34" charset="0"/>
              </a:rPr>
              <a:t>consume </a:t>
            </a:r>
            <a:r>
              <a:rPr lang="en-US" sz="2000" dirty="0">
                <a:latin typeface="Calibri" pitchFamily="34" charset="0"/>
                <a:cs typeface="Calibri" pitchFamily="34" charset="0"/>
              </a:rPr>
              <a:t>fish twice a week.  </a:t>
            </a:r>
            <a:endParaRPr lang="en-CA"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pic>
        <p:nvPicPr>
          <p:cNvPr id="5" name="Picture 4"/>
          <p:cNvPicPr>
            <a:picLocks noChangeAspect="1"/>
          </p:cNvPicPr>
          <p:nvPr/>
        </p:nvPicPr>
        <p:blipFill>
          <a:blip r:embed="rId4">
            <a:alphaModFix amt="53000"/>
          </a:blip>
          <a:stretch>
            <a:fillRect/>
          </a:stretch>
        </p:blipFill>
        <p:spPr>
          <a:xfrm>
            <a:off x="683568" y="296652"/>
            <a:ext cx="7459113" cy="5688632"/>
          </a:xfrm>
          <a:prstGeom prst="rect">
            <a:avLst/>
          </a:prstGeom>
        </p:spPr>
      </p:pic>
      <p:sp>
        <p:nvSpPr>
          <p:cNvPr id="7" name="TextBox 6"/>
          <p:cNvSpPr txBox="1"/>
          <p:nvPr/>
        </p:nvSpPr>
        <p:spPr>
          <a:xfrm>
            <a:off x="5256076" y="620688"/>
            <a:ext cx="3527884" cy="3200876"/>
          </a:xfrm>
          <a:prstGeom prst="rect">
            <a:avLst/>
          </a:prstGeom>
          <a:noFill/>
        </p:spPr>
        <p:txBody>
          <a:bodyPr wrap="square" rtlCol="0">
            <a:spAutoFit/>
          </a:bodyPr>
          <a:lstStyle/>
          <a:p>
            <a:r>
              <a:rPr lang="en-US" sz="2200" b="1" dirty="0" smtClean="0">
                <a:latin typeface="Calibri" pitchFamily="34" charset="0"/>
                <a:cs typeface="Calibri" pitchFamily="34" charset="0"/>
              </a:rPr>
              <a:t>SUBSTITUTES?:</a:t>
            </a:r>
          </a:p>
          <a:p>
            <a:r>
              <a:rPr lang="en-US" sz="2000" dirty="0" smtClean="0">
                <a:latin typeface="Calibri" pitchFamily="34" charset="0"/>
                <a:cs typeface="Calibri" pitchFamily="34" charset="0"/>
              </a:rPr>
              <a:t>Found in the dairy section for cholesterol-conscious people (not egg allergy people!).</a:t>
            </a:r>
          </a:p>
          <a:p>
            <a:endParaRPr lang="en-US" sz="2000" dirty="0">
              <a:latin typeface="Calibri" pitchFamily="34" charset="0"/>
              <a:cs typeface="Calibri" pitchFamily="34" charset="0"/>
            </a:endParaRPr>
          </a:p>
          <a:p>
            <a:r>
              <a:rPr lang="en-US" sz="2000" dirty="0" smtClean="0">
                <a:latin typeface="Calibri" pitchFamily="34" charset="0"/>
                <a:cs typeface="Calibri" pitchFamily="34" charset="0"/>
              </a:rPr>
              <a:t>Ex. Egg creations (</a:t>
            </a:r>
            <a:r>
              <a:rPr lang="en-US" sz="2000" dirty="0" err="1" smtClean="0">
                <a:latin typeface="Calibri" pitchFamily="34" charset="0"/>
                <a:cs typeface="Calibri" pitchFamily="34" charset="0"/>
              </a:rPr>
              <a:t>Burnbrae</a:t>
            </a:r>
            <a:r>
              <a:rPr lang="en-US" sz="2000" dirty="0" smtClean="0">
                <a:latin typeface="Calibri" pitchFamily="34" charset="0"/>
                <a:cs typeface="Calibri" pitchFamily="34" charset="0"/>
              </a:rPr>
              <a:t> Farms): liquid egg that is </a:t>
            </a:r>
            <a:r>
              <a:rPr lang="en-US" sz="2000" b="1" dirty="0" smtClean="0">
                <a:solidFill>
                  <a:srgbClr val="5D8F26"/>
                </a:solidFill>
                <a:latin typeface="Calibri" pitchFamily="34" charset="0"/>
                <a:cs typeface="Calibri" pitchFamily="34" charset="0"/>
              </a:rPr>
              <a:t>cholesterol and fat free </a:t>
            </a:r>
            <a:r>
              <a:rPr lang="en-US" sz="2000" dirty="0" smtClean="0">
                <a:latin typeface="Calibri" pitchFamily="34" charset="0"/>
                <a:cs typeface="Calibri" pitchFamily="34" charset="0"/>
              </a:rPr>
              <a:t>and a source of 11 vitamins and minerals</a:t>
            </a:r>
            <a:endParaRPr lang="en-US" sz="2000" dirty="0">
              <a:latin typeface="Calibri" pitchFamily="34" charset="0"/>
              <a:cs typeface="Calibri" pitchFamily="34" charset="0"/>
            </a:endParaRPr>
          </a:p>
        </p:txBody>
      </p:sp>
      <p:sp>
        <p:nvSpPr>
          <p:cNvPr id="8" name="TextBox 7"/>
          <p:cNvSpPr txBox="1"/>
          <p:nvPr/>
        </p:nvSpPr>
        <p:spPr>
          <a:xfrm>
            <a:off x="611560" y="620688"/>
            <a:ext cx="4500500" cy="1969770"/>
          </a:xfrm>
          <a:prstGeom prst="rect">
            <a:avLst/>
          </a:prstGeom>
          <a:noFill/>
        </p:spPr>
        <p:txBody>
          <a:bodyPr wrap="square" rtlCol="0">
            <a:spAutoFit/>
          </a:bodyPr>
          <a:lstStyle/>
          <a:p>
            <a:r>
              <a:rPr lang="en-US" sz="2200" b="1" dirty="0" smtClean="0">
                <a:latin typeface="Calibri" pitchFamily="34" charset="0"/>
                <a:cs typeface="Calibri" pitchFamily="34" charset="0"/>
              </a:rPr>
              <a:t>YOKE?: </a:t>
            </a:r>
            <a:r>
              <a:rPr lang="en-US" sz="2000" dirty="0" smtClean="0">
                <a:latin typeface="Calibri" pitchFamily="34" charset="0"/>
                <a:cs typeface="Calibri" pitchFamily="34" charset="0"/>
              </a:rPr>
              <a:t>One large egg = </a:t>
            </a:r>
            <a:r>
              <a:rPr lang="en-US" sz="2000" b="1" dirty="0" smtClean="0">
                <a:solidFill>
                  <a:srgbClr val="5D8F26"/>
                </a:solidFill>
                <a:latin typeface="Calibri" pitchFamily="34" charset="0"/>
                <a:cs typeface="Calibri" pitchFamily="34" charset="0"/>
              </a:rPr>
              <a:t>186mg cholesterol</a:t>
            </a:r>
            <a:r>
              <a:rPr lang="en-US" sz="2000" dirty="0" smtClean="0">
                <a:latin typeface="Calibri" pitchFamily="34" charset="0"/>
                <a:cs typeface="Calibri" pitchFamily="34" charset="0"/>
              </a:rPr>
              <a:t> (all in the yolk)</a:t>
            </a:r>
          </a:p>
          <a:p>
            <a:endParaRPr lang="en-US" sz="2000" dirty="0">
              <a:latin typeface="Calibri" pitchFamily="34" charset="0"/>
              <a:cs typeface="Calibri" pitchFamily="34" charset="0"/>
            </a:endParaRPr>
          </a:p>
          <a:p>
            <a:r>
              <a:rPr lang="en-US" sz="2000" b="1" dirty="0" smtClean="0">
                <a:latin typeface="Calibri" pitchFamily="34" charset="0"/>
                <a:cs typeface="Calibri" pitchFamily="34" charset="0"/>
              </a:rPr>
              <a:t>Recommended DV cholesterol:</a:t>
            </a:r>
          </a:p>
          <a:p>
            <a:r>
              <a:rPr lang="en-US" sz="2000" b="1" dirty="0" smtClean="0">
                <a:solidFill>
                  <a:srgbClr val="5D8F26"/>
                </a:solidFill>
                <a:latin typeface="Calibri" pitchFamily="34" charset="0"/>
                <a:cs typeface="Calibri" pitchFamily="34" charset="0"/>
              </a:rPr>
              <a:t>Healthy: </a:t>
            </a:r>
            <a:r>
              <a:rPr lang="en-US" sz="2000" dirty="0" smtClean="0">
                <a:latin typeface="Calibri" pitchFamily="34" charset="0"/>
                <a:cs typeface="Calibri" pitchFamily="34" charset="0"/>
              </a:rPr>
              <a:t>&lt;300mg/day</a:t>
            </a:r>
          </a:p>
          <a:p>
            <a:r>
              <a:rPr lang="en-US" sz="2000" b="1" dirty="0" smtClean="0">
                <a:solidFill>
                  <a:srgbClr val="5D8F26"/>
                </a:solidFill>
                <a:latin typeface="Calibri" pitchFamily="34" charset="0"/>
                <a:cs typeface="Calibri" pitchFamily="34" charset="0"/>
              </a:rPr>
              <a:t>CVD, Diabetes, High LDL: </a:t>
            </a:r>
            <a:r>
              <a:rPr lang="en-US" sz="2000" dirty="0" smtClean="0">
                <a:latin typeface="Calibri" pitchFamily="34" charset="0"/>
                <a:cs typeface="Calibri" pitchFamily="34" charset="0"/>
              </a:rPr>
              <a:t>&lt;200mg/day</a:t>
            </a:r>
          </a:p>
        </p:txBody>
      </p:sp>
      <p:sp>
        <p:nvSpPr>
          <p:cNvPr id="9" name="Rectangle 8"/>
          <p:cNvSpPr/>
          <p:nvPr/>
        </p:nvSpPr>
        <p:spPr>
          <a:xfrm>
            <a:off x="575556" y="3248397"/>
            <a:ext cx="4068452" cy="1692771"/>
          </a:xfrm>
          <a:prstGeom prst="rect">
            <a:avLst/>
          </a:prstGeom>
          <a:solidFill>
            <a:schemeClr val="lt1">
              <a:alpha val="58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US" sz="2200" b="1" dirty="0">
                <a:latin typeface="Calibri" pitchFamily="34" charset="0"/>
                <a:cs typeface="Calibri" pitchFamily="34" charset="0"/>
              </a:rPr>
              <a:t>Bottom Line: </a:t>
            </a:r>
          </a:p>
          <a:p>
            <a:r>
              <a:rPr lang="en-US" sz="2000" dirty="0">
                <a:latin typeface="Calibri" pitchFamily="34" charset="0"/>
                <a:cs typeface="Calibri" pitchFamily="34" charset="0"/>
              </a:rPr>
              <a:t>A diet high in cholesterol can contribute to high blood cholesterol levels so limit your cholesterol intake from other foods if </a:t>
            </a:r>
            <a:r>
              <a:rPr lang="en-US" sz="2000" dirty="0" smtClean="0">
                <a:latin typeface="Calibri" pitchFamily="34" charset="0"/>
                <a:cs typeface="Calibri" pitchFamily="34" charset="0"/>
              </a:rPr>
              <a:t>eating </a:t>
            </a:r>
            <a:r>
              <a:rPr lang="en-US" sz="2000" dirty="0">
                <a:latin typeface="Calibri" pitchFamily="34" charset="0"/>
                <a:cs typeface="Calibri" pitchFamily="34" charset="0"/>
              </a:rPr>
              <a:t>eggs.    </a:t>
            </a:r>
            <a:r>
              <a:rPr lang="en-US" sz="2200" b="1" dirty="0">
                <a:latin typeface="Calibri" pitchFamily="34" charset="0"/>
                <a:cs typeface="Calibri" pitchFamily="34" charset="0"/>
              </a:rPr>
              <a:t> </a:t>
            </a:r>
            <a:endParaRPr lang="en-US" sz="2000" dirty="0">
              <a:latin typeface="Calibri" pitchFamily="34" charset="0"/>
              <a:cs typeface="Calibri" pitchFamily="34" charset="0"/>
            </a:endParaRPr>
          </a:p>
        </p:txBody>
      </p:sp>
      <p:pic>
        <p:nvPicPr>
          <p:cNvPr id="2" name="Picture 1"/>
          <p:cNvPicPr>
            <a:picLocks noChangeAspect="1"/>
          </p:cNvPicPr>
          <p:nvPr/>
        </p:nvPicPr>
        <p:blipFill>
          <a:blip r:embed="rId5"/>
          <a:stretch>
            <a:fillRect/>
          </a:stretch>
        </p:blipFill>
        <p:spPr>
          <a:xfrm>
            <a:off x="5364088" y="4166319"/>
            <a:ext cx="1433363" cy="2251013"/>
          </a:xfrm>
          <a:prstGeom prst="rect">
            <a:avLst/>
          </a:prstGeom>
        </p:spPr>
      </p:pic>
      <p:sp>
        <p:nvSpPr>
          <p:cNvPr id="3" name="Rectangle 2"/>
          <p:cNvSpPr/>
          <p:nvPr/>
        </p:nvSpPr>
        <p:spPr>
          <a:xfrm>
            <a:off x="5328084" y="3805299"/>
            <a:ext cx="2736659" cy="307777"/>
          </a:xfrm>
          <a:prstGeom prst="rect">
            <a:avLst/>
          </a:prstGeom>
        </p:spPr>
        <p:txBody>
          <a:bodyPr wrap="none">
            <a:spAutoFit/>
          </a:bodyPr>
          <a:lstStyle/>
          <a:p>
            <a:r>
              <a:rPr lang="en-US" sz="1400" dirty="0">
                <a:latin typeface="Calibri" pitchFamily="34" charset="0"/>
                <a:cs typeface="Calibri" pitchFamily="34" charset="0"/>
              </a:rPr>
              <a:t>(</a:t>
            </a:r>
            <a:r>
              <a:rPr lang="pl-PL" sz="1400" dirty="0">
                <a:latin typeface="Calibri" pitchFamily="34" charset="0"/>
                <a:cs typeface="Calibri" pitchFamily="34" charset="0"/>
              </a:rPr>
              <a:t>http://</a:t>
            </a:r>
            <a:r>
              <a:rPr lang="pl-PL" sz="1400" dirty="0" err="1">
                <a:latin typeface="Calibri" pitchFamily="34" charset="0"/>
                <a:cs typeface="Calibri" pitchFamily="34" charset="0"/>
              </a:rPr>
              <a:t>www.burnbraefarms.com</a:t>
            </a:r>
            <a:r>
              <a:rPr lang="pl-PL" sz="1400" dirty="0">
                <a:latin typeface="Calibri" pitchFamily="34" charset="0"/>
                <a:cs typeface="Calibri" pitchFamily="34" charset="0"/>
              </a:rPr>
              <a:t>/) </a:t>
            </a:r>
            <a:r>
              <a:rPr lang="en-US" sz="1400" dirty="0">
                <a:latin typeface="Calibri" pitchFamily="34" charset="0"/>
                <a:cs typeface="Calibri" pitchFamily="34"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932040" y="3537012"/>
            <a:ext cx="3708412" cy="1620180"/>
          </a:xfrm>
          <a:prstGeom prst="wedgeRoundRectCallout">
            <a:avLst>
              <a:gd name="adj1" fmla="val -33482"/>
              <a:gd name="adj2" fmla="val 7731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5" name="Picture 4"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sp>
        <p:nvSpPr>
          <p:cNvPr id="7" name="Title 2"/>
          <p:cNvSpPr txBox="1">
            <a:spLocks/>
          </p:cNvSpPr>
          <p:nvPr/>
        </p:nvSpPr>
        <p:spPr>
          <a:xfrm>
            <a:off x="1079612" y="368660"/>
            <a:ext cx="6984776" cy="828092"/>
          </a:xfrm>
          <a:prstGeom prst="rect">
            <a:avLst/>
          </a:prstGeom>
        </p:spPr>
        <p:txBody>
          <a:bodyPr>
            <a:noAutofit/>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S PGothic" pitchFamily="34" charset="-128"/>
                <a:cs typeface="ＭＳ Ｐゴシック" pitchFamily="-60" charset="-128"/>
              </a:defRPr>
            </a:lvl1pPr>
            <a:lvl2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2pPr>
            <a:lvl3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3pPr>
            <a:lvl4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4pPr>
            <a:lvl5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5pPr>
            <a:lvl6pPr marL="457200" algn="l" rtl="0" fontAlgn="base">
              <a:spcBef>
                <a:spcPct val="0"/>
              </a:spcBef>
              <a:spcAft>
                <a:spcPct val="0"/>
              </a:spcAft>
              <a:defRPr sz="4100" b="1">
                <a:solidFill>
                  <a:schemeClr val="tx2"/>
                </a:solidFill>
                <a:latin typeface="Lucida Sans Unicode" pitchFamily="-60" charset="-52"/>
              </a:defRPr>
            </a:lvl6pPr>
            <a:lvl7pPr marL="914400" algn="l" rtl="0" fontAlgn="base">
              <a:spcBef>
                <a:spcPct val="0"/>
              </a:spcBef>
              <a:spcAft>
                <a:spcPct val="0"/>
              </a:spcAft>
              <a:defRPr sz="4100" b="1">
                <a:solidFill>
                  <a:schemeClr val="tx2"/>
                </a:solidFill>
                <a:latin typeface="Lucida Sans Unicode" pitchFamily="-60" charset="-52"/>
              </a:defRPr>
            </a:lvl7pPr>
            <a:lvl8pPr marL="1371600" algn="l" rtl="0" fontAlgn="base">
              <a:spcBef>
                <a:spcPct val="0"/>
              </a:spcBef>
              <a:spcAft>
                <a:spcPct val="0"/>
              </a:spcAft>
              <a:defRPr sz="4100" b="1">
                <a:solidFill>
                  <a:schemeClr val="tx2"/>
                </a:solidFill>
                <a:latin typeface="Lucida Sans Unicode" pitchFamily="-60" charset="-52"/>
              </a:defRPr>
            </a:lvl8pPr>
            <a:lvl9pPr marL="1828800" algn="l" rtl="0" fontAlgn="base">
              <a:spcBef>
                <a:spcPct val="0"/>
              </a:spcBef>
              <a:spcAft>
                <a:spcPct val="0"/>
              </a:spcAft>
              <a:defRPr sz="4100" b="1">
                <a:solidFill>
                  <a:schemeClr val="tx2"/>
                </a:solidFill>
                <a:latin typeface="Lucida Sans Unicode" pitchFamily="-60" charset="-52"/>
              </a:defRPr>
            </a:lvl9pPr>
          </a:lstStyle>
          <a:p>
            <a:pPr algn="ctr">
              <a:defRPr/>
            </a:pPr>
            <a:r>
              <a:rPr lang="en-US" sz="4000" dirty="0" smtClean="0">
                <a:effectLst/>
                <a:latin typeface="Calibri" pitchFamily="34" charset="0"/>
                <a:cs typeface="Calibri" pitchFamily="34" charset="0"/>
              </a:rPr>
              <a:t>Added Sugar: How Much?</a:t>
            </a:r>
            <a:endParaRPr lang="en-CA" sz="4000" dirty="0">
              <a:effectLst/>
              <a:latin typeface="Calibri" pitchFamily="34" charset="0"/>
              <a:cs typeface="Calibri" pitchFamily="34" charset="0"/>
            </a:endParaRPr>
          </a:p>
        </p:txBody>
      </p:sp>
      <p:pic>
        <p:nvPicPr>
          <p:cNvPr id="3" name="Picture 2"/>
          <p:cNvPicPr>
            <a:picLocks noChangeAspect="1"/>
          </p:cNvPicPr>
          <p:nvPr/>
        </p:nvPicPr>
        <p:blipFill>
          <a:blip r:embed="rId4">
            <a:alphaModFix/>
          </a:blip>
          <a:stretch>
            <a:fillRect/>
          </a:stretch>
        </p:blipFill>
        <p:spPr>
          <a:xfrm>
            <a:off x="575556" y="1412564"/>
            <a:ext cx="3816424" cy="2269428"/>
          </a:xfrm>
          <a:prstGeom prst="rect">
            <a:avLst/>
          </a:prstGeom>
        </p:spPr>
      </p:pic>
      <p:sp>
        <p:nvSpPr>
          <p:cNvPr id="8" name="TextBox 7"/>
          <p:cNvSpPr txBox="1"/>
          <p:nvPr/>
        </p:nvSpPr>
        <p:spPr>
          <a:xfrm>
            <a:off x="4608004" y="1414512"/>
            <a:ext cx="4212468" cy="1846659"/>
          </a:xfrm>
          <a:prstGeom prst="rect">
            <a:avLst/>
          </a:prstGeom>
          <a:noFill/>
        </p:spPr>
        <p:txBody>
          <a:bodyPr wrap="square" rtlCol="0">
            <a:spAutoFit/>
          </a:bodyPr>
          <a:lstStyle/>
          <a:p>
            <a:r>
              <a:rPr lang="en-US" sz="2000" b="1" dirty="0" smtClean="0">
                <a:latin typeface="Calibri" pitchFamily="34" charset="0"/>
                <a:cs typeface="Calibri" pitchFamily="34" charset="0"/>
              </a:rPr>
              <a:t>Nutrition Label: </a:t>
            </a:r>
            <a:r>
              <a:rPr lang="en-US" sz="2000" dirty="0">
                <a:latin typeface="Calibri" pitchFamily="34" charset="0"/>
                <a:cs typeface="Calibri" pitchFamily="34" charset="0"/>
              </a:rPr>
              <a:t>W</a:t>
            </a:r>
            <a:r>
              <a:rPr lang="en-US" sz="2000" dirty="0" smtClean="0">
                <a:latin typeface="Calibri" pitchFamily="34" charset="0"/>
                <a:cs typeface="Calibri" pitchFamily="34" charset="0"/>
              </a:rPr>
              <a:t>ords ending in “</a:t>
            </a:r>
            <a:r>
              <a:rPr lang="en-US" sz="2000" dirty="0" err="1" smtClean="0">
                <a:latin typeface="Calibri" pitchFamily="34" charset="0"/>
                <a:cs typeface="Calibri" pitchFamily="34" charset="0"/>
              </a:rPr>
              <a:t>ose</a:t>
            </a:r>
            <a:r>
              <a:rPr lang="en-US" sz="2000" dirty="0" smtClean="0">
                <a:latin typeface="Calibri" pitchFamily="34" charset="0"/>
                <a:cs typeface="Calibri" pitchFamily="34" charset="0"/>
              </a:rPr>
              <a:t>” (maltose, sucrose), high fructose corn syrup, molasses, cane sugar, corn sweetener, raw sugar, syrup, honey, fruit juice concentrates.</a:t>
            </a:r>
          </a:p>
          <a:p>
            <a:r>
              <a:rPr lang="en-US" sz="1400" dirty="0" smtClean="0">
                <a:latin typeface="Calibri" pitchFamily="34" charset="0"/>
                <a:cs typeface="Calibri" pitchFamily="34" charset="0"/>
              </a:rPr>
              <a:t>(American Heart Association, 2014)  </a:t>
            </a:r>
            <a:endParaRPr lang="en-US" sz="1400" dirty="0">
              <a:latin typeface="Calibri" pitchFamily="34" charset="0"/>
              <a:cs typeface="Calibri" pitchFamily="34" charset="0"/>
            </a:endParaRPr>
          </a:p>
        </p:txBody>
      </p:sp>
      <p:sp>
        <p:nvSpPr>
          <p:cNvPr id="9" name="TextBox 8"/>
          <p:cNvSpPr txBox="1"/>
          <p:nvPr/>
        </p:nvSpPr>
        <p:spPr>
          <a:xfrm>
            <a:off x="5076056" y="3753036"/>
            <a:ext cx="3528392" cy="1107996"/>
          </a:xfrm>
          <a:prstGeom prst="rect">
            <a:avLst/>
          </a:prstGeom>
          <a:noFill/>
        </p:spPr>
        <p:txBody>
          <a:bodyPr wrap="square" rtlCol="0">
            <a:spAutoFit/>
          </a:bodyPr>
          <a:lstStyle/>
          <a:p>
            <a:r>
              <a:rPr lang="en-US" sz="2200" dirty="0" smtClean="0">
                <a:latin typeface="American Typewriter"/>
                <a:cs typeface="American Typewriter"/>
              </a:rPr>
              <a:t>“The average Canadian consumes</a:t>
            </a:r>
            <a:r>
              <a:rPr lang="en-US" sz="2200" b="1" dirty="0" smtClean="0">
                <a:latin typeface="American Typewriter"/>
                <a:cs typeface="American Typewriter"/>
              </a:rPr>
              <a:t> </a:t>
            </a:r>
            <a:r>
              <a:rPr lang="en-US" sz="2200" b="1" i="1" dirty="0" smtClean="0">
                <a:latin typeface="American Typewriter"/>
                <a:cs typeface="American Typewriter"/>
              </a:rPr>
              <a:t>23 teaspoons</a:t>
            </a:r>
            <a:r>
              <a:rPr lang="en-US" sz="2200" i="1" dirty="0" smtClean="0">
                <a:latin typeface="American Typewriter"/>
                <a:cs typeface="American Typewriter"/>
              </a:rPr>
              <a:t> of added sugar a day”</a:t>
            </a:r>
            <a:endParaRPr lang="en-US" sz="2200" dirty="0">
              <a:latin typeface="American Typewriter"/>
              <a:cs typeface="American Typewriter"/>
            </a:endParaRPr>
          </a:p>
        </p:txBody>
      </p:sp>
      <p:sp>
        <p:nvSpPr>
          <p:cNvPr id="4" name="Rectangle 3"/>
          <p:cNvSpPr/>
          <p:nvPr/>
        </p:nvSpPr>
        <p:spPr>
          <a:xfrm>
            <a:off x="467544" y="3897052"/>
            <a:ext cx="4032448" cy="1631216"/>
          </a:xfrm>
          <a:prstGeom prst="rect">
            <a:avLst/>
          </a:prstGeom>
        </p:spPr>
        <p:txBody>
          <a:bodyPr wrap="square">
            <a:spAutoFit/>
          </a:bodyPr>
          <a:lstStyle/>
          <a:p>
            <a:r>
              <a:rPr lang="en-US" sz="2000" b="1" dirty="0">
                <a:latin typeface="Calibri" pitchFamily="34" charset="0"/>
                <a:cs typeface="Calibri" pitchFamily="34" charset="0"/>
              </a:rPr>
              <a:t>Culprits: </a:t>
            </a:r>
            <a:r>
              <a:rPr lang="en-US" sz="2000" dirty="0">
                <a:latin typeface="Calibri" pitchFamily="34" charset="0"/>
                <a:cs typeface="Calibri" pitchFamily="34" charset="0"/>
              </a:rPr>
              <a:t>Soft drinks, candy, cake, cookies, pies, fruit drinks, dairy desserts (ice cream, sweetened yogurt), other grains (cinnamon toast) </a:t>
            </a:r>
          </a:p>
        </p:txBody>
      </p:sp>
      <p:sp>
        <p:nvSpPr>
          <p:cNvPr id="6" name="Rectangle 5"/>
          <p:cNvSpPr/>
          <p:nvPr/>
        </p:nvSpPr>
        <p:spPr>
          <a:xfrm>
            <a:off x="4968044" y="5769260"/>
            <a:ext cx="1840631" cy="369332"/>
          </a:xfrm>
          <a:prstGeom prst="rect">
            <a:avLst/>
          </a:prstGeom>
        </p:spPr>
        <p:txBody>
          <a:bodyPr wrap="none">
            <a:spAutoFit/>
          </a:bodyPr>
          <a:lstStyle/>
          <a:p>
            <a:r>
              <a:rPr lang="en-US" i="1" dirty="0" smtClean="0">
                <a:latin typeface="Calibri" pitchFamily="34" charset="0"/>
                <a:cs typeface="Calibri" pitchFamily="34" charset="0"/>
              </a:rPr>
              <a:t>Statistics </a:t>
            </a:r>
            <a:r>
              <a:rPr lang="en-US" i="1" dirty="0">
                <a:latin typeface="Calibri" pitchFamily="34" charset="0"/>
                <a:cs typeface="Calibri" pitchFamily="34" charset="0"/>
              </a:rPr>
              <a:t>Canada  </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1205345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sp>
        <p:nvSpPr>
          <p:cNvPr id="5" name="Text Placeholder 4"/>
          <p:cNvSpPr>
            <a:spLocks noGrp="1"/>
          </p:cNvSpPr>
          <p:nvPr>
            <p:ph type="body" idx="1"/>
          </p:nvPr>
        </p:nvSpPr>
        <p:spPr>
          <a:xfrm>
            <a:off x="431540" y="4617132"/>
            <a:ext cx="4040188" cy="762000"/>
          </a:xfrm>
        </p:spPr>
        <p:txBody>
          <a:bodyPr/>
          <a:lstStyle/>
          <a:p>
            <a:r>
              <a:rPr lang="en-US" sz="2200" dirty="0" smtClean="0">
                <a:latin typeface="Calibri"/>
                <a:cs typeface="Calibri"/>
              </a:rPr>
              <a:t>12 </a:t>
            </a:r>
            <a:r>
              <a:rPr lang="en-US" sz="2200" dirty="0" err="1" smtClean="0">
                <a:latin typeface="Calibri"/>
                <a:cs typeface="Calibri"/>
              </a:rPr>
              <a:t>oz</a:t>
            </a:r>
            <a:r>
              <a:rPr lang="en-US" sz="2200" dirty="0" smtClean="0">
                <a:latin typeface="Calibri"/>
                <a:cs typeface="Calibri"/>
              </a:rPr>
              <a:t> can soda = 8 </a:t>
            </a:r>
            <a:r>
              <a:rPr lang="en-US" sz="2200" dirty="0" err="1" smtClean="0">
                <a:latin typeface="Calibri"/>
                <a:cs typeface="Calibri"/>
              </a:rPr>
              <a:t>tsp</a:t>
            </a:r>
            <a:r>
              <a:rPr lang="en-US" sz="2200" dirty="0" smtClean="0">
                <a:latin typeface="Calibri"/>
                <a:cs typeface="Calibri"/>
              </a:rPr>
              <a:t> or 40 g sugar of 130 calories!</a:t>
            </a:r>
            <a:endParaRPr lang="en-US" sz="2200" dirty="0">
              <a:latin typeface="Calibri"/>
              <a:cs typeface="Calibri"/>
            </a:endParaRPr>
          </a:p>
        </p:txBody>
      </p:sp>
      <p:sp>
        <p:nvSpPr>
          <p:cNvPr id="9" name="Text Placeholder 8"/>
          <p:cNvSpPr>
            <a:spLocks noGrp="1"/>
          </p:cNvSpPr>
          <p:nvPr>
            <p:ph type="body" sz="half" idx="3"/>
          </p:nvPr>
        </p:nvSpPr>
        <p:spPr>
          <a:xfrm>
            <a:off x="4680012" y="4581128"/>
            <a:ext cx="4041775" cy="1296144"/>
          </a:xfrm>
        </p:spPr>
        <p:txBody>
          <a:bodyPr/>
          <a:lstStyle/>
          <a:p>
            <a:r>
              <a:rPr lang="en-US" sz="2200" dirty="0" smtClean="0">
                <a:latin typeface="Calibri"/>
                <a:cs typeface="Calibri"/>
              </a:rPr>
              <a:t>American Heart Association:</a:t>
            </a:r>
          </a:p>
          <a:p>
            <a:r>
              <a:rPr lang="en-US" sz="2200" dirty="0" smtClean="0">
                <a:latin typeface="Calibri"/>
                <a:cs typeface="Calibri"/>
              </a:rPr>
              <a:t>Men: 9 </a:t>
            </a:r>
            <a:r>
              <a:rPr lang="en-US" sz="2200" dirty="0" err="1" smtClean="0">
                <a:latin typeface="Calibri"/>
                <a:cs typeface="Calibri"/>
              </a:rPr>
              <a:t>tsp</a:t>
            </a:r>
            <a:r>
              <a:rPr lang="en-US" sz="2200" dirty="0" smtClean="0">
                <a:latin typeface="Calibri"/>
                <a:cs typeface="Calibri"/>
              </a:rPr>
              <a:t>/day</a:t>
            </a:r>
          </a:p>
          <a:p>
            <a:r>
              <a:rPr lang="en-US" sz="2200" dirty="0" smtClean="0">
                <a:latin typeface="Calibri"/>
                <a:cs typeface="Calibri"/>
              </a:rPr>
              <a:t>Women: 6 </a:t>
            </a:r>
            <a:r>
              <a:rPr lang="en-US" sz="2200" dirty="0" err="1" smtClean="0">
                <a:latin typeface="Calibri"/>
                <a:cs typeface="Calibri"/>
              </a:rPr>
              <a:t>tsp</a:t>
            </a:r>
            <a:r>
              <a:rPr lang="en-US" sz="2200" dirty="0" smtClean="0">
                <a:latin typeface="Calibri"/>
                <a:cs typeface="Calibri"/>
              </a:rPr>
              <a:t>/day</a:t>
            </a:r>
          </a:p>
        </p:txBody>
      </p:sp>
      <p:pic>
        <p:nvPicPr>
          <p:cNvPr id="11" name="Content Placeholder 10"/>
          <p:cNvPicPr>
            <a:picLocks noGrp="1" noChangeAspect="1"/>
          </p:cNvPicPr>
          <p:nvPr>
            <p:ph sz="quarter" idx="2"/>
          </p:nvPr>
        </p:nvPicPr>
        <p:blipFill>
          <a:blip r:embed="rId4"/>
          <a:srcRect l="16733" r="16733"/>
          <a:stretch>
            <a:fillRect/>
          </a:stretch>
        </p:blipFill>
        <p:spPr>
          <a:xfrm>
            <a:off x="431800" y="657225"/>
            <a:ext cx="4040188" cy="3941763"/>
          </a:xfrm>
        </p:spPr>
      </p:pic>
      <p:pic>
        <p:nvPicPr>
          <p:cNvPr id="12" name="Content Placeholder 11"/>
          <p:cNvPicPr>
            <a:picLocks noGrp="1" noChangeAspect="1"/>
          </p:cNvPicPr>
          <p:nvPr>
            <p:ph sz="quarter" idx="4"/>
          </p:nvPr>
        </p:nvPicPr>
        <p:blipFill>
          <a:blip r:embed="rId5"/>
          <a:srcRect l="14792" r="14792"/>
          <a:stretch>
            <a:fillRect/>
          </a:stretch>
        </p:blipFill>
        <p:spPr>
          <a:xfrm>
            <a:off x="4679951" y="657226"/>
            <a:ext cx="2412330" cy="2352638"/>
          </a:xfrm>
        </p:spPr>
      </p:pic>
      <p:sp>
        <p:nvSpPr>
          <p:cNvPr id="13" name="Rectangle 12"/>
          <p:cNvSpPr/>
          <p:nvPr/>
        </p:nvSpPr>
        <p:spPr>
          <a:xfrm>
            <a:off x="2087724" y="5616242"/>
            <a:ext cx="1548172" cy="4770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500" dirty="0">
                <a:latin typeface="Calibri"/>
                <a:cs typeface="Calibri"/>
              </a:rPr>
              <a:t>1 </a:t>
            </a:r>
            <a:r>
              <a:rPr lang="en-US" sz="2500" dirty="0" err="1">
                <a:latin typeface="Calibri"/>
                <a:cs typeface="Calibri"/>
              </a:rPr>
              <a:t>tsp</a:t>
            </a:r>
            <a:r>
              <a:rPr lang="en-US" sz="2500" dirty="0">
                <a:latin typeface="Calibri"/>
                <a:cs typeface="Calibri"/>
              </a:rPr>
              <a:t> = 5 g  </a:t>
            </a:r>
          </a:p>
        </p:txBody>
      </p:sp>
      <p:sp>
        <p:nvSpPr>
          <p:cNvPr id="14" name="Rectangle 13"/>
          <p:cNvSpPr/>
          <p:nvPr/>
        </p:nvSpPr>
        <p:spPr>
          <a:xfrm>
            <a:off x="4572000" y="5985284"/>
            <a:ext cx="3024336" cy="523220"/>
          </a:xfrm>
          <a:prstGeom prst="rect">
            <a:avLst/>
          </a:prstGeom>
        </p:spPr>
        <p:txBody>
          <a:bodyPr wrap="square">
            <a:spAutoFit/>
          </a:bodyPr>
          <a:lstStyle/>
          <a:p>
            <a:r>
              <a:rPr lang="en-US" sz="1400" dirty="0">
                <a:latin typeface="Calibri" pitchFamily="34" charset="0"/>
                <a:cs typeface="Calibri" pitchFamily="34" charset="0"/>
              </a:rPr>
              <a:t>(American Heart Association, </a:t>
            </a:r>
            <a:r>
              <a:rPr lang="en-US" sz="1400" dirty="0" smtClean="0">
                <a:latin typeface="Calibri" pitchFamily="34" charset="0"/>
                <a:cs typeface="Calibri" pitchFamily="34" charset="0"/>
              </a:rPr>
              <a:t>2014; </a:t>
            </a:r>
            <a:r>
              <a:rPr lang="pl-PL" sz="1400" dirty="0">
                <a:latin typeface="Calibri" pitchFamily="34" charset="0"/>
                <a:cs typeface="Calibri" pitchFamily="34" charset="0"/>
              </a:rPr>
              <a:t>http://</a:t>
            </a:r>
            <a:r>
              <a:rPr lang="pl-PL" sz="1400" dirty="0" err="1">
                <a:latin typeface="Calibri" pitchFamily="34" charset="0"/>
                <a:cs typeface="Calibri" pitchFamily="34" charset="0"/>
              </a:rPr>
              <a:t>www.heartandstroke.com</a:t>
            </a:r>
            <a:r>
              <a:rPr lang="pl-PL" sz="1400" dirty="0">
                <a:latin typeface="Calibri" pitchFamily="34" charset="0"/>
                <a:cs typeface="Calibri" pitchFamily="34" charset="0"/>
              </a:rPr>
              <a:t>/</a:t>
            </a:r>
            <a:r>
              <a:rPr lang="en-US" sz="1400" dirty="0" smtClean="0">
                <a:latin typeface="Calibri" pitchFamily="34" charset="0"/>
                <a:cs typeface="Calibri" pitchFamily="34" charset="0"/>
              </a:rPr>
              <a:t>)  </a:t>
            </a:r>
            <a:endParaRPr lang="en-US" sz="1400" dirty="0">
              <a:latin typeface="Calibri" pitchFamily="34" charset="0"/>
              <a:cs typeface="Calibri" pitchFamily="34" charset="0"/>
            </a:endParaRPr>
          </a:p>
        </p:txBody>
      </p:sp>
      <p:sp>
        <p:nvSpPr>
          <p:cNvPr id="10" name="Rectangle 9"/>
          <p:cNvSpPr/>
          <p:nvPr/>
        </p:nvSpPr>
        <p:spPr>
          <a:xfrm>
            <a:off x="4680012" y="3176972"/>
            <a:ext cx="3996444" cy="12926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200" b="1" dirty="0" smtClean="0">
                <a:latin typeface="Calibri"/>
                <a:cs typeface="Calibri"/>
              </a:rPr>
              <a:t>Recommended Sugar Intake: </a:t>
            </a:r>
          </a:p>
          <a:p>
            <a:r>
              <a:rPr lang="en-US" sz="2000" dirty="0" smtClean="0">
                <a:latin typeface="Calibri"/>
                <a:cs typeface="Calibri"/>
              </a:rPr>
              <a:t>Maximum of </a:t>
            </a:r>
            <a:r>
              <a:rPr lang="en-US" sz="2000" b="1" dirty="0" smtClean="0">
                <a:solidFill>
                  <a:schemeClr val="accent6">
                    <a:lumMod val="75000"/>
                  </a:schemeClr>
                </a:solidFill>
                <a:latin typeface="Calibri"/>
                <a:cs typeface="Calibri"/>
              </a:rPr>
              <a:t>25% or </a:t>
            </a:r>
            <a:r>
              <a:rPr lang="en-US" sz="2000" b="1" dirty="0">
                <a:solidFill>
                  <a:schemeClr val="accent6">
                    <a:lumMod val="75000"/>
                  </a:schemeClr>
                </a:solidFill>
                <a:latin typeface="Calibri"/>
                <a:cs typeface="Calibri"/>
              </a:rPr>
              <a:t>less </a:t>
            </a:r>
            <a:r>
              <a:rPr lang="en-US" sz="2000" dirty="0">
                <a:latin typeface="Calibri"/>
                <a:cs typeface="Calibri"/>
              </a:rPr>
              <a:t>of energy from added </a:t>
            </a:r>
            <a:r>
              <a:rPr lang="en-US" sz="2000" dirty="0" smtClean="0">
                <a:latin typeface="Calibri"/>
                <a:cs typeface="Calibri"/>
              </a:rPr>
              <a:t>sugars or </a:t>
            </a:r>
            <a:r>
              <a:rPr lang="en-US" sz="2200" b="1" dirty="0" smtClean="0">
                <a:solidFill>
                  <a:srgbClr val="5D8F26"/>
                </a:solidFill>
                <a:latin typeface="Calibri"/>
                <a:cs typeface="Calibri"/>
              </a:rPr>
              <a:t>&lt;12 </a:t>
            </a:r>
            <a:r>
              <a:rPr lang="en-US" sz="2200" b="1" dirty="0" err="1" smtClean="0">
                <a:solidFill>
                  <a:srgbClr val="5D8F26"/>
                </a:solidFill>
                <a:latin typeface="Calibri"/>
                <a:cs typeface="Calibri"/>
              </a:rPr>
              <a:t>tsp</a:t>
            </a:r>
            <a:r>
              <a:rPr lang="en-US" sz="2200" b="1" dirty="0" smtClean="0">
                <a:solidFill>
                  <a:srgbClr val="5D8F26"/>
                </a:solidFill>
                <a:latin typeface="Calibri"/>
                <a:cs typeface="Calibri"/>
              </a:rPr>
              <a:t>/day</a:t>
            </a:r>
            <a:r>
              <a:rPr lang="en-US" sz="2000" dirty="0" smtClean="0">
                <a:latin typeface="Calibri"/>
                <a:cs typeface="Calibri"/>
              </a:rPr>
              <a:t>.  </a:t>
            </a:r>
          </a:p>
          <a:p>
            <a:r>
              <a:rPr lang="en-US" sz="1400" dirty="0" smtClean="0">
                <a:latin typeface="Calibri"/>
                <a:cs typeface="Calibri"/>
              </a:rPr>
              <a:t>(Canadian Sugar Institute, 2014)</a:t>
            </a:r>
            <a:endParaRPr lang="en-US" sz="1400" dirty="0">
              <a:latin typeface="Calibri"/>
              <a:cs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07" y="471009"/>
            <a:ext cx="8229600" cy="600075"/>
          </a:xfrm>
        </p:spPr>
        <p:txBody>
          <a:bodyPr>
            <a:noAutofit/>
          </a:bodyPr>
          <a:lstStyle/>
          <a:p>
            <a:pPr algn="ctr">
              <a:defRPr/>
            </a:pPr>
            <a:r>
              <a:rPr lang="en-US" sz="4000" dirty="0" smtClean="0">
                <a:effectLst/>
                <a:latin typeface="Calibri" pitchFamily="34" charset="0"/>
                <a:cs typeface="Calibri" pitchFamily="34" charset="0"/>
              </a:rPr>
              <a:t>High Intensity Interval Training (HIIT)</a:t>
            </a:r>
            <a:endParaRPr lang="en-CA" sz="4000" dirty="0">
              <a:effectLst/>
              <a:latin typeface="Calibri" pitchFamily="34" charset="0"/>
              <a:cs typeface="Calibri" pitchFamily="34" charset="0"/>
            </a:endParaRPr>
          </a:p>
        </p:txBody>
      </p:sp>
      <p:pic>
        <p:nvPicPr>
          <p:cNvPr id="7" name="Picture 6"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4530908" y="1844824"/>
            <a:ext cx="4073540" cy="3492388"/>
          </a:xfrm>
          <a:prstGeom prst="rect">
            <a:avLst/>
          </a:prstGeom>
        </p:spPr>
      </p:pic>
      <p:sp>
        <p:nvSpPr>
          <p:cNvPr id="5" name="TextBox 4"/>
          <p:cNvSpPr txBox="1"/>
          <p:nvPr/>
        </p:nvSpPr>
        <p:spPr>
          <a:xfrm>
            <a:off x="575556" y="1700808"/>
            <a:ext cx="3456384"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200" b="1" dirty="0" smtClean="0">
                <a:latin typeface="Calibri" pitchFamily="34" charset="0"/>
                <a:cs typeface="Calibri" pitchFamily="34" charset="0"/>
              </a:rPr>
              <a:t>HIIT: </a:t>
            </a:r>
            <a:r>
              <a:rPr lang="en-US" sz="2000" dirty="0" smtClean="0">
                <a:latin typeface="Calibri" pitchFamily="34" charset="0"/>
                <a:cs typeface="Calibri" pitchFamily="34" charset="0"/>
              </a:rPr>
              <a:t>intervals of repeated bouts of short, high intensity exercise with short, partial recovery periods </a:t>
            </a:r>
            <a:r>
              <a:rPr lang="en-US" sz="1400" dirty="0" smtClean="0">
                <a:latin typeface="Calibri" pitchFamily="34" charset="0"/>
                <a:cs typeface="Calibri" pitchFamily="34" charset="0"/>
              </a:rPr>
              <a:t>(</a:t>
            </a:r>
            <a:r>
              <a:rPr lang="en-US" sz="1400" dirty="0" err="1" smtClean="0">
                <a:latin typeface="Calibri" pitchFamily="34" charset="0"/>
                <a:cs typeface="Calibri" pitchFamily="34" charset="0"/>
              </a:rPr>
              <a:t>Laursen</a:t>
            </a:r>
            <a:r>
              <a:rPr lang="en-US" sz="1400" dirty="0" smtClean="0">
                <a:latin typeface="Calibri" pitchFamily="34" charset="0"/>
                <a:cs typeface="Calibri" pitchFamily="34" charset="0"/>
              </a:rPr>
              <a:t> &amp; Jenkins, 2002). </a:t>
            </a:r>
            <a:endParaRPr lang="en-US" sz="2000" dirty="0" smtClean="0">
              <a:latin typeface="Calibri" pitchFamily="34" charset="0"/>
              <a:cs typeface="Calibri" pitchFamily="34" charset="0"/>
            </a:endParaRPr>
          </a:p>
        </p:txBody>
      </p:sp>
      <p:sp>
        <p:nvSpPr>
          <p:cNvPr id="9" name="TextBox 6"/>
          <p:cNvSpPr txBox="1">
            <a:spLocks noChangeArrowheads="1"/>
          </p:cNvSpPr>
          <p:nvPr/>
        </p:nvSpPr>
        <p:spPr bwMode="auto">
          <a:xfrm>
            <a:off x="431540" y="3548042"/>
            <a:ext cx="3960440" cy="2185214"/>
          </a:xfrm>
          <a:prstGeom prst="rect">
            <a:avLst/>
          </a:prstGeom>
          <a:noFill/>
          <a:ln w="9525">
            <a:noFill/>
            <a:miter lim="800000"/>
            <a:headEnd/>
            <a:tailEnd/>
          </a:ln>
        </p:spPr>
        <p:txBody>
          <a:bodyPr wrap="square">
            <a:spAutoFit/>
          </a:bodyPr>
          <a:lstStyle/>
          <a:p>
            <a:r>
              <a:rPr lang="en-US" sz="2000" dirty="0" smtClean="0">
                <a:latin typeface="Calibri" pitchFamily="34" charset="0"/>
                <a:cs typeface="Calibri" pitchFamily="34" charset="0"/>
              </a:rPr>
              <a:t>I</a:t>
            </a:r>
            <a:r>
              <a:rPr lang="en-CA" sz="2000" dirty="0" err="1" smtClean="0">
                <a:latin typeface="Calibri" pitchFamily="34" charset="0"/>
                <a:cs typeface="Calibri" pitchFamily="34" charset="0"/>
              </a:rPr>
              <a:t>mproves</a:t>
            </a:r>
            <a:r>
              <a:rPr lang="en-CA" sz="2000" dirty="0" smtClean="0">
                <a:latin typeface="Calibri" pitchFamily="34" charset="0"/>
                <a:cs typeface="Calibri" pitchFamily="34" charset="0"/>
              </a:rPr>
              <a:t> </a:t>
            </a:r>
            <a:r>
              <a:rPr lang="en-CA" sz="2200" b="1" dirty="0" smtClean="0">
                <a:solidFill>
                  <a:schemeClr val="accent6">
                    <a:lumMod val="75000"/>
                  </a:schemeClr>
                </a:solidFill>
                <a:latin typeface="Calibri" pitchFamily="34" charset="0"/>
                <a:cs typeface="Calibri" pitchFamily="34" charset="0"/>
              </a:rPr>
              <a:t>endurance</a:t>
            </a:r>
            <a:r>
              <a:rPr lang="en-CA" sz="2000" dirty="0" smtClean="0">
                <a:latin typeface="Calibri" pitchFamily="34" charset="0"/>
                <a:cs typeface="Calibri" pitchFamily="34" charset="0"/>
              </a:rPr>
              <a:t> performance </a:t>
            </a:r>
            <a:r>
              <a:rPr lang="en-CA" sz="2000" i="1" dirty="0" smtClean="0">
                <a:latin typeface="Calibri" pitchFamily="34" charset="0"/>
                <a:cs typeface="Calibri" pitchFamily="34" charset="0"/>
              </a:rPr>
              <a:t>more</a:t>
            </a:r>
            <a:r>
              <a:rPr lang="en-CA" sz="2000" dirty="0" smtClean="0">
                <a:latin typeface="Calibri" pitchFamily="34" charset="0"/>
                <a:cs typeface="Calibri" pitchFamily="34" charset="0"/>
              </a:rPr>
              <a:t> than continuous submaximal training would. </a:t>
            </a:r>
          </a:p>
          <a:p>
            <a:pPr marL="342900" indent="-342900">
              <a:buFont typeface="Arial"/>
              <a:buChar char="•"/>
            </a:pPr>
            <a:r>
              <a:rPr lang="en-CA" sz="2000" dirty="0" smtClean="0">
                <a:latin typeface="Wingdings"/>
                <a:ea typeface="Wingdings"/>
                <a:cs typeface="Wingdings"/>
                <a:sym typeface="Wingdings"/>
              </a:rPr>
              <a:t> </a:t>
            </a:r>
            <a:r>
              <a:rPr lang="en-CA" sz="2000" dirty="0" smtClean="0">
                <a:latin typeface="Calibri" pitchFamily="34" charset="0"/>
                <a:cs typeface="Calibri" pitchFamily="34" charset="0"/>
                <a:sym typeface="Wingdings"/>
              </a:rPr>
              <a:t>blood flow, oxygen delivery to muscles, oxygen utilization from muscles, fat metabolism </a:t>
            </a:r>
            <a:endParaRPr lang="en-CA" sz="2000" dirty="0">
              <a:latin typeface="Calibri" pitchFamily="34" charset="0"/>
              <a:cs typeface="Calibri" pitchFamily="34" charset="0"/>
              <a:sym typeface="Wingdings"/>
            </a:endParaRPr>
          </a:p>
          <a:p>
            <a:pPr algn="r"/>
            <a:r>
              <a:rPr lang="en-US" sz="1400" dirty="0" smtClean="0">
                <a:latin typeface="Calibri" pitchFamily="34" charset="0"/>
                <a:cs typeface="Calibri" pitchFamily="34" charset="0"/>
              </a:rPr>
              <a:t>(</a:t>
            </a:r>
            <a:r>
              <a:rPr lang="en-US" sz="1400" dirty="0" err="1">
                <a:latin typeface="Calibri" pitchFamily="34" charset="0"/>
                <a:cs typeface="Calibri" pitchFamily="34" charset="0"/>
              </a:rPr>
              <a:t>Laursen</a:t>
            </a:r>
            <a:r>
              <a:rPr lang="en-US" sz="1400" dirty="0">
                <a:latin typeface="Calibri" pitchFamily="34" charset="0"/>
                <a:cs typeface="Calibri" pitchFamily="34" charset="0"/>
              </a:rPr>
              <a:t> &amp; Jenkins, 2002). </a:t>
            </a:r>
            <a:endParaRPr lang="en-CA" sz="1400"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p:cNvSpPr>
          <p:nvPr/>
        </p:nvSpPr>
        <p:spPr bwMode="auto">
          <a:xfrm>
            <a:off x="683568" y="512676"/>
            <a:ext cx="5378115" cy="720502"/>
          </a:xfrm>
          <a:prstGeom prst="rect">
            <a:avLst/>
          </a:prstGeom>
          <a:noFill/>
          <a:ln w="9525">
            <a:noFill/>
            <a:miter lim="800000"/>
            <a:headEnd/>
            <a:tailEnd/>
          </a:ln>
        </p:spPr>
        <p:txBody>
          <a:bodyPr anchor="ctr"/>
          <a:lstStyle/>
          <a:p>
            <a:pPr eaLnBrk="0" hangingPunct="0">
              <a:defRPr/>
            </a:pPr>
            <a:r>
              <a:rPr lang="en-US" sz="4000" b="1" dirty="0" smtClean="0">
                <a:solidFill>
                  <a:schemeClr val="tx2"/>
                </a:solidFill>
                <a:latin typeface="Calibri" pitchFamily="34" charset="0"/>
                <a:cs typeface="Calibri" pitchFamily="34" charset="0"/>
              </a:rPr>
              <a:t>Is it for me? </a:t>
            </a:r>
            <a:endParaRPr lang="en-US" sz="4000" b="1" dirty="0">
              <a:solidFill>
                <a:schemeClr val="tx2"/>
              </a:solidFill>
              <a:latin typeface="Calibri" pitchFamily="34" charset="0"/>
              <a:cs typeface="Calibri" pitchFamily="34" charset="0"/>
            </a:endParaRPr>
          </a:p>
        </p:txBody>
      </p:sp>
      <p:pic>
        <p:nvPicPr>
          <p:cNvPr id="7" name="Picture 6"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20675" y="5829160"/>
            <a:ext cx="1782763" cy="1082675"/>
          </a:xfrm>
          <a:prstGeom prst="rect">
            <a:avLst/>
          </a:prstGeom>
          <a:noFill/>
          <a:ln w="9525">
            <a:noFill/>
            <a:miter lim="800000"/>
            <a:headEnd/>
            <a:tailEnd/>
          </a:ln>
        </p:spPr>
      </p:pic>
      <p:sp>
        <p:nvSpPr>
          <p:cNvPr id="9" name="TextBox 6"/>
          <p:cNvSpPr txBox="1">
            <a:spLocks noChangeArrowheads="1"/>
          </p:cNvSpPr>
          <p:nvPr/>
        </p:nvSpPr>
        <p:spPr bwMode="auto">
          <a:xfrm>
            <a:off x="683568" y="1124744"/>
            <a:ext cx="7884876" cy="1015663"/>
          </a:xfrm>
          <a:prstGeom prst="rect">
            <a:avLst/>
          </a:prstGeom>
          <a:noFill/>
          <a:ln w="9525">
            <a:noFill/>
            <a:miter lim="800000"/>
            <a:headEnd/>
            <a:tailEnd/>
          </a:ln>
        </p:spPr>
        <p:txBody>
          <a:bodyPr wrap="square">
            <a:spAutoFit/>
          </a:bodyPr>
          <a:lstStyle/>
          <a:p>
            <a:r>
              <a:rPr lang="en-CA" sz="2000" dirty="0" smtClean="0">
                <a:latin typeface="Calibri" pitchFamily="34" charset="0"/>
                <a:cs typeface="Calibri" pitchFamily="34" charset="0"/>
              </a:rPr>
              <a:t>HIIT is suitable for most people, even those who have not exercised in a long time to athletes. Talk to your doctor first if you are not a regular exerciser, or have a chronic health in addition to diabetes. </a:t>
            </a:r>
            <a:endParaRPr lang="en-CA" sz="1400" dirty="0" smtClean="0">
              <a:latin typeface="Calibri" pitchFamily="34" charset="0"/>
              <a:cs typeface="Calibri" pitchFamily="34" charset="0"/>
            </a:endParaRPr>
          </a:p>
        </p:txBody>
      </p:sp>
      <p:sp>
        <p:nvSpPr>
          <p:cNvPr id="10" name="Title 2"/>
          <p:cNvSpPr>
            <a:spLocks/>
          </p:cNvSpPr>
          <p:nvPr/>
        </p:nvSpPr>
        <p:spPr bwMode="auto">
          <a:xfrm>
            <a:off x="683568" y="2276872"/>
            <a:ext cx="5378115" cy="720502"/>
          </a:xfrm>
          <a:prstGeom prst="rect">
            <a:avLst/>
          </a:prstGeom>
          <a:noFill/>
          <a:ln w="9525">
            <a:noFill/>
            <a:miter lim="800000"/>
            <a:headEnd/>
            <a:tailEnd/>
          </a:ln>
        </p:spPr>
        <p:txBody>
          <a:bodyPr anchor="ctr"/>
          <a:lstStyle/>
          <a:p>
            <a:pPr eaLnBrk="0" hangingPunct="0">
              <a:defRPr/>
            </a:pPr>
            <a:r>
              <a:rPr lang="en-US" sz="4000" b="1" dirty="0" smtClean="0">
                <a:solidFill>
                  <a:srgbClr val="5D8F26"/>
                </a:solidFill>
                <a:latin typeface="Calibri" pitchFamily="34" charset="0"/>
                <a:cs typeface="Calibri" pitchFamily="34" charset="0"/>
              </a:rPr>
              <a:t>What’s in it for me? </a:t>
            </a:r>
            <a:endParaRPr lang="en-US" sz="4000" b="1" dirty="0">
              <a:solidFill>
                <a:srgbClr val="5D8F26"/>
              </a:solidFill>
              <a:latin typeface="Calibri" pitchFamily="34" charset="0"/>
              <a:cs typeface="Calibri" pitchFamily="34" charset="0"/>
            </a:endParaRPr>
          </a:p>
        </p:txBody>
      </p:sp>
      <p:sp>
        <p:nvSpPr>
          <p:cNvPr id="11" name="TextBox 6"/>
          <p:cNvSpPr txBox="1">
            <a:spLocks noChangeArrowheads="1"/>
          </p:cNvSpPr>
          <p:nvPr/>
        </p:nvSpPr>
        <p:spPr bwMode="auto">
          <a:xfrm>
            <a:off x="827584" y="2888940"/>
            <a:ext cx="7884876" cy="1323439"/>
          </a:xfrm>
          <a:prstGeom prst="rect">
            <a:avLst/>
          </a:prstGeom>
          <a:noFill/>
          <a:ln w="9525">
            <a:noFill/>
            <a:miter lim="800000"/>
            <a:headEnd/>
            <a:tailEnd/>
          </a:ln>
        </p:spPr>
        <p:txBody>
          <a:bodyPr wrap="square">
            <a:spAutoFit/>
          </a:bodyPr>
          <a:lstStyle/>
          <a:p>
            <a:pPr marL="342900" indent="-342900">
              <a:buFont typeface="Wingdings" charset="2"/>
              <a:buChar char="ü"/>
            </a:pPr>
            <a:r>
              <a:rPr lang="en-CA" sz="2000" dirty="0" smtClean="0">
                <a:solidFill>
                  <a:srgbClr val="5D8F26"/>
                </a:solidFill>
                <a:latin typeface="Calibri" pitchFamily="34" charset="0"/>
                <a:cs typeface="Calibri" pitchFamily="34" charset="0"/>
              </a:rPr>
              <a:t>Completed in as little as 10 minutes</a:t>
            </a:r>
          </a:p>
          <a:p>
            <a:pPr marL="342900" indent="-342900">
              <a:buFont typeface="Wingdings" charset="2"/>
              <a:buChar char="ü"/>
            </a:pPr>
            <a:r>
              <a:rPr lang="en-CA" sz="2000" dirty="0" smtClean="0">
                <a:solidFill>
                  <a:srgbClr val="5D8F26"/>
                </a:solidFill>
                <a:latin typeface="Calibri" pitchFamily="34" charset="0"/>
                <a:cs typeface="Calibri" pitchFamily="34" charset="0"/>
              </a:rPr>
              <a:t>Very flexible </a:t>
            </a:r>
          </a:p>
          <a:p>
            <a:pPr marL="342900" indent="-342900">
              <a:buFont typeface="Wingdings" charset="2"/>
              <a:buChar char="ü"/>
            </a:pPr>
            <a:r>
              <a:rPr lang="en-CA" sz="2000" dirty="0" smtClean="0">
                <a:solidFill>
                  <a:srgbClr val="5D8F26"/>
                </a:solidFill>
                <a:latin typeface="Calibri" pitchFamily="34" charset="0"/>
                <a:cs typeface="Calibri" pitchFamily="34" charset="0"/>
              </a:rPr>
              <a:t>Suitable for those with a low level of fitness </a:t>
            </a:r>
          </a:p>
          <a:p>
            <a:pPr marL="342900" indent="-342900">
              <a:buFont typeface="Wingdings" charset="2"/>
              <a:buChar char="ü"/>
            </a:pPr>
            <a:r>
              <a:rPr lang="en-CA" sz="2000" dirty="0" smtClean="0">
                <a:solidFill>
                  <a:srgbClr val="5D8F26"/>
                </a:solidFill>
                <a:latin typeface="Calibri" pitchFamily="34" charset="0"/>
                <a:cs typeface="Calibri" pitchFamily="34" charset="0"/>
              </a:rPr>
              <a:t>Can be as effective as much longer periods of continuous exercise </a:t>
            </a:r>
            <a:endParaRPr lang="en-CA" sz="1400" dirty="0" smtClean="0">
              <a:solidFill>
                <a:srgbClr val="5D8F26"/>
              </a:solidFill>
              <a:latin typeface="Calibri" pitchFamily="34" charset="0"/>
              <a:cs typeface="Calibri" pitchFamily="34" charset="0"/>
            </a:endParaRPr>
          </a:p>
        </p:txBody>
      </p:sp>
      <p:sp>
        <p:nvSpPr>
          <p:cNvPr id="12" name="Title 2"/>
          <p:cNvSpPr>
            <a:spLocks/>
          </p:cNvSpPr>
          <p:nvPr/>
        </p:nvSpPr>
        <p:spPr bwMode="auto">
          <a:xfrm>
            <a:off x="683568" y="4293096"/>
            <a:ext cx="5378115" cy="720502"/>
          </a:xfrm>
          <a:prstGeom prst="rect">
            <a:avLst/>
          </a:prstGeom>
          <a:noFill/>
          <a:ln w="9525">
            <a:noFill/>
            <a:miter lim="800000"/>
            <a:headEnd/>
            <a:tailEnd/>
          </a:ln>
        </p:spPr>
        <p:txBody>
          <a:bodyPr anchor="ctr"/>
          <a:lstStyle/>
          <a:p>
            <a:pPr eaLnBrk="0" hangingPunct="0">
              <a:defRPr/>
            </a:pPr>
            <a:r>
              <a:rPr lang="en-US" sz="4000" b="1" dirty="0" smtClean="0">
                <a:solidFill>
                  <a:schemeClr val="tx2"/>
                </a:solidFill>
                <a:latin typeface="Calibri" pitchFamily="34" charset="0"/>
                <a:cs typeface="Calibri" pitchFamily="34" charset="0"/>
              </a:rPr>
              <a:t>Examples</a:t>
            </a:r>
            <a:endParaRPr lang="en-US" sz="4000" b="1" dirty="0">
              <a:solidFill>
                <a:schemeClr val="tx2"/>
              </a:solidFill>
              <a:latin typeface="Calibri" pitchFamily="34" charset="0"/>
              <a:cs typeface="Calibri" pitchFamily="34" charset="0"/>
            </a:endParaRPr>
          </a:p>
        </p:txBody>
      </p:sp>
      <p:sp>
        <p:nvSpPr>
          <p:cNvPr id="13" name="TextBox 6"/>
          <p:cNvSpPr txBox="1">
            <a:spLocks noChangeArrowheads="1"/>
          </p:cNvSpPr>
          <p:nvPr/>
        </p:nvSpPr>
        <p:spPr bwMode="auto">
          <a:xfrm>
            <a:off x="827584" y="4905164"/>
            <a:ext cx="7884876" cy="1015663"/>
          </a:xfrm>
          <a:prstGeom prst="rect">
            <a:avLst/>
          </a:prstGeom>
          <a:noFill/>
          <a:ln w="9525">
            <a:noFill/>
            <a:miter lim="800000"/>
            <a:headEnd/>
            <a:tailEnd/>
          </a:ln>
        </p:spPr>
        <p:txBody>
          <a:bodyPr wrap="square">
            <a:spAutoFit/>
          </a:bodyPr>
          <a:lstStyle/>
          <a:p>
            <a:pPr marL="342900" indent="-342900">
              <a:buFont typeface="Wingdings" charset="2"/>
              <a:buChar char="ü"/>
            </a:pPr>
            <a:r>
              <a:rPr lang="en-CA" sz="2000" dirty="0" smtClean="0">
                <a:latin typeface="Calibri" pitchFamily="34" charset="0"/>
                <a:cs typeface="Calibri" pitchFamily="34" charset="0"/>
              </a:rPr>
              <a:t>Do it yourself!</a:t>
            </a:r>
          </a:p>
          <a:p>
            <a:pPr marL="342900" indent="-342900">
              <a:buFont typeface="Wingdings" charset="2"/>
              <a:buChar char="ü"/>
            </a:pPr>
            <a:r>
              <a:rPr lang="en-CA" sz="2000" dirty="0" err="1" smtClean="0">
                <a:latin typeface="Calibri" pitchFamily="34" charset="0"/>
                <a:cs typeface="Calibri" pitchFamily="34" charset="0"/>
              </a:rPr>
              <a:t>Tabata</a:t>
            </a:r>
            <a:r>
              <a:rPr lang="en-CA" sz="2000" dirty="0" smtClean="0">
                <a:latin typeface="Calibri" pitchFamily="34" charset="0"/>
                <a:cs typeface="Calibri" pitchFamily="34" charset="0"/>
              </a:rPr>
              <a:t> </a:t>
            </a:r>
          </a:p>
          <a:p>
            <a:pPr marL="342900" indent="-342900">
              <a:buFont typeface="Wingdings" charset="2"/>
              <a:buChar char="ü"/>
            </a:pPr>
            <a:r>
              <a:rPr lang="en-CA" sz="2000" dirty="0" smtClean="0">
                <a:latin typeface="Calibri" pitchFamily="34" charset="0"/>
                <a:cs typeface="Calibri" pitchFamily="34" charset="0"/>
              </a:rPr>
              <a:t>Insanity </a:t>
            </a:r>
            <a:endParaRPr lang="en-CA" sz="1400" dirty="0" smtClean="0">
              <a:latin typeface="Calibri" pitchFamily="34" charset="0"/>
              <a:cs typeface="Calibri" pitchFamily="34" charset="0"/>
            </a:endParaRPr>
          </a:p>
        </p:txBody>
      </p:sp>
      <p:pic>
        <p:nvPicPr>
          <p:cNvPr id="2" name="Picture 1"/>
          <p:cNvPicPr>
            <a:picLocks noChangeAspect="1"/>
          </p:cNvPicPr>
          <p:nvPr/>
        </p:nvPicPr>
        <p:blipFill>
          <a:blip r:embed="rId4"/>
          <a:stretch>
            <a:fillRect/>
          </a:stretch>
        </p:blipFill>
        <p:spPr>
          <a:xfrm>
            <a:off x="4103948" y="4614180"/>
            <a:ext cx="2912915" cy="165913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p:cNvSpPr>
          <p:nvPr/>
        </p:nvSpPr>
        <p:spPr bwMode="auto">
          <a:xfrm>
            <a:off x="865752" y="549274"/>
            <a:ext cx="7666688" cy="719485"/>
          </a:xfrm>
          <a:prstGeom prst="rect">
            <a:avLst/>
          </a:prstGeom>
          <a:noFill/>
          <a:ln w="9525">
            <a:noFill/>
            <a:miter lim="800000"/>
            <a:headEnd/>
            <a:tailEnd/>
          </a:ln>
        </p:spPr>
        <p:txBody>
          <a:bodyPr anchor="ctr"/>
          <a:lstStyle/>
          <a:p>
            <a:pPr algn="ctr" eaLnBrk="0" hangingPunct="0">
              <a:defRPr/>
            </a:pPr>
            <a:r>
              <a:rPr lang="en-US" sz="4000" b="1" dirty="0" smtClean="0">
                <a:solidFill>
                  <a:schemeClr val="tx2"/>
                </a:solidFill>
                <a:latin typeface="Calibri" pitchFamily="34" charset="0"/>
                <a:cs typeface="Calibri" pitchFamily="34" charset="0"/>
              </a:rPr>
              <a:t>Whole Body Vibration (WBV)</a:t>
            </a:r>
            <a:endParaRPr lang="en-US" sz="4000" b="1" dirty="0">
              <a:solidFill>
                <a:schemeClr val="tx2"/>
              </a:solidFill>
              <a:latin typeface="Calibri" pitchFamily="34" charset="0"/>
              <a:cs typeface="Calibri" pitchFamily="34" charset="0"/>
            </a:endParaRPr>
          </a:p>
        </p:txBody>
      </p:sp>
      <p:pic>
        <p:nvPicPr>
          <p:cNvPr id="7" name="Picture 6"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815933"/>
            <a:ext cx="1782763" cy="1082675"/>
          </a:xfrm>
          <a:prstGeom prst="rect">
            <a:avLst/>
          </a:prstGeom>
          <a:noFill/>
          <a:ln w="9525">
            <a:noFill/>
            <a:miter lim="800000"/>
            <a:headEnd/>
            <a:tailEnd/>
          </a:ln>
        </p:spPr>
      </p:pic>
      <p:pic>
        <p:nvPicPr>
          <p:cNvPr id="8" name="Picture 7"/>
          <p:cNvPicPr>
            <a:picLocks noChangeAspect="1"/>
          </p:cNvPicPr>
          <p:nvPr/>
        </p:nvPicPr>
        <p:blipFill rotWithShape="1">
          <a:blip r:embed="rId4"/>
          <a:srcRect r="54612"/>
          <a:stretch/>
        </p:blipFill>
        <p:spPr>
          <a:xfrm>
            <a:off x="1799692" y="1412776"/>
            <a:ext cx="2888998" cy="3565539"/>
          </a:xfrm>
          <a:prstGeom prst="rect">
            <a:avLst/>
          </a:prstGeom>
        </p:spPr>
      </p:pic>
      <p:pic>
        <p:nvPicPr>
          <p:cNvPr id="10" name="Picture 9"/>
          <p:cNvPicPr>
            <a:picLocks noChangeAspect="1"/>
          </p:cNvPicPr>
          <p:nvPr/>
        </p:nvPicPr>
        <p:blipFill rotWithShape="1">
          <a:blip r:embed="rId4"/>
          <a:srcRect l="62591"/>
          <a:stretch/>
        </p:blipFill>
        <p:spPr>
          <a:xfrm>
            <a:off x="5004048" y="1448780"/>
            <a:ext cx="2340260" cy="3504341"/>
          </a:xfrm>
          <a:prstGeom prst="rect">
            <a:avLst/>
          </a:prstGeom>
        </p:spPr>
      </p:pic>
      <p:sp>
        <p:nvSpPr>
          <p:cNvPr id="11" name="TextBox 6"/>
          <p:cNvSpPr txBox="1">
            <a:spLocks noChangeArrowheads="1"/>
          </p:cNvSpPr>
          <p:nvPr/>
        </p:nvSpPr>
        <p:spPr bwMode="auto">
          <a:xfrm>
            <a:off x="5040052" y="5013176"/>
            <a:ext cx="2808312" cy="830997"/>
          </a:xfrm>
          <a:prstGeom prst="rect">
            <a:avLst/>
          </a:prstGeom>
          <a:noFill/>
          <a:ln w="9525">
            <a:noFill/>
            <a:miter lim="800000"/>
            <a:headEnd/>
            <a:tailEnd/>
          </a:ln>
        </p:spPr>
        <p:txBody>
          <a:bodyPr wrap="square">
            <a:spAutoFit/>
          </a:bodyPr>
          <a:lstStyle/>
          <a:p>
            <a:r>
              <a:rPr lang="en-CA" sz="2400" dirty="0" smtClean="0">
                <a:latin typeface="Calibri" pitchFamily="34" charset="0"/>
                <a:cs typeface="Calibri" pitchFamily="34" charset="0"/>
              </a:rPr>
              <a:t>2. Oscillations up and down. </a:t>
            </a:r>
          </a:p>
        </p:txBody>
      </p:sp>
      <p:sp>
        <p:nvSpPr>
          <p:cNvPr id="2" name="Rectangle 1"/>
          <p:cNvSpPr/>
          <p:nvPr/>
        </p:nvSpPr>
        <p:spPr>
          <a:xfrm>
            <a:off x="1475656" y="5013176"/>
            <a:ext cx="3384376" cy="461665"/>
          </a:xfrm>
          <a:prstGeom prst="rect">
            <a:avLst/>
          </a:prstGeom>
        </p:spPr>
        <p:txBody>
          <a:bodyPr wrap="square">
            <a:spAutoFit/>
          </a:bodyPr>
          <a:lstStyle/>
          <a:p>
            <a:r>
              <a:rPr lang="en-CA" sz="2400" dirty="0" smtClean="0">
                <a:latin typeface="Calibri" pitchFamily="34" charset="0"/>
                <a:cs typeface="Calibri" pitchFamily="34" charset="0"/>
              </a:rPr>
              <a:t>1. Vertical displacements</a:t>
            </a:r>
            <a:endParaRPr lang="en-CA" sz="2400" dirty="0">
              <a:latin typeface="Calibri" pitchFamily="34" charset="0"/>
              <a:cs typeface="Calibri" pitchFamily="34" charset="0"/>
            </a:endParaRPr>
          </a:p>
        </p:txBody>
      </p:sp>
      <p:sp>
        <p:nvSpPr>
          <p:cNvPr id="4" name="Rectangle 3"/>
          <p:cNvSpPr/>
          <p:nvPr/>
        </p:nvSpPr>
        <p:spPr>
          <a:xfrm>
            <a:off x="3311860" y="6057292"/>
            <a:ext cx="3530271" cy="369332"/>
          </a:xfrm>
          <a:prstGeom prst="rect">
            <a:avLst/>
          </a:prstGeom>
        </p:spPr>
        <p:txBody>
          <a:bodyPr wrap="none">
            <a:spAutoFit/>
          </a:bodyPr>
          <a:lstStyle/>
          <a:p>
            <a:r>
              <a:rPr lang="en-CA" dirty="0">
                <a:latin typeface="Calibri" pitchFamily="34" charset="0"/>
                <a:cs typeface="Calibri" pitchFamily="34" charset="0"/>
              </a:rPr>
              <a:t>(</a:t>
            </a:r>
            <a:r>
              <a:rPr lang="en-CA" dirty="0" err="1">
                <a:latin typeface="Calibri" pitchFamily="34" charset="0"/>
                <a:cs typeface="Calibri" pitchFamily="34" charset="0"/>
              </a:rPr>
              <a:t>Cardinale</a:t>
            </a:r>
            <a:r>
              <a:rPr lang="en-CA" dirty="0">
                <a:latin typeface="Calibri" pitchFamily="34" charset="0"/>
                <a:cs typeface="Calibri" pitchFamily="34" charset="0"/>
              </a:rPr>
              <a:t>, M., &amp; </a:t>
            </a:r>
            <a:r>
              <a:rPr lang="en-CA" dirty="0" err="1">
                <a:latin typeface="Calibri" pitchFamily="34" charset="0"/>
                <a:cs typeface="Calibri" pitchFamily="34" charset="0"/>
              </a:rPr>
              <a:t>Wakeling</a:t>
            </a:r>
            <a:r>
              <a:rPr lang="en-CA" dirty="0">
                <a:latin typeface="Calibri" pitchFamily="34" charset="0"/>
                <a:cs typeface="Calibri" pitchFamily="34" charset="0"/>
              </a:rPr>
              <a:t>, J, 2005)</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themeOverride>
</file>

<file path=ppt/theme/themeOverride2.xml><?xml version="1.0" encoding="utf-8"?>
<a:themeOverride xmlns:a="http://schemas.openxmlformats.org/drawingml/2006/main">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themeOverride>
</file>

<file path=ppt/theme/themeOverride3.xml><?xml version="1.0" encoding="utf-8"?>
<a:themeOverride xmlns:a="http://schemas.openxmlformats.org/drawingml/2006/main">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themeOverride>
</file>

<file path=ppt/theme/themeOverride4.xml><?xml version="1.0" encoding="utf-8"?>
<a:themeOverride xmlns:a="http://schemas.openxmlformats.org/drawingml/2006/main">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themeOverride>
</file>

<file path=docProps/app.xml><?xml version="1.0" encoding="utf-8"?>
<Properties xmlns="http://schemas.openxmlformats.org/officeDocument/2006/extended-properties" xmlns:vt="http://schemas.openxmlformats.org/officeDocument/2006/docPropsVTypes">
  <Template>Concourse</Template>
  <TotalTime>14463</TotalTime>
  <Words>2846</Words>
  <Application>Microsoft Office PowerPoint</Application>
  <PresentationFormat>Letter Paper (8.5x11 in)</PresentationFormat>
  <Paragraphs>218</Paragraphs>
  <Slides>17</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MS PGothic</vt:lpstr>
      <vt:lpstr>MS PGothic</vt:lpstr>
      <vt:lpstr>American Typewriter</vt:lpstr>
      <vt:lpstr>Arial</vt:lpstr>
      <vt:lpstr>Calibri</vt:lpstr>
      <vt:lpstr>Lucida Sans Unicode</vt:lpstr>
      <vt:lpstr>Times New Roman</vt:lpstr>
      <vt:lpstr>Verdana</vt:lpstr>
      <vt:lpstr>Wingdings</vt:lpstr>
      <vt:lpstr>Wingdings 2</vt:lpstr>
      <vt:lpstr>Wingdings 3</vt:lpstr>
      <vt:lpstr>Concourse</vt:lpstr>
      <vt:lpstr>PowerPoint Presentation</vt:lpstr>
      <vt:lpstr>PowerPoint Presentation</vt:lpstr>
      <vt:lpstr>The Lowdown on Eggs</vt:lpstr>
      <vt:lpstr>PowerPoint Presentation</vt:lpstr>
      <vt:lpstr>PowerPoint Presentation</vt:lpstr>
      <vt:lpstr>PowerPoint Presentation</vt:lpstr>
      <vt:lpstr>High Intensity Interval Training (HIIT)</vt:lpstr>
      <vt:lpstr>PowerPoint Presentation</vt:lpstr>
      <vt:lpstr>PowerPoint Presentation</vt:lpstr>
      <vt:lpstr>PowerPoint Presentation</vt:lpstr>
      <vt:lpstr>Barefoot Running </vt:lpstr>
      <vt:lpstr>PowerPoint Presentation</vt:lpstr>
      <vt:lpstr>PowerPoint Presentation</vt:lpstr>
      <vt:lpstr>PowerPoint Presentation</vt:lpstr>
      <vt:lpstr>Resources</vt:lpstr>
      <vt:lpstr>Additional Web Resources</vt:lpstr>
      <vt:lpstr>Questions now or later?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Sustain Energy and Productivity During the Workday…nutritionally</dc:title>
  <dc:creator>Employers' Edge Inc.</dc:creator>
  <cp:lastModifiedBy>Meaghan Jansen</cp:lastModifiedBy>
  <cp:revision>802</cp:revision>
  <cp:lastPrinted>1601-01-01T00:00:00Z</cp:lastPrinted>
  <dcterms:created xsi:type="dcterms:W3CDTF">2010-09-03T20:32:24Z</dcterms:created>
  <dcterms:modified xsi:type="dcterms:W3CDTF">2014-08-13T15:52:55Z</dcterms:modified>
</cp:coreProperties>
</file>