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25"/>
  </p:notesMasterIdLst>
  <p:handoutMasterIdLst>
    <p:handoutMasterId r:id="rId26"/>
  </p:handoutMasterIdLst>
  <p:sldIdLst>
    <p:sldId id="542" r:id="rId2"/>
    <p:sldId id="555" r:id="rId3"/>
    <p:sldId id="535" r:id="rId4"/>
    <p:sldId id="536" r:id="rId5"/>
    <p:sldId id="540" r:id="rId6"/>
    <p:sldId id="525" r:id="rId7"/>
    <p:sldId id="529" r:id="rId8"/>
    <p:sldId id="527" r:id="rId9"/>
    <p:sldId id="547" r:id="rId10"/>
    <p:sldId id="473" r:id="rId11"/>
    <p:sldId id="497" r:id="rId12"/>
    <p:sldId id="546" r:id="rId13"/>
    <p:sldId id="498" r:id="rId14"/>
    <p:sldId id="475" r:id="rId15"/>
    <p:sldId id="548" r:id="rId16"/>
    <p:sldId id="556" r:id="rId17"/>
    <p:sldId id="510" r:id="rId18"/>
    <p:sldId id="550" r:id="rId19"/>
    <p:sldId id="554" r:id="rId20"/>
    <p:sldId id="420" r:id="rId21"/>
    <p:sldId id="551" r:id="rId22"/>
    <p:sldId id="552" r:id="rId23"/>
    <p:sldId id="553" r:id="rId24"/>
  </p:sldIdLst>
  <p:sldSz cx="9144000" cy="6858000" type="screen4x3"/>
  <p:notesSz cx="9601200" cy="7315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FFFFCC"/>
    <a:srgbClr val="454545"/>
    <a:srgbClr val="B8E08C"/>
    <a:srgbClr val="99CC00"/>
    <a:srgbClr val="FF9966"/>
    <a:srgbClr val="FF0000"/>
    <a:srgbClr val="CC9B00"/>
    <a:srgbClr val="0000FF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2" autoAdjust="0"/>
    <p:restoredTop sz="95951" autoAdjust="0"/>
  </p:normalViewPr>
  <p:slideViewPr>
    <p:cSldViewPr>
      <p:cViewPr>
        <p:scale>
          <a:sx n="80" d="100"/>
          <a:sy n="80" d="100"/>
        </p:scale>
        <p:origin x="64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Group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65DC314-7784-4405-B09F-4FF7F952417C}" type="sibTrans" cxnId="{DB77817C-C4A6-48A6-8195-BC1102435F6E}">
      <dgm:prSet/>
      <dgm:spPr>
        <a:solidFill>
          <a:srgbClr val="00B0F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Virtual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Individual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-783" custLinFactNeighborY="2435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E418AD2-1FD9-4B28-92EF-BFAC5BDAC0B5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0382D9D1-A46F-4003-883A-B4661D733FA7}" type="presOf" srcId="{BF216238-602E-4CC2-91ED-00CBF351EA4A}" destId="{5CCA306D-3355-4D28-877C-4B70AA999D0E}" srcOrd="0" destOrd="0" presId="urn:microsoft.com/office/officeart/2005/8/layout/cycle1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C7ECE200-F34F-4B73-BFEA-BD2FAB089AA8}" type="presOf" srcId="{76CEE31A-6E0B-40FB-BB2E-76C882803E96}" destId="{BA0DB828-C671-4902-A96B-2C024F0CFB02}" srcOrd="0" destOrd="0" presId="urn:microsoft.com/office/officeart/2005/8/layout/cycle1"/>
    <dgm:cxn modelId="{43CCFE4D-F0C1-4702-AD80-150786734E16}" type="presOf" srcId="{C65BCD58-7D3E-4ABE-B667-F10C9ABD718F}" destId="{B15BFE72-3C86-4B61-9F5B-677C1B4280F2}" srcOrd="0" destOrd="0" presId="urn:microsoft.com/office/officeart/2005/8/layout/cycle1"/>
    <dgm:cxn modelId="{DC382C92-4CF6-477D-8E7B-348A944ABDF9}" type="presOf" srcId="{BC092977-5899-4F61-A364-C2E8FC0262E0}" destId="{B790D5F2-BDB2-497B-855C-C50B9DB3E4F5}" srcOrd="0" destOrd="0" presId="urn:microsoft.com/office/officeart/2005/8/layout/cycle1"/>
    <dgm:cxn modelId="{49AB62FC-F3D2-49A0-9C15-76B6C08C1D69}" type="presOf" srcId="{FF579E2E-73B8-4907-9CAF-6CB8F4B4A782}" destId="{931478C0-278F-4FDB-80CD-8D61FE63D304}" srcOrd="0" destOrd="0" presId="urn:microsoft.com/office/officeart/2005/8/layout/cycle1"/>
    <dgm:cxn modelId="{C9AF67CA-8D45-4D90-A432-1968F2157996}" type="presOf" srcId="{F2F67236-A50C-4295-A9D8-80608B197C51}" destId="{BAEB4DC8-0628-41FC-8F6D-1AE3E6B74DB2}" srcOrd="0" destOrd="0" presId="urn:microsoft.com/office/officeart/2005/8/layout/cycle1"/>
    <dgm:cxn modelId="{0F7FD54A-AB90-48F4-8803-CD025B4070E1}" type="presOf" srcId="{265DC314-7784-4405-B09F-4FF7F952417C}" destId="{BDD20D31-A3C3-44FA-897C-098D31027D42}" srcOrd="0" destOrd="0" presId="urn:microsoft.com/office/officeart/2005/8/layout/cycle1"/>
    <dgm:cxn modelId="{673CC9CF-C756-45A3-ADDC-DAEDE2256750}" type="presOf" srcId="{DE9A0BCE-1553-4726-8A95-BBB9CD75CBED}" destId="{382C0D29-5F9B-40E8-B6D4-42060352B8A0}" srcOrd="0" destOrd="0" presId="urn:microsoft.com/office/officeart/2005/8/layout/cycle1"/>
    <dgm:cxn modelId="{E3A8D947-557C-4515-AA73-75791317D26C}" type="presParOf" srcId="{B790D5F2-BDB2-497B-855C-C50B9DB3E4F5}" destId="{317DC0DC-9D95-458D-B86F-68446BE53DDA}" srcOrd="0" destOrd="0" presId="urn:microsoft.com/office/officeart/2005/8/layout/cycle1"/>
    <dgm:cxn modelId="{49AA8F2B-AA52-4995-B662-DD7A57AF010F}" type="presParOf" srcId="{B790D5F2-BDB2-497B-855C-C50B9DB3E4F5}" destId="{5CCA306D-3355-4D28-877C-4B70AA999D0E}" srcOrd="1" destOrd="0" presId="urn:microsoft.com/office/officeart/2005/8/layout/cycle1"/>
    <dgm:cxn modelId="{50C525E1-F11F-4978-8C75-4FF173267C97}" type="presParOf" srcId="{B790D5F2-BDB2-497B-855C-C50B9DB3E4F5}" destId="{B15BFE72-3C86-4B61-9F5B-677C1B4280F2}" srcOrd="2" destOrd="0" presId="urn:microsoft.com/office/officeart/2005/8/layout/cycle1"/>
    <dgm:cxn modelId="{251CC337-7BC0-4557-AC22-D26D559B6A36}" type="presParOf" srcId="{B790D5F2-BDB2-497B-855C-C50B9DB3E4F5}" destId="{AD8AEDAF-1CF5-4C45-BEC8-48D3F606F598}" srcOrd="3" destOrd="0" presId="urn:microsoft.com/office/officeart/2005/8/layout/cycle1"/>
    <dgm:cxn modelId="{FEFD39DA-97E8-40C2-9BB7-30FB623758D9}" type="presParOf" srcId="{B790D5F2-BDB2-497B-855C-C50B9DB3E4F5}" destId="{BAEB4DC8-0628-41FC-8F6D-1AE3E6B74DB2}" srcOrd="4" destOrd="0" presId="urn:microsoft.com/office/officeart/2005/8/layout/cycle1"/>
    <dgm:cxn modelId="{6D75141A-9F75-4DAD-8322-1902B0D0978D}" type="presParOf" srcId="{B790D5F2-BDB2-497B-855C-C50B9DB3E4F5}" destId="{BDD20D31-A3C3-44FA-897C-098D31027D42}" srcOrd="5" destOrd="0" presId="urn:microsoft.com/office/officeart/2005/8/layout/cycle1"/>
    <dgm:cxn modelId="{39218740-3937-43B5-8AA4-09B51F9B0824}" type="presParOf" srcId="{B790D5F2-BDB2-497B-855C-C50B9DB3E4F5}" destId="{F4DBD36F-4FBB-48F0-B081-F4652620C20A}" srcOrd="6" destOrd="0" presId="urn:microsoft.com/office/officeart/2005/8/layout/cycle1"/>
    <dgm:cxn modelId="{8C4110CC-1ECC-4EE3-9CED-395DA871E186}" type="presParOf" srcId="{B790D5F2-BDB2-497B-855C-C50B9DB3E4F5}" destId="{382C0D29-5F9B-40E8-B6D4-42060352B8A0}" srcOrd="7" destOrd="0" presId="urn:microsoft.com/office/officeart/2005/8/layout/cycle1"/>
    <dgm:cxn modelId="{B4DA9E1D-3586-4E28-BB75-E78FDC3DB0FB}" type="presParOf" srcId="{B790D5F2-BDB2-497B-855C-C50B9DB3E4F5}" destId="{BA0DB828-C671-4902-A96B-2C024F0CFB02}" srcOrd="8" destOrd="0" presId="urn:microsoft.com/office/officeart/2005/8/layout/cycle1"/>
    <dgm:cxn modelId="{8E48B000-95E5-4D81-9309-348D34E5CE74}" type="presParOf" srcId="{B790D5F2-BDB2-497B-855C-C50B9DB3E4F5}" destId="{D3FB35E2-7188-482A-B310-F0F9D0165EDE}" srcOrd="9" destOrd="0" presId="urn:microsoft.com/office/officeart/2005/8/layout/cycle1"/>
    <dgm:cxn modelId="{C049C2AC-8D58-4F0F-B04F-3572F7EE9AB2}" type="presParOf" srcId="{B790D5F2-BDB2-497B-855C-C50B9DB3E4F5}" destId="{8FB65920-788B-4448-8BE4-F64D9C47B967}" srcOrd="10" destOrd="0" presId="urn:microsoft.com/office/officeart/2005/8/layout/cycle1"/>
    <dgm:cxn modelId="{767B3ED7-BB22-4844-AA53-FE0583C0CE74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7" y="1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94992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7" y="6949925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7" y="1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9" y="3473753"/>
            <a:ext cx="7042547" cy="32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94992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7" y="6949925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  <p:extLst>
      <p:ext uri="{BB962C8B-B14F-4D97-AF65-F5344CB8AC3E}">
        <p14:creationId xmlns:p14="http://schemas.microsoft.com/office/powerpoint/2010/main" val="174356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22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65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53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75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43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434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703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41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816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51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38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8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888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24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00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1304331" y="3493105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Which on of the 7 would you say burdens your organization the most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531">
              <a:defRPr/>
            </a:pPr>
            <a:fld id="{BF53F3BD-62C1-40B2-870A-83EB990FA2C6}" type="slidenum">
              <a:rPr lang="en-US" smtClean="0">
                <a:ea typeface="ＭＳ Ｐゴシック" charset="-128"/>
              </a:rPr>
              <a:pPr defTabSz="955531">
                <a:defRPr/>
              </a:pPr>
              <a:t>4</a:t>
            </a:fld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80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11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50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r>
              <a:rPr lang="en-US" dirty="0" smtClean="0"/>
              <a:t>Internal programs tend to cater to the healthy</a:t>
            </a:r>
          </a:p>
        </p:txBody>
      </p:sp>
    </p:spTree>
    <p:extLst>
      <p:ext uri="{BB962C8B-B14F-4D97-AF65-F5344CB8AC3E}">
        <p14:creationId xmlns:p14="http://schemas.microsoft.com/office/powerpoint/2010/main" val="112757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33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847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484784"/>
            <a:ext cx="9144000" cy="18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54" y="2924944"/>
            <a:ext cx="3620293" cy="21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58959" y="1655802"/>
            <a:ext cx="3126378" cy="31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059832" y="1458541"/>
            <a:ext cx="5760640" cy="474188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Market the Launch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Launch Presentation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Onsite or virtually, an EWSNetwork representative presents the various components of the new employee benefit and introduces the certified wellness consultants who will be working with the organization.</a:t>
            </a:r>
          </a:p>
          <a:p>
            <a:pPr marL="109537" indent="0">
              <a:buSzPct val="100000"/>
              <a:buNone/>
              <a:defRPr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Consultation Sign-up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Wellness Committee Sign-up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Health Risk Assessment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Consultations Begin the </a:t>
            </a:r>
          </a:p>
          <a:p>
            <a:pPr marL="109537" indent="0">
              <a:buSzPct val="100000"/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following week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Program Launch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C:\Documents and Settings\user\Desktop\HWWC\zph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08484">
            <a:off x="547521" y="1927961"/>
            <a:ext cx="1913415" cy="1994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6" y="4149080"/>
            <a:ext cx="379863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136904" cy="468052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Employee Benefits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Personal Wellness Profile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Private registration, immediate results highlighting participants’ wellness scores, 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health ages and recommended health actions. </a:t>
            </a: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Annually, employees will receive a comparative report.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CA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Employer Benefits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HRA Trend Report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Summary and Program Suggestions/Productivity and Economic Benefits Report (using company specific income and medical values)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Annually, organizations receive a comparative report.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CA" sz="28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www.EWSNetwork.com/pwp </a:t>
            </a:r>
            <a:endParaRPr lang="en-US" sz="28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Health Risk Assessment </a:t>
            </a: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69"/>
            <a:ext cx="5004048" cy="36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Wellness Committee</a:t>
            </a: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34276" y="1556792"/>
            <a:ext cx="759679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Committee made up of  a cross-section of the organization.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Ambassadors of the program.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Ownership in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program – enhanced messaging/culture.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“Tentacles” of the program. Valuable source of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Marketing, implementation and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7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2" y="1844824"/>
            <a:ext cx="7416500" cy="3785047"/>
          </a:xfrm>
        </p:spPr>
        <p:txBody>
          <a:bodyPr/>
          <a:lstStyle/>
          <a:p>
            <a:pPr eaLnBrk="1" hangingPunct="1"/>
            <a:r>
              <a:rPr lang="en-CA" altLang="en-US" sz="2000" dirty="0">
                <a:latin typeface="Arial" charset="0"/>
                <a:cs typeface="Arial" charset="0"/>
              </a:rPr>
              <a:t>30 minute one-on-one confidential appointments with a wellness consultant</a:t>
            </a:r>
          </a:p>
          <a:p>
            <a:pPr eaLnBrk="1" hangingPunct="1"/>
            <a:r>
              <a:rPr lang="en-CA" sz="2000" dirty="0">
                <a:latin typeface="Arial" pitchFamily="34" charset="0"/>
                <a:cs typeface="Arial" pitchFamily="34" charset="0"/>
              </a:rPr>
              <a:t>Desired turn-around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is 4-5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weeks.</a:t>
            </a:r>
          </a:p>
          <a:p>
            <a:pPr eaLnBrk="1" hangingPunct="1"/>
            <a:r>
              <a:rPr lang="en-CA" altLang="en-US" sz="2000" dirty="0" smtClean="0">
                <a:latin typeface="Arial" charset="0"/>
                <a:cs typeface="Arial" charset="0"/>
              </a:rPr>
              <a:t>Trust</a:t>
            </a:r>
            <a:r>
              <a:rPr lang="en-CA" altLang="en-US" sz="2000" dirty="0">
                <a:latin typeface="Arial" charset="0"/>
                <a:cs typeface="Arial" charset="0"/>
              </a:rPr>
              <a:t>, rapport, accountability, motivation, on-going support</a:t>
            </a:r>
          </a:p>
          <a:p>
            <a:pPr eaLnBrk="1" hangingPunct="1"/>
            <a:r>
              <a:rPr lang="en-CA" altLang="en-US" sz="2000" dirty="0">
                <a:latin typeface="Arial" charset="0"/>
                <a:cs typeface="Arial" charset="0"/>
              </a:rPr>
              <a:t>Nutrition, fitness, stress, sleep, lifestyle behaviour </a:t>
            </a:r>
            <a:r>
              <a:rPr lang="en-CA" altLang="en-US" sz="2000" dirty="0" smtClean="0">
                <a:latin typeface="Arial" charset="0"/>
                <a:cs typeface="Arial" charset="0"/>
              </a:rPr>
              <a:t>change</a:t>
            </a: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One-on-One Health / </a:t>
            </a: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Wellness </a:t>
            </a: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Coaching </a:t>
            </a: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8" name="Picture 7" descr="C:\Users\user\AppData\Local\Microsoft\Windows Live Mail\WLMDSS.tmp\WLM968B.tm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0" y="4005064"/>
            <a:ext cx="3358900" cy="201622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48065" y="4165895"/>
            <a:ext cx="3054095" cy="185398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83" y="5939673"/>
            <a:ext cx="1511622" cy="9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073926" y="1381709"/>
            <a:ext cx="3049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Risk Assessment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First 30 days Analysis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5" y="1789412"/>
            <a:ext cx="3054096" cy="182891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5383645" y="1420080"/>
            <a:ext cx="2444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Surveys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576" y="4191084"/>
            <a:ext cx="3049626" cy="1828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9014"/>
            <a:ext cx="1088655" cy="17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88365" y="4488608"/>
            <a:ext cx="179945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the First 30-days of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One-on-One Consultations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6" y="1759825"/>
            <a:ext cx="3049626" cy="18297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580112" y="4541686"/>
            <a:ext cx="2448271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rug Classification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# Health Claims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 Health Claims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and more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932040" y="3821066"/>
            <a:ext cx="33843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Metrix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901201" y="3821066"/>
            <a:ext cx="33843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Consultation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Analysis Results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32532"/>
              </p:ext>
            </p:extLst>
          </p:nvPr>
        </p:nvGraphicFramePr>
        <p:xfrm>
          <a:off x="251520" y="1700808"/>
          <a:ext cx="8640960" cy="3685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0520"/>
                <a:gridCol w="2281442"/>
                <a:gridCol w="2188758"/>
                <a:gridCol w="2160240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Utilities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Not-for-Profit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Financial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Year’s Focus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eating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weights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lifestyle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lifestyle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Inclusivity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all sites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challenge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lifestyle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7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 Top 3 Risks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Fitness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Fitness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03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583" y="1218751"/>
            <a:ext cx="409622" cy="5086008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sz="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Custom Year at a Glance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307224"/>
            <a:ext cx="6733992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36661"/>
              </p:ext>
            </p:extLst>
          </p:nvPr>
        </p:nvGraphicFramePr>
        <p:xfrm>
          <a:off x="539552" y="836710"/>
          <a:ext cx="8284459" cy="5490744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0317"/>
                <a:gridCol w="1109987"/>
                <a:gridCol w="1109987"/>
                <a:gridCol w="1109987"/>
                <a:gridCol w="1109987"/>
                <a:gridCol w="1109987"/>
                <a:gridCol w="1144207"/>
              </a:tblGrid>
              <a:tr h="32894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ABC Jan-June </a:t>
                      </a:r>
                      <a:r>
                        <a:rPr lang="en-CA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 </a:t>
                      </a: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At-A-Glance [subject to change as per wellness committee, needs and interests]</a:t>
                      </a:r>
                      <a:endParaRPr lang="en-CA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Focus [weight management, improved fitness, nutrition, heart health, stress]</a:t>
                      </a:r>
                      <a:endParaRPr lang="en-CA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One-on-One Consultations – on-site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Virtual Online Profile, Wellness Tracking, Calendar of Events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CA" sz="105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Class/Series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routes/groups; site specific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Yoga/morning stretching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n’ Learns/Webinars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In You to Move (coincide with site visit)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 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Challenge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[team]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Potluck at each site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Pedometer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Challenge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[team]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Portal and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Newsletter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Monthly Newsletter and Personal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Kiosk / Poster Display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Healthy Weight for You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in You to MOVE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 Posters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BPOS Sleeve Posters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Email/On-site/Pay-Stub Campaign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Into Summer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 Around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Snacking with almonds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Stretches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Instructions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 Day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Eating Yogurt Parfaits – month </a:t>
                      </a:r>
                      <a:r>
                        <a:rPr lang="en-CA" sz="105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6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Wellness Challenge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[Individual]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GI Foods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Check IC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Challenge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[individual]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Fair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2014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4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Reporting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Report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&amp; Q2 Report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9151" y="130831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6440" y="44808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6440" y="247005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9151" y="22256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6440" y="481724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6440" y="569763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539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707904" y="1628801"/>
            <a:ext cx="5291634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Consultation bookings &amp; attendance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Unique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sers for consultations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Unique users for various event types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Participation in various events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Reconciliation for program hours to serviced hours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Individual data trending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etrix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trends are followed from year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        to year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5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4172">
            <a:off x="444843" y="1281312"/>
            <a:ext cx="3005477" cy="22546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9"/>
            <a:ext cx="8328167" cy="7675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Importance of Reporting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297">
            <a:off x="600291" y="3300114"/>
            <a:ext cx="2967545" cy="22256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27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15564"/>
              </p:ext>
            </p:extLst>
          </p:nvPr>
        </p:nvGraphicFramePr>
        <p:xfrm>
          <a:off x="251520" y="1412777"/>
          <a:ext cx="8640960" cy="41764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2208"/>
                <a:gridCol w="2304256"/>
                <a:gridCol w="2232248"/>
                <a:gridCol w="2232248"/>
              </a:tblGrid>
              <a:tr h="720079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Utilities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Not-for-Profit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Financial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% 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1-on-1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whole company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</a:t>
                      </a:r>
                      <a:r>
                        <a:rPr lang="en-US" sz="1400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attend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admin, office, some field]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%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Program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consults, LNLs, outreach with field workers, workshops, health fairs, awareness materials]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</a:t>
                      </a:r>
                      <a:endParaRPr lang="en-US" sz="11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each site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[spot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consults, outreach to all sites, stretch breaks at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/ supervisor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meetings, drop offs at 16 remote sites]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[Spot consults,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promo days, staff meetings with wellness components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943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8899"/>
              </p:ext>
            </p:extLst>
          </p:nvPr>
        </p:nvGraphicFramePr>
        <p:xfrm>
          <a:off x="251520" y="1484785"/>
          <a:ext cx="8640960" cy="4032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4176"/>
                <a:gridCol w="2376264"/>
                <a:gridCol w="2376264"/>
                <a:gridCol w="2304256"/>
              </a:tblGrid>
              <a:tr h="82017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Utilities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Not-for-Profit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Financial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Line Results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2009-2012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sick time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 reductions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reduction in health claims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every health risk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costs – 35%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claims – 2%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health costs [drug, claims, dental] – 22%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health risk – 12%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 health risk – 25% reduction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claim costs – 34%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4%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27%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health risk – 7% reduction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1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www.high.net/careers/images/bigstockphoto_Workers_454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47713"/>
            <a:ext cx="9432925" cy="83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323528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528" y="2276911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algn="ctr"/>
            <a:r>
              <a:rPr lang="en-US" sz="32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5076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Investment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7544" y="1484785"/>
            <a:ext cx="82809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$2200 - $2900 per month</a:t>
            </a:r>
          </a:p>
          <a:p>
            <a:pPr eaLnBrk="1" hangingPunct="1"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$15 - $25 per employee per month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initiatives plus analysis, planning, scheduling, implementation and evaluation of an EWSNetwork wellness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20-29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hours of one-on-one wellness consultations every month at various locations.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  <a:defRPr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  <a:defRPr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9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90508"/>
              </p:ext>
            </p:extLst>
          </p:nvPr>
        </p:nvGraphicFramePr>
        <p:xfrm>
          <a:off x="491888" y="3933057"/>
          <a:ext cx="8256575" cy="1728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404"/>
                <a:gridCol w="1986580"/>
                <a:gridCol w="1316050"/>
                <a:gridCol w="1157464"/>
                <a:gridCol w="2855077"/>
              </a:tblGrid>
              <a:tr h="6268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n-CA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#s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CA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/Mth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</a:t>
                      </a:r>
                      <a:r>
                        <a:rPr lang="en-CA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0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Hamilton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 3 hour shifts per week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0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97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20026" cy="15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Retain EWSNetwork to build a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custom program for your organization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" name="Oval 1"/>
          <p:cNvSpPr/>
          <p:nvPr/>
        </p:nvSpPr>
        <p:spPr>
          <a:xfrm>
            <a:off x="1265060" y="1898852"/>
            <a:ext cx="6613880" cy="273630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17218" y="2248224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76949" y="2923128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17218" y="3469761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16016" y="3696233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69043" y="3599348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19672" y="3085727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22666" y="2990691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9043" y="2266980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46175" y="2060848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26" idx="0"/>
          </p:cNvCxnSpPr>
          <p:nvPr/>
        </p:nvCxnSpPr>
        <p:spPr>
          <a:xfrm flipV="1">
            <a:off x="2015989" y="2210489"/>
            <a:ext cx="0" cy="8752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19672" y="3961203"/>
            <a:ext cx="1584176" cy="6739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08077" y="4193472"/>
            <a:ext cx="2051955" cy="8885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2" idx="3"/>
          </p:cNvCxnSpPr>
          <p:nvPr/>
        </p:nvCxnSpPr>
        <p:spPr>
          <a:xfrm flipV="1">
            <a:off x="4860032" y="4087487"/>
            <a:ext cx="1173265" cy="9628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724128" y="4269717"/>
            <a:ext cx="3168352" cy="167956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Programs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Posters, Kiosks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E-campaigns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&amp; Reporting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015989" y="1772816"/>
            <a:ext cx="2844043" cy="5121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530646" y="1887192"/>
            <a:ext cx="3502651" cy="8747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64543" y="1985084"/>
            <a:ext cx="4455729" cy="13674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412306" y="2066110"/>
            <a:ext cx="791542" cy="54396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" idx="5"/>
          </p:cNvCxnSpPr>
          <p:nvPr/>
        </p:nvCxnSpPr>
        <p:spPr>
          <a:xfrm flipH="1" flipV="1">
            <a:off x="2215641" y="2190012"/>
            <a:ext cx="1646036" cy="107699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9511" y="1636848"/>
            <a:ext cx="2385475" cy="6480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hours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55853" y="4996723"/>
            <a:ext cx="1769267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X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7980" y="4348651"/>
            <a:ext cx="1399551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LnL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53437" y="4917789"/>
            <a:ext cx="1955213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Fairs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57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5" grpId="0" animBg="1"/>
      <p:bldP spid="5" grpId="0" animBg="1"/>
      <p:bldP spid="34" grpId="0" animBg="1"/>
      <p:bldP spid="33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8658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Pay One Annual Premium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Your Program 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0" name="Oval 19"/>
          <p:cNvSpPr/>
          <p:nvPr/>
        </p:nvSpPr>
        <p:spPr>
          <a:xfrm>
            <a:off x="6435203" y="1764441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42569" y="1763495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60578" y="2996950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67944" y="2996951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75310" y="2996952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82676" y="1790457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24426" y="1763494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90042" y="1790456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93997" y="1803719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442" y="265839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8616" y="386104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5203" y="265839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74" y="1657742"/>
            <a:ext cx="72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7618" y="4365104"/>
            <a:ext cx="761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– 2 Lunch n’ Learns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074" y="4826769"/>
            <a:ext cx="761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– use up 2 hours from the pot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0686" y="1657741"/>
            <a:ext cx="72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0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992888" cy="468947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EWSNetwork was founded in October 2003 </a:t>
            </a:r>
          </a:p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Clients in over 75 locations and </a:t>
            </a:r>
            <a:r>
              <a:rPr lang="en-US" altLang="en-US" sz="2000" dirty="0">
                <a:latin typeface="Arial" charset="0"/>
                <a:cs typeface="Arial" charset="0"/>
              </a:rPr>
              <a:t>in over 55 cities</a:t>
            </a:r>
          </a:p>
          <a:p>
            <a:pPr lvl="0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Over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 wellness consultants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many more strategic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affiliates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client engagement for onsite programs is &gt;85%.        </a:t>
            </a:r>
          </a:p>
          <a:p>
            <a:pPr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lv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Canada </a:t>
            </a: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- 2011 Benefits Canada Health and Wellness Program of the Year Award (&lt;1000 employees) 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Finalist - 2012 Benefits Health and Wellness Program of the Year Award (&lt;1000 employees) 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Winner - 2012 Benefits Canada Strategic Partnership Award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Finalist - 2013 Benefits Health and Wellness Program of the Year Award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Finalist - 2013 Benefits Canada Strategic Partnership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under 40 business recipient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39552" y="260648"/>
            <a:ext cx="860444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EWSNetwork</a:t>
            </a:r>
            <a:endParaRPr lang="en-CA" sz="40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71034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We’re in trouble….</a:t>
            </a: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www.EWSNetwork.com</a:t>
            </a:r>
          </a:p>
        </p:txBody>
      </p:sp>
      <p:pic>
        <p:nvPicPr>
          <p:cNvPr id="7" name="Picture 11" descr="http://www.blog4brains.com/wp-content/uploads/2007/07/obe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448" y="173824"/>
            <a:ext cx="1760032" cy="126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6978651" y="4077072"/>
            <a:ext cx="2020888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sz="1050" dirty="0" smtClean="0">
                <a:solidFill>
                  <a:schemeClr val="tx1"/>
                </a:solidFill>
                <a:latin typeface="Arial" charset="0"/>
              </a:rPr>
              <a:t>*Statistics Canada 2012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04490"/>
              </p:ext>
            </p:extLst>
          </p:nvPr>
        </p:nvGraphicFramePr>
        <p:xfrm>
          <a:off x="2147900" y="1397000"/>
          <a:ext cx="4848200" cy="3169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15952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Canadians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Overweight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Physically Inactive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Cholesterol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Stress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Blood Pressure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97756" y="4931643"/>
            <a:ext cx="6714604" cy="89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Wingdings 3" pitchFamily="18" charset="2"/>
              <a:buNone/>
              <a:defRPr/>
            </a:pPr>
            <a:endParaRPr lang="en-US" sz="1000" b="1" dirty="0" smtClean="0">
              <a:latin typeface="Constantia" pitchFamily="18" charset="0"/>
              <a:cs typeface="Arial" charset="0"/>
            </a:endParaRPr>
          </a:p>
          <a:p>
            <a:pPr marL="0" algn="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75% of health care costs result from unhealthy lifestyles. </a:t>
            </a:r>
          </a:p>
          <a:p>
            <a:pPr marL="0" algn="r" eaLnBrk="1" hangingPunct="1">
              <a:lnSpc>
                <a:spcPct val="80000"/>
              </a:lnSpc>
              <a:buNone/>
              <a:defRPr/>
            </a:pPr>
            <a:r>
              <a:rPr lang="en-CA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Making the Business Case for Investments in Workplace Health and Wellness, </a:t>
            </a:r>
            <a:endParaRPr lang="en-CA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r" eaLnBrk="1" hangingPunct="1">
              <a:lnSpc>
                <a:spcPct val="80000"/>
              </a:lnSpc>
              <a:buNone/>
              <a:defRPr/>
            </a:pPr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CA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Board of Canada, June 2012</a:t>
            </a:r>
            <a:endParaRPr lang="en-CA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32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387978" cy="3024336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right thing to do. 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health and wellness of employees.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culture of the workplace.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the costs of health benefits.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STD/LTD and Workmen’s Comp.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productivity and decrease absenteeism.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Marketing  (top employer to work for)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755576" y="381000"/>
            <a:ext cx="7848872" cy="1391816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Benefits and Objectives</a:t>
            </a: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www.EWSNetwork.com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611560" y="4581128"/>
            <a:ext cx="79928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Harvard University study found that workplace wellness programs also delivered a significant cost savings for employers. For every $1.00 spent on wellness, medical costs fall by about </a:t>
            </a:r>
            <a:r>
              <a:rPr lang="en-U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$3.27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absenteeism by about </a:t>
            </a:r>
            <a:r>
              <a:rPr lang="en-US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$2.73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0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High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Early       Active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Symptoms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Claims Cost Distribution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“Disease Costs, Prevention Saves”</a:t>
            </a:r>
            <a:endParaRPr lang="en-CA" sz="28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43920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Readiness to Change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17" y="1535363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 flipH="1" flipV="1">
            <a:off x="1826594" y="3884546"/>
            <a:ext cx="462203" cy="1554480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417" y="4123177"/>
            <a:ext cx="1368151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Most Companies Spend Their Time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47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16358" cy="18722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 Designed, Custom Wellness Strategy Links Components Together </a:t>
            </a:r>
            <a:r>
              <a:rPr lang="en-CA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Giving the Greatest Opportunity for Success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82854252"/>
              </p:ext>
            </p:extLst>
          </p:nvPr>
        </p:nvGraphicFramePr>
        <p:xfrm>
          <a:off x="1097756" y="2004716"/>
          <a:ext cx="74346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777" y="4555083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Kiosks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Point-of-Decision Posters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Walkarounds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373594"/>
            <a:ext cx="2726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virtual programming allows us deliver the other 3 components depending on your company make-up and logistics.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445258"/>
            <a:ext cx="288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1-on-1 Wellness Consulting/Coaching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or Phone Consultations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4555083"/>
            <a:ext cx="288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Challenges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Workshops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Exercise Classes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 Learns</a:t>
            </a:r>
          </a:p>
        </p:txBody>
      </p:sp>
    </p:spTree>
    <p:extLst>
      <p:ext uri="{BB962C8B-B14F-4D97-AF65-F5344CB8AC3E}">
        <p14:creationId xmlns:p14="http://schemas.microsoft.com/office/powerpoint/2010/main" val="651712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76010" cy="15841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Case Studies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Program Make-up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54504"/>
              </p:ext>
            </p:extLst>
          </p:nvPr>
        </p:nvGraphicFramePr>
        <p:xfrm>
          <a:off x="251519" y="1988840"/>
          <a:ext cx="8640962" cy="30963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2927"/>
                <a:gridCol w="2527554"/>
                <a:gridCol w="2304256"/>
                <a:gridCol w="2016225"/>
              </a:tblGrid>
              <a:tr h="436792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B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Locations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Logistical Differences (adaptations)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/ admin &amp; 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outside workers. 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[Outreach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for field as they can’t do one-on-one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office and 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daycare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enters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local office, 1 remote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2009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57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22247</TotalTime>
  <Words>1437</Words>
  <Application>Microsoft Office PowerPoint</Application>
  <PresentationFormat>On-screen Show (4:3)</PresentationFormat>
  <Paragraphs>463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Arial</vt:lpstr>
      <vt:lpstr>Calibri</vt:lpstr>
      <vt:lpstr>Constantia</vt:lpstr>
      <vt:lpstr>Lucida Sans Unicode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We’re in trouble….</vt:lpstr>
      <vt:lpstr>PowerPoint Presentation</vt:lpstr>
      <vt:lpstr>Claims Cost Distribution “Disease Costs, Prevention Saves”</vt:lpstr>
      <vt:lpstr>Readiness to Change</vt:lpstr>
      <vt:lpstr>Well Designed, Custom Wellness Strategy Links Components Together Giving the Greatest Opportunity for Success</vt:lpstr>
      <vt:lpstr>Case Studies Program Make-up</vt:lpstr>
      <vt:lpstr>PowerPoint Presentation</vt:lpstr>
      <vt:lpstr>Health Risk Assessment </vt:lpstr>
      <vt:lpstr>Wellness Committee</vt:lpstr>
      <vt:lpstr>One-on-One Health / Wellness Coaching </vt:lpstr>
      <vt:lpstr>PowerPoint Presentation</vt:lpstr>
      <vt:lpstr>Analysis Results</vt:lpstr>
      <vt:lpstr>PowerPoint Presentation</vt:lpstr>
      <vt:lpstr>Importance of Reporting</vt:lpstr>
      <vt:lpstr>Results</vt:lpstr>
      <vt:lpstr>Results</vt:lpstr>
      <vt:lpstr>  Thank you. </vt:lpstr>
      <vt:lpstr>Investment</vt:lpstr>
      <vt:lpstr>Retain EWSNetwork to build a  custom program for your organization</vt:lpstr>
      <vt:lpstr>Pay One Annual Premium  for Your Program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629</cp:revision>
  <cp:lastPrinted>2014-04-27T18:43:21Z</cp:lastPrinted>
  <dcterms:created xsi:type="dcterms:W3CDTF">2007-04-09T16:01:58Z</dcterms:created>
  <dcterms:modified xsi:type="dcterms:W3CDTF">2014-05-19T13:29:08Z</dcterms:modified>
</cp:coreProperties>
</file>