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2"/>
  </p:notesMasterIdLst>
  <p:handoutMasterIdLst>
    <p:handoutMasterId r:id="rId13"/>
  </p:handoutMasterIdLst>
  <p:sldIdLst>
    <p:sldId id="371" r:id="rId2"/>
    <p:sldId id="333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</p:sldIdLst>
  <p:sldSz cx="9144000" cy="6858000" type="letter"/>
  <p:notesSz cx="7086600" cy="93726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1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92929"/>
    <a:srgbClr val="FFFF00"/>
    <a:srgbClr val="000000"/>
    <a:srgbClr val="0000A4"/>
    <a:srgbClr val="0000CC"/>
    <a:srgbClr val="C0C0C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88735" autoAdjust="0"/>
  </p:normalViewPr>
  <p:slideViewPr>
    <p:cSldViewPr>
      <p:cViewPr>
        <p:scale>
          <a:sx n="72" d="100"/>
          <a:sy n="72" d="100"/>
        </p:scale>
        <p:origin x="-13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1" d="100"/>
          <a:sy n="61" d="100"/>
        </p:scale>
        <p:origin x="-3624" y="-756"/>
      </p:cViewPr>
      <p:guideLst>
        <p:guide orient="horz" pos="2951"/>
        <p:guide pos="22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689794-001C-4034-8F31-A6BF042E49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41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2938"/>
            <a:ext cx="56705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B4E9A6-3B2D-4A01-9FCD-D07BE8D86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242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52938"/>
            <a:ext cx="5670550" cy="4689475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EDDA3-F3D1-46A4-8473-5DD7D037C8F2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826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52938"/>
            <a:ext cx="5670550" cy="4689475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EDDA3-F3D1-46A4-8473-5DD7D037C8F2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826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52938"/>
            <a:ext cx="5670550" cy="4689475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EDDA3-F3D1-46A4-8473-5DD7D037C8F2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826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52938"/>
            <a:ext cx="5670550" cy="4689475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EDDA3-F3D1-46A4-8473-5DD7D037C8F2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826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52938"/>
            <a:ext cx="5670550" cy="4689475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EDDA3-F3D1-46A4-8473-5DD7D037C8F2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826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52938"/>
            <a:ext cx="5670550" cy="4689475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EDDA3-F3D1-46A4-8473-5DD7D037C8F2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826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52938"/>
            <a:ext cx="5670550" cy="4689475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EDDA3-F3D1-46A4-8473-5DD7D037C8F2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8268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52938"/>
            <a:ext cx="5670550" cy="4689475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EDDA3-F3D1-46A4-8473-5DD7D037C8F2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826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452938"/>
            <a:ext cx="5670550" cy="4689475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EDDA3-F3D1-46A4-8473-5DD7D037C8F2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826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8241A5-6A7A-4766-8E2D-A5B9DE5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0811-0F6B-4EB9-89A7-3D8AB805C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59CF-194A-4E08-BA29-04DF903E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D87C-66F3-4229-BD9D-13790068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31AB-9BD2-48E2-A60C-8BC9727A9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A9DED-6C2F-4A8E-9E67-391F1866E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A390-8BF6-4BDA-A97E-0251B359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4D97-C182-40E1-906A-FA245DD0D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2946-FEB6-4E45-A04C-8B7699C6A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1A0C-55FB-464E-BD5C-C5A4BC98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82F9-D669-4F8F-8097-9FB23BA7B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BAADD4C6-2654-4F17-9F44-EB0CADE13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2" r:id="rId2"/>
    <p:sldLayoutId id="2147484287" r:id="rId3"/>
    <p:sldLayoutId id="2147484288" r:id="rId4"/>
    <p:sldLayoutId id="2147484289" r:id="rId5"/>
    <p:sldLayoutId id="2147484290" r:id="rId6"/>
    <p:sldLayoutId id="2147484283" r:id="rId7"/>
    <p:sldLayoutId id="2147484291" r:id="rId8"/>
    <p:sldLayoutId id="2147484292" r:id="rId9"/>
    <p:sldLayoutId id="2147484284" r:id="rId10"/>
    <p:sldLayoutId id="2147484285" r:id="rId11"/>
  </p:sldLayoutIdLst>
  <p:transition spd="med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MS PGothic" pitchFamily="34" charset="-128"/>
          <a:cs typeface="ＭＳ Ｐゴシック" pitchFamily="-6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  <a:ea typeface="MS PGothic" pitchFamily="34" charset="-128"/>
          <a:cs typeface="ＭＳ Ｐゴシック" pitchFamily="-6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-60" charset="-52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MS PGothic" pitchFamily="34" charset="-128"/>
          <a:cs typeface="ＭＳ Ｐゴシック" pitchFamily="-60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75"/>
          <p:cNvSpPr>
            <a:spLocks noChangeArrowheads="1"/>
          </p:cNvSpPr>
          <p:nvPr/>
        </p:nvSpPr>
        <p:spPr bwMode="auto">
          <a:xfrm>
            <a:off x="1763688" y="112589"/>
            <a:ext cx="579569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effectLst>
                  <a:reflection blurRad="6350" stA="53000" endA="300" endPos="35500" dir="5400000" sy="-90000" algn="bl"/>
                </a:effectLst>
                <a:latin typeface="Elephant" panose="02020904090505020303" pitchFamily="18" charset="0"/>
              </a:rPr>
              <a:t>Fit &amp; Lean in 2014</a:t>
            </a:r>
            <a:endParaRPr lang="en-US" sz="6600" b="1" dirty="0">
              <a:latin typeface="Elephant" panose="02020904090505020303" pitchFamily="18" charset="0"/>
              <a:cs typeface="Calibri" pitchFamily="34" charset="0"/>
            </a:endParaRPr>
          </a:p>
        </p:txBody>
      </p:sp>
      <p:sp>
        <p:nvSpPr>
          <p:cNvPr id="9219" name="Text Box 1079"/>
          <p:cNvSpPr txBox="1">
            <a:spLocks noChangeArrowheads="1"/>
          </p:cNvSpPr>
          <p:nvPr/>
        </p:nvSpPr>
        <p:spPr bwMode="auto">
          <a:xfrm>
            <a:off x="1342409" y="6057292"/>
            <a:ext cx="658822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002060"/>
                </a:solidFill>
                <a:latin typeface="Baskerville Old Face" panose="02020602080505020303" pitchFamily="18" charset="0"/>
                <a:cs typeface="Calibri" pitchFamily="34" charset="0"/>
              </a:rPr>
              <a:t>www.EWSNetwork.com</a:t>
            </a:r>
          </a:p>
        </p:txBody>
      </p:sp>
      <p:pic>
        <p:nvPicPr>
          <p:cNvPr id="922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502" y="5733509"/>
            <a:ext cx="17827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0" b="89840" l="1454" r="90641">
                        <a14:foregroundMark x1="43208" y1="35896" x2="43208" y2="35896"/>
                        <a14:foregroundMark x1="6542" y1="72794" x2="6542" y2="72794"/>
                        <a14:foregroundMark x1="1454" y1="71123" x2="9723" y2="71725"/>
                        <a14:foregroundMark x1="5270" y1="74532" x2="1817" y2="75334"/>
                        <a14:foregroundMark x1="73694" y1="71123" x2="69877" y2="83890"/>
                        <a14:foregroundMark x1="72921" y1="79011" x2="80009" y2="79412"/>
                        <a14:foregroundMark x1="82235" y1="85829" x2="82781" y2="86631"/>
                        <a14:foregroundMark x1="82372" y1="86898" x2="80009" y2="79612"/>
                        <a14:foregroundMark x1="80554" y1="81751" x2="80554" y2="81751"/>
                        <a14:foregroundMark x1="80645" y1="83489" x2="80645" y2="83489"/>
                        <a14:foregroundMark x1="90641" y1="60227" x2="90641" y2="60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25" y="1556792"/>
            <a:ext cx="6444208" cy="39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67972" y="1237177"/>
            <a:ext cx="41126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u="sng" dirty="0" smtClean="0">
                <a:latin typeface="Baskerville Old Face" panose="02020602080505020303" pitchFamily="18" charset="0"/>
              </a:rPr>
              <a:t>OVERVIEW</a:t>
            </a:r>
            <a:endParaRPr lang="en-US" sz="2400" u="sng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2267744" y="47663"/>
            <a:ext cx="4593965" cy="8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Calibri" pitchFamily="34" charset="0"/>
              </a:rPr>
              <a:t>Week 8</a:t>
            </a:r>
            <a:endParaRPr lang="en-US" sz="4000" b="1" dirty="0">
              <a:solidFill>
                <a:srgbClr val="FF0000"/>
              </a:solidFill>
              <a:latin typeface="Baskerville Old Face" panose="02020602080505020303" pitchFamily="18" charset="0"/>
              <a:cs typeface="Calibri" pitchFamily="34" charset="0"/>
            </a:endParaRP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204" y="5962129"/>
            <a:ext cx="1605324" cy="9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3548" y="1304764"/>
            <a:ext cx="81729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Preparing for Maintenance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Goal Worksheet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Final Measurements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Healthy Potluck…or week #9….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Certificates of Achievement</a:t>
            </a:r>
          </a:p>
          <a:p>
            <a:endParaRPr lang="en-US" sz="2800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28" y="2132856"/>
            <a:ext cx="2229161" cy="34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8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99diet.com/wp-content/uploads/2013/04/healthy-e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7" y="1980437"/>
            <a:ext cx="3911708" cy="29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/>
          </p:cNvSpPr>
          <p:nvPr/>
        </p:nvSpPr>
        <p:spPr bwMode="auto">
          <a:xfrm>
            <a:off x="179512" y="44624"/>
            <a:ext cx="4593965" cy="8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smtClean="0">
                <a:latin typeface="Baskerville Old Face" panose="02020602080505020303" pitchFamily="18" charset="0"/>
                <a:cs typeface="Calibri" pitchFamily="34" charset="0"/>
              </a:rPr>
              <a:t>What is it?</a:t>
            </a:r>
            <a:endParaRPr lang="en-US" sz="4000" b="1" dirty="0">
              <a:latin typeface="Baskerville Old Face" panose="02020602080505020303" pitchFamily="18" charset="0"/>
              <a:cs typeface="Calibri" pitchFamily="34" charset="0"/>
            </a:endParaRP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5204" y="5962129"/>
            <a:ext cx="1605324" cy="9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83868" y="836712"/>
            <a:ext cx="549938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Weight Management Program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8-weeks </a:t>
            </a:r>
            <a:r>
              <a:rPr lang="en-US" sz="2000" dirty="0" smtClean="0">
                <a:latin typeface="Baskerville Old Face" panose="02020602080505020303" pitchFamily="18" charset="0"/>
              </a:rPr>
              <a:t>[9</a:t>
            </a:r>
            <a:r>
              <a:rPr lang="en-US" sz="2000" baseline="30000" dirty="0" smtClean="0">
                <a:latin typeface="Baskerville Old Face" panose="02020602080505020303" pitchFamily="18" charset="0"/>
              </a:rPr>
              <a:t>th</a:t>
            </a:r>
            <a:r>
              <a:rPr lang="en-US" sz="2000" dirty="0" smtClean="0">
                <a:latin typeface="Baskerville Old Face" panose="02020602080505020303" pitchFamily="18" charset="0"/>
              </a:rPr>
              <a:t> week wrap up and potluck]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askerville Old Face" panose="02020602080505020303" pitchFamily="18" charset="0"/>
              </a:rPr>
              <a:t>1230-1 and 1-130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Measurements – done today…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askerville Old Face" panose="02020602080505020303" pitchFamily="18" charset="0"/>
              </a:rPr>
              <a:t>Weekly, done by you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Baskerville Old Face" panose="02020602080505020303" pitchFamily="18" charset="0"/>
              </a:rPr>
              <a:t>Final in week 8/9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Goals and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Subgoals</a:t>
            </a:r>
            <a:endParaRPr lang="en-US" sz="2800" dirty="0" smtClean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Weekly Accountability Materials</a:t>
            </a:r>
            <a:endParaRPr lang="en-US" sz="2800" dirty="0" smtClean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2267744" y="47663"/>
            <a:ext cx="4593965" cy="8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Calibri" pitchFamily="34" charset="0"/>
              </a:rPr>
              <a:t>Week1</a:t>
            </a:r>
            <a:endParaRPr lang="en-US" sz="4000" b="1" dirty="0">
              <a:solidFill>
                <a:srgbClr val="FF0000"/>
              </a:solidFill>
              <a:latin typeface="Baskerville Old Face" panose="02020602080505020303" pitchFamily="18" charset="0"/>
              <a:cs typeface="Calibri" pitchFamily="34" charset="0"/>
            </a:endParaRP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204" y="5962129"/>
            <a:ext cx="1605324" cy="9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3548" y="1304764"/>
            <a:ext cx="81729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Getting Started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Personal Commitment Worksheet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Getting Support Worksheet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Food Diary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Basal Metabolic Rate and Heart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Goal Worksheet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22" y="3984645"/>
            <a:ext cx="3137959" cy="215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6699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2267744" y="47663"/>
            <a:ext cx="4593965" cy="8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Calibri" pitchFamily="34" charset="0"/>
              </a:rPr>
              <a:t>Week 2</a:t>
            </a:r>
            <a:endParaRPr lang="en-US" sz="4000" b="1" dirty="0">
              <a:solidFill>
                <a:srgbClr val="FF0000"/>
              </a:solidFill>
              <a:latin typeface="Baskerville Old Face" panose="02020602080505020303" pitchFamily="18" charset="0"/>
              <a:cs typeface="Calibri" pitchFamily="34" charset="0"/>
            </a:endParaRP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204" y="5962129"/>
            <a:ext cx="1605324" cy="9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3548" y="1304764"/>
            <a:ext cx="8172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Smart Food Choices and Meal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Glycemic Index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Building Health Meals and Snacks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Meal Planner Worksheet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1500cal and 1800cal Meal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Goal Worksheet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Recipes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4286370"/>
            <a:ext cx="2940068" cy="21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633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2267744" y="47663"/>
            <a:ext cx="4593965" cy="8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Calibri" pitchFamily="34" charset="0"/>
              </a:rPr>
              <a:t>Week 3</a:t>
            </a:r>
            <a:endParaRPr lang="en-US" sz="4000" b="1" dirty="0">
              <a:solidFill>
                <a:srgbClr val="FF0000"/>
              </a:solidFill>
              <a:latin typeface="Baskerville Old Face" panose="02020602080505020303" pitchFamily="18" charset="0"/>
              <a:cs typeface="Calibri" pitchFamily="34" charset="0"/>
            </a:endParaRP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204" y="5962129"/>
            <a:ext cx="1605324" cy="9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3548" y="1304764"/>
            <a:ext cx="8172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Becoming an Educated Eater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Portion Control and Timing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Healthy Eating on a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Reading Food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Food Label Worksheet</a:t>
            </a:r>
            <a:endParaRPr lang="en-US" sz="2800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Goal Worksheet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Recipes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4149080"/>
            <a:ext cx="2160240" cy="21310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6066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2267744" y="47663"/>
            <a:ext cx="4593965" cy="8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Calibri" pitchFamily="34" charset="0"/>
              </a:rPr>
              <a:t>Week 4</a:t>
            </a:r>
            <a:endParaRPr lang="en-US" sz="4000" b="1" dirty="0">
              <a:solidFill>
                <a:srgbClr val="FF0000"/>
              </a:solidFill>
              <a:latin typeface="Baskerville Old Face" panose="02020602080505020303" pitchFamily="18" charset="0"/>
              <a:cs typeface="Calibri" pitchFamily="34" charset="0"/>
            </a:endParaRP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204" y="5962129"/>
            <a:ext cx="1605324" cy="9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3548" y="1304764"/>
            <a:ext cx="81729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Getting Active</a:t>
            </a:r>
            <a:endParaRPr lang="en-US" sz="2800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Fitness Self-Assessment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Basic Cardio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Rating of Perceived Exertion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Strength Training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Strength Training Moves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Fitness Tips for Busy Lives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Staying Hydrated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Goal Worksheet</a:t>
            </a:r>
          </a:p>
          <a:p>
            <a:endParaRPr lang="en-US" sz="2800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2595691" cy="26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97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2267744" y="47663"/>
            <a:ext cx="4593965" cy="8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Calibri" pitchFamily="34" charset="0"/>
              </a:rPr>
              <a:t>Week 5</a:t>
            </a:r>
            <a:endParaRPr lang="en-US" sz="4000" b="1" dirty="0">
              <a:solidFill>
                <a:srgbClr val="FF0000"/>
              </a:solidFill>
              <a:latin typeface="Baskerville Old Face" panose="02020602080505020303" pitchFamily="18" charset="0"/>
              <a:cs typeface="Calibri" pitchFamily="34" charset="0"/>
            </a:endParaRP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204" y="5962129"/>
            <a:ext cx="1605324" cy="9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3548" y="1304764"/>
            <a:ext cx="8172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Staying Motivated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Positive Affirmations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Art of Gratitude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Gratitude Journal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Importance of Sleep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Goal Worksheet</a:t>
            </a:r>
          </a:p>
          <a:p>
            <a:endParaRPr lang="en-US" sz="2800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88" y="1988840"/>
            <a:ext cx="3232078" cy="338437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4681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2267744" y="47663"/>
            <a:ext cx="4593965" cy="8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Calibri" pitchFamily="34" charset="0"/>
              </a:rPr>
              <a:t>Week 6</a:t>
            </a:r>
            <a:endParaRPr lang="en-US" sz="4000" b="1" dirty="0">
              <a:solidFill>
                <a:srgbClr val="FF0000"/>
              </a:solidFill>
              <a:latin typeface="Baskerville Old Face" panose="02020602080505020303" pitchFamily="18" charset="0"/>
              <a:cs typeface="Calibri" pitchFamily="34" charset="0"/>
            </a:endParaRP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204" y="5962129"/>
            <a:ext cx="1605324" cy="9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3548" y="1304764"/>
            <a:ext cx="81729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Adapting Your Kitchen and Recipes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Kitchen Makeover Tips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Recipe Box Makeover Tips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Recipes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Goal Worksheet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Group Workout</a:t>
            </a:r>
          </a:p>
          <a:p>
            <a:endParaRPr lang="en-US" sz="2800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34" y="2647716"/>
            <a:ext cx="2458190" cy="331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252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/>
          </p:cNvSpPr>
          <p:nvPr/>
        </p:nvSpPr>
        <p:spPr bwMode="auto">
          <a:xfrm>
            <a:off x="2267744" y="47663"/>
            <a:ext cx="4593965" cy="8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Calibri" pitchFamily="34" charset="0"/>
              </a:rPr>
              <a:t>Week 7</a:t>
            </a:r>
            <a:endParaRPr lang="en-US" sz="4000" b="1" dirty="0">
              <a:solidFill>
                <a:srgbClr val="FF0000"/>
              </a:solidFill>
              <a:latin typeface="Baskerville Old Face" panose="02020602080505020303" pitchFamily="18" charset="0"/>
              <a:cs typeface="Calibri" pitchFamily="34" charset="0"/>
            </a:endParaRPr>
          </a:p>
        </p:txBody>
      </p:sp>
      <p:pic>
        <p:nvPicPr>
          <p:cNvPr id="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204" y="5962129"/>
            <a:ext cx="1605324" cy="9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3548" y="1304764"/>
            <a:ext cx="8172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Super and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Healthy Lifestyle Apps and Online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Goal Worksheet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Group Workout</a:t>
            </a:r>
          </a:p>
          <a:p>
            <a:endParaRPr lang="en-US" sz="2800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3231399"/>
            <a:ext cx="3153805" cy="24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34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CBF33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CBF33"/>
      </a:accent6>
      <a:hlink>
        <a:srgbClr val="7CBF33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CBF33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CBF33"/>
    </a:accent6>
    <a:hlink>
      <a:srgbClr val="7CBF33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7671</TotalTime>
  <Words>220</Words>
  <Application>Microsoft Office PowerPoint</Application>
  <PresentationFormat>Letter Paper (8.5x11 in)</PresentationFormat>
  <Paragraphs>96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Sustain Energy and Productivity During the Workday…nutritionally</dc:title>
  <dc:creator>Employers' Edge Inc.</dc:creator>
  <cp:lastModifiedBy>Owner</cp:lastModifiedBy>
  <cp:revision>648</cp:revision>
  <cp:lastPrinted>1601-01-01T00:00:00Z</cp:lastPrinted>
  <dcterms:created xsi:type="dcterms:W3CDTF">2010-09-03T20:32:24Z</dcterms:created>
  <dcterms:modified xsi:type="dcterms:W3CDTF">2014-01-14T19:09:17Z</dcterms:modified>
</cp:coreProperties>
</file>