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9"/>
  </p:notesMasterIdLst>
  <p:handoutMasterIdLst>
    <p:handoutMasterId r:id="rId20"/>
  </p:handoutMasterIdLst>
  <p:sldIdLst>
    <p:sldId id="371" r:id="rId2"/>
    <p:sldId id="381" r:id="rId3"/>
    <p:sldId id="373" r:id="rId4"/>
    <p:sldId id="376" r:id="rId5"/>
    <p:sldId id="390" r:id="rId6"/>
    <p:sldId id="374" r:id="rId7"/>
    <p:sldId id="377" r:id="rId8"/>
    <p:sldId id="380" r:id="rId9"/>
    <p:sldId id="382" r:id="rId10"/>
    <p:sldId id="383" r:id="rId11"/>
    <p:sldId id="384" r:id="rId12"/>
    <p:sldId id="385" r:id="rId13"/>
    <p:sldId id="386" r:id="rId14"/>
    <p:sldId id="387" r:id="rId15"/>
    <p:sldId id="389" r:id="rId16"/>
    <p:sldId id="388" r:id="rId17"/>
    <p:sldId id="349" r:id="rId18"/>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FFFF00"/>
    <a:srgbClr val="0000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88735" autoAdjust="0"/>
  </p:normalViewPr>
  <p:slideViewPr>
    <p:cSldViewPr>
      <p:cViewPr>
        <p:scale>
          <a:sx n="72" d="100"/>
          <a:sy n="72" d="100"/>
        </p:scale>
        <p:origin x="-1320" y="4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group take out the sheet and fill it out &amp; sign it before the next slide.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3</a:t>
            </a:fld>
            <a:endParaRPr lang="en-US"/>
          </a:p>
        </p:txBody>
      </p:sp>
    </p:spTree>
    <p:extLst>
      <p:ext uri="{BB962C8B-B14F-4D97-AF65-F5344CB8AC3E}">
        <p14:creationId xmlns:p14="http://schemas.microsoft.com/office/powerpoint/2010/main" val="165355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 group turn to 1.3 and write at least 3 ways that their family can support their healthy choices.</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9016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 group complete their own BMR, if they know their weight. BMR worksheets</a:t>
            </a:r>
            <a:r>
              <a:rPr lang="en-CA" baseline="0" dirty="0" smtClean="0"/>
              <a:t> are included in handouts.</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14728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 clients use BMR worksheets to factor in their activity level. Note that if</a:t>
            </a:r>
            <a:r>
              <a:rPr lang="en-CA" baseline="0" dirty="0" smtClean="0"/>
              <a:t> they work a highly physical job, this will also factor in – </a:t>
            </a:r>
            <a:r>
              <a:rPr lang="en-CA" baseline="0" dirty="0" err="1" smtClean="0"/>
              <a:t>ie</a:t>
            </a:r>
            <a:r>
              <a:rPr lang="en-CA" baseline="0" dirty="0" smtClean="0"/>
              <a:t>: construction/heavy duty type work will need to be calculated as the equivalent of heavy exercise. This will help them to determine how many calories they can consume in order to achieve goal of cutting out 500 calories a day (or whichever method they choose to follow – </a:t>
            </a:r>
            <a:r>
              <a:rPr lang="en-CA" baseline="0" dirty="0" err="1" smtClean="0"/>
              <a:t>ie</a:t>
            </a:r>
            <a:r>
              <a:rPr lang="en-CA" baseline="0" dirty="0" smtClean="0"/>
              <a:t>: 250 cut from diet, 250 added to activity)</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12</a:t>
            </a:fld>
            <a:endParaRPr lang="en-US"/>
          </a:p>
        </p:txBody>
      </p:sp>
    </p:spTree>
    <p:extLst>
      <p:ext uri="{BB962C8B-B14F-4D97-AF65-F5344CB8AC3E}">
        <p14:creationId xmlns:p14="http://schemas.microsoft.com/office/powerpoint/2010/main" val="338840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Could mention heart rate monitors can</a:t>
            </a:r>
            <a:r>
              <a:rPr lang="en-CA" baseline="0" dirty="0" smtClean="0"/>
              <a:t> be</a:t>
            </a:r>
            <a:r>
              <a:rPr lang="en-CA" dirty="0" smtClean="0"/>
              <a:t> helpful in determining this as well and can be had for $60-200, depending on</a:t>
            </a:r>
            <a:r>
              <a:rPr lang="en-CA" baseline="0" dirty="0" smtClean="0"/>
              <a:t> model. Good reward for reaching a big fitness goal!</a:t>
            </a:r>
          </a:p>
          <a:p>
            <a:endParaRPr lang="en-CA" baseline="0" dirty="0" smtClean="0"/>
          </a:p>
          <a:p>
            <a:r>
              <a:rPr lang="en-CA" baseline="0" dirty="0" smtClean="0"/>
              <a:t>Have them determine their maximum heart rate &amp; target heart rate on the worksheet in the handouts, also discuss exertion assessment.</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14</a:t>
            </a:fld>
            <a:endParaRPr lang="en-US"/>
          </a:p>
        </p:txBody>
      </p:sp>
    </p:spTree>
    <p:extLst>
      <p:ext uri="{BB962C8B-B14F-4D97-AF65-F5344CB8AC3E}">
        <p14:creationId xmlns:p14="http://schemas.microsoft.com/office/powerpoint/2010/main" val="197915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people should avoid using food as a reward</a:t>
            </a:r>
            <a:r>
              <a:rPr lang="en-US" baseline="0" dirty="0" smtClean="0"/>
              <a:t>! Aim more for things like new workout gear, a massage or a new fitness DVD. </a:t>
            </a:r>
          </a:p>
          <a:p>
            <a:endParaRPr lang="en-US" baseline="0" dirty="0" smtClean="0"/>
          </a:p>
          <a:p>
            <a:r>
              <a:rPr lang="en-US" baseline="0" dirty="0" smtClean="0"/>
              <a:t>Goal worksheets are included in this week’s handout. Please have group refer to worksheet and work on defining at least one goal they want to achieve over the next 8 weeks. </a:t>
            </a:r>
          </a:p>
          <a:p>
            <a:endParaRPr lang="en-US" baseline="0" dirty="0" smtClean="0"/>
          </a:p>
          <a:p>
            <a:r>
              <a:rPr lang="en-US" baseline="0" dirty="0" smtClean="0"/>
              <a:t>Participants should be encouraged to set a minimum of three small, achievable goals for themselves each week (maximum 5 goals/week).</a:t>
            </a:r>
          </a:p>
          <a:p>
            <a:endParaRPr lang="en-US" baseline="0" dirty="0" smtClean="0"/>
          </a:p>
          <a:p>
            <a:r>
              <a:rPr lang="en-US" baseline="0" dirty="0" smtClean="0"/>
              <a:t>You can also introduce the “Success Stones” and jar at this slide – for each goal achieved, they will receive a success stone to add to their jar. “Success stones” can be found in floral décor/candle section of your local dollar store. If working with men, success stones could be swapped out for screws , nuts, bolts, etc. Good idea for manufacturing clients. The participant who completes the most goals during the program will receive a health/fitness related prize at the end of the program (pedometer, resistance bands, water bottle, </a:t>
            </a:r>
            <a:r>
              <a:rPr lang="en-US" baseline="0" dirty="0" err="1" smtClean="0"/>
              <a:t>etc</a:t>
            </a:r>
            <a:r>
              <a:rPr lang="en-US" baseline="0" dirty="0" smtClean="0"/>
              <a:t>)</a:t>
            </a:r>
          </a:p>
          <a:p>
            <a:r>
              <a:rPr lang="en-US" baseline="0" dirty="0" smtClean="0"/>
              <a:t>**ensure you take some time and have them do this exercise for the next week….**</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15</a:t>
            </a:fld>
            <a:endParaRPr lang="en-US"/>
          </a:p>
        </p:txBody>
      </p:sp>
    </p:spTree>
    <p:extLst>
      <p:ext uri="{BB962C8B-B14F-4D97-AF65-F5344CB8AC3E}">
        <p14:creationId xmlns:p14="http://schemas.microsoft.com/office/powerpoint/2010/main" val="199736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Doing</a:t>
            </a:r>
            <a:r>
              <a:rPr lang="en-US" baseline="0" dirty="0" smtClean="0"/>
              <a:t> weekly measurements is up to the CPD. People can be taught how to do their own measurements in order to save time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16</a:t>
            </a:fld>
            <a:endParaRPr lang="en-US"/>
          </a:p>
        </p:txBody>
      </p:sp>
    </p:spTree>
    <p:extLst>
      <p:ext uri="{BB962C8B-B14F-4D97-AF65-F5344CB8AC3E}">
        <p14:creationId xmlns:p14="http://schemas.microsoft.com/office/powerpoint/2010/main" val="3040227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mayoclinic.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2667972" y="1237177"/>
            <a:ext cx="4112666"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One: Getting Started</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188640"/>
            <a:ext cx="7128792" cy="1323439"/>
          </a:xfrm>
          <a:prstGeom prst="rect">
            <a:avLst/>
          </a:prstGeom>
          <a:noFill/>
        </p:spPr>
        <p:txBody>
          <a:bodyPr wrap="square" rtlCol="0">
            <a:spAutoFit/>
          </a:bodyPr>
          <a:lstStyle/>
          <a:p>
            <a:pPr algn="ctr"/>
            <a:r>
              <a:rPr lang="en-CA" sz="4000" dirty="0" smtClean="0">
                <a:latin typeface="Baskerville Old Face" pitchFamily="18" charset="0"/>
              </a:rPr>
              <a:t>Calculating Your</a:t>
            </a:r>
          </a:p>
          <a:p>
            <a:pPr algn="ctr"/>
            <a:r>
              <a:rPr lang="en-CA" sz="4000" dirty="0" smtClean="0">
                <a:latin typeface="Baskerville Old Face" pitchFamily="18" charset="0"/>
              </a:rPr>
              <a:t>Basal Metabolic Rate (BMR)</a:t>
            </a:r>
            <a:endParaRPr lang="en-CA" sz="4000" dirty="0">
              <a:latin typeface="Baskerville Old Face" pitchFamily="18" charset="0"/>
            </a:endParaRPr>
          </a:p>
        </p:txBody>
      </p:sp>
      <p:sp>
        <p:nvSpPr>
          <p:cNvPr id="4" name="TextBox 3"/>
          <p:cNvSpPr txBox="1"/>
          <p:nvPr/>
        </p:nvSpPr>
        <p:spPr>
          <a:xfrm>
            <a:off x="251520" y="1700808"/>
            <a:ext cx="8604448" cy="400110"/>
          </a:xfrm>
          <a:prstGeom prst="rect">
            <a:avLst/>
          </a:prstGeom>
          <a:noFill/>
        </p:spPr>
        <p:txBody>
          <a:bodyPr wrap="square" rtlCol="0">
            <a:spAutoFit/>
          </a:bodyPr>
          <a:lstStyle/>
          <a:p>
            <a:pPr algn="ctr"/>
            <a:r>
              <a:rPr lang="en-CA" sz="2000" dirty="0" smtClean="0">
                <a:latin typeface="Baskerville Old Face" pitchFamily="18" charset="0"/>
              </a:rPr>
              <a:t>BMR = the amount of calories your body burns at rest for basic functioning</a:t>
            </a:r>
          </a:p>
        </p:txBody>
      </p:sp>
      <p:pic>
        <p:nvPicPr>
          <p:cNvPr id="6" name="Picture 5" descr="bmr.jpg"/>
          <p:cNvPicPr>
            <a:picLocks noChangeAspect="1"/>
          </p:cNvPicPr>
          <p:nvPr/>
        </p:nvPicPr>
        <p:blipFill>
          <a:blip r:embed="rId3" cstate="print"/>
          <a:stretch>
            <a:fillRect/>
          </a:stretch>
        </p:blipFill>
        <p:spPr>
          <a:xfrm>
            <a:off x="503547" y="2600908"/>
            <a:ext cx="4949157" cy="2664296"/>
          </a:xfrm>
          <a:prstGeom prst="rect">
            <a:avLst/>
          </a:prstGeom>
          <a:ln>
            <a:noFill/>
          </a:ln>
          <a:effectLst>
            <a:outerShdw blurRad="292100" dist="139700" dir="2700000" algn="tl" rotWithShape="0">
              <a:srgbClr val="333333">
                <a:alpha val="65000"/>
              </a:srgbClr>
            </a:outerShdw>
          </a:effectLst>
        </p:spPr>
      </p:pic>
      <p:pic>
        <p:nvPicPr>
          <p:cNvPr id="7" name="Picture 6" descr="get-fit-math-main.jpg"/>
          <p:cNvPicPr>
            <a:picLocks noChangeAspect="1"/>
          </p:cNvPicPr>
          <p:nvPr/>
        </p:nvPicPr>
        <p:blipFill>
          <a:blip r:embed="rId4" cstate="print"/>
          <a:stretch>
            <a:fillRect/>
          </a:stretch>
        </p:blipFill>
        <p:spPr>
          <a:xfrm>
            <a:off x="5760132" y="2744924"/>
            <a:ext cx="2975755" cy="223417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03547" y="5481228"/>
            <a:ext cx="4860541" cy="338554"/>
          </a:xfrm>
          <a:prstGeom prst="rect">
            <a:avLst/>
          </a:prstGeom>
          <a:noFill/>
        </p:spPr>
        <p:txBody>
          <a:bodyPr wrap="square" rtlCol="0">
            <a:spAutoFit/>
          </a:bodyPr>
          <a:lstStyle/>
          <a:p>
            <a:pPr algn="ctr"/>
            <a:r>
              <a:rPr lang="en-US" sz="1600" i="1" dirty="0" smtClean="0">
                <a:latin typeface="Baskerville Old Face" panose="02020602080505020303" pitchFamily="18" charset="0"/>
              </a:rPr>
              <a:t>**Harris-Benedict BMR Formula</a:t>
            </a:r>
            <a:endParaRPr lang="en-US" sz="1600" i="1"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53934"/>
            <a:ext cx="8352928" cy="4955203"/>
          </a:xfrm>
          <a:prstGeom prst="rect">
            <a:avLst/>
          </a:prstGeom>
          <a:noFill/>
        </p:spPr>
        <p:txBody>
          <a:bodyPr wrap="square" rtlCol="0">
            <a:spAutoFit/>
          </a:bodyPr>
          <a:lstStyle/>
          <a:p>
            <a:pPr algn="ctr"/>
            <a:r>
              <a:rPr lang="en-CA" sz="2000" u="sng" dirty="0" smtClean="0">
                <a:latin typeface="Georgia" pitchFamily="18" charset="0"/>
              </a:rPr>
              <a:t>Sally Jones</a:t>
            </a:r>
          </a:p>
          <a:p>
            <a:pPr algn="ctr"/>
            <a:endParaRPr lang="en-CA" sz="2000" dirty="0" smtClean="0">
              <a:latin typeface="Georgia" pitchFamily="18" charset="0"/>
            </a:endParaRPr>
          </a:p>
          <a:p>
            <a:r>
              <a:rPr lang="en-CA" sz="2000" b="1" dirty="0" smtClean="0">
                <a:latin typeface="Georgia" pitchFamily="18" charset="0"/>
              </a:rPr>
              <a:t>Age: 		42 years old</a:t>
            </a:r>
          </a:p>
          <a:p>
            <a:r>
              <a:rPr lang="en-CA" sz="2000" b="1" dirty="0" smtClean="0">
                <a:latin typeface="Georgia" pitchFamily="18" charset="0"/>
              </a:rPr>
              <a:t>Weight:	176lbs</a:t>
            </a:r>
          </a:p>
          <a:p>
            <a:r>
              <a:rPr lang="en-CA" sz="2000" b="1" dirty="0" smtClean="0">
                <a:latin typeface="Georgia" pitchFamily="18" charset="0"/>
              </a:rPr>
              <a:t>Height:	5’4” (64 inches)</a:t>
            </a:r>
          </a:p>
          <a:p>
            <a:endParaRPr lang="en-CA" sz="2000" dirty="0" smtClean="0">
              <a:latin typeface="Georgia" pitchFamily="18" charset="0"/>
            </a:endParaRPr>
          </a:p>
          <a:p>
            <a:pPr algn="ctr"/>
            <a:r>
              <a:rPr lang="en-CA" sz="2000" u="sng" dirty="0" smtClean="0">
                <a:latin typeface="Georgia" pitchFamily="18" charset="0"/>
              </a:rPr>
              <a:t>Sally Jones BMR Calculation:</a:t>
            </a:r>
          </a:p>
          <a:p>
            <a:endParaRPr lang="en-CA" sz="2000" dirty="0" smtClean="0">
              <a:latin typeface="Georgia" pitchFamily="18" charset="0"/>
            </a:endParaRPr>
          </a:p>
          <a:p>
            <a:r>
              <a:rPr lang="en-CA" sz="2000" dirty="0" smtClean="0">
                <a:latin typeface="Georgia" pitchFamily="18" charset="0"/>
              </a:rPr>
              <a:t>655 + (4.35 X 176 = 765.6) + (4.7 X 64 = 300.8) – (4.7 X 42 = 197.4)</a:t>
            </a:r>
          </a:p>
          <a:p>
            <a:endParaRPr lang="en-CA" sz="2000" dirty="0" smtClean="0">
              <a:latin typeface="Georgia" pitchFamily="18" charset="0"/>
            </a:endParaRPr>
          </a:p>
          <a:p>
            <a:r>
              <a:rPr lang="en-CA" sz="2000" dirty="0" smtClean="0">
                <a:latin typeface="Georgia" pitchFamily="18" charset="0"/>
              </a:rPr>
              <a:t>(655 + 765.7 + 300.8 – 197.4)</a:t>
            </a:r>
          </a:p>
          <a:p>
            <a:pPr algn="ctr"/>
            <a:r>
              <a:rPr lang="en-CA" sz="2000" dirty="0" smtClean="0">
                <a:latin typeface="Georgia" pitchFamily="18" charset="0"/>
              </a:rPr>
              <a:t>=  </a:t>
            </a:r>
            <a:r>
              <a:rPr lang="en-CA" sz="2000" b="1" u="sng" dirty="0" smtClean="0">
                <a:latin typeface="Georgia" pitchFamily="18" charset="0"/>
              </a:rPr>
              <a:t>BMR of 1524</a:t>
            </a:r>
          </a:p>
          <a:p>
            <a:pPr algn="ctr"/>
            <a:endParaRPr lang="en-CA" sz="2000" b="1" u="sng" dirty="0" smtClean="0">
              <a:latin typeface="Georgia" pitchFamily="18" charset="0"/>
            </a:endParaRPr>
          </a:p>
          <a:p>
            <a:r>
              <a:rPr lang="en-CA" i="1" dirty="0" smtClean="0">
                <a:latin typeface="Georgia" pitchFamily="18" charset="0"/>
              </a:rPr>
              <a:t>**This means that Sally requires at least 1524 calories/day to have her body perform basic functions and </a:t>
            </a:r>
            <a:r>
              <a:rPr lang="en-CA" b="1" i="1" dirty="0" smtClean="0">
                <a:latin typeface="Georgia" pitchFamily="18" charset="0"/>
              </a:rPr>
              <a:t>maintain</a:t>
            </a:r>
            <a:r>
              <a:rPr lang="en-CA" i="1" dirty="0" smtClean="0">
                <a:latin typeface="Georgia" pitchFamily="18" charset="0"/>
              </a:rPr>
              <a:t> her current weight.</a:t>
            </a:r>
          </a:p>
          <a:p>
            <a:endParaRPr lang="en-CA" sz="2000" dirty="0">
              <a:latin typeface="Georgia" pitchFamily="18" charset="0"/>
            </a:endParaRPr>
          </a:p>
        </p:txBody>
      </p:sp>
      <p:sp>
        <p:nvSpPr>
          <p:cNvPr id="3" name="TextBox 2"/>
          <p:cNvSpPr txBox="1"/>
          <p:nvPr/>
        </p:nvSpPr>
        <p:spPr>
          <a:xfrm>
            <a:off x="485546" y="10325"/>
            <a:ext cx="8172908" cy="1938992"/>
          </a:xfrm>
          <a:prstGeom prst="rect">
            <a:avLst/>
          </a:prstGeom>
          <a:noFill/>
        </p:spPr>
        <p:txBody>
          <a:bodyPr wrap="square" rtlCol="0">
            <a:spAutoFit/>
          </a:bodyPr>
          <a:lstStyle/>
          <a:p>
            <a:pPr algn="ctr"/>
            <a:r>
              <a:rPr lang="en-CA" sz="4000" dirty="0" smtClean="0">
                <a:latin typeface="Baskerville Old Face" pitchFamily="18" charset="0"/>
              </a:rPr>
              <a:t>Calculating Your BMR:</a:t>
            </a:r>
          </a:p>
          <a:p>
            <a:pPr algn="ctr"/>
            <a:r>
              <a:rPr lang="en-CA" sz="4000" dirty="0" smtClean="0">
                <a:latin typeface="Baskerville Old Face" pitchFamily="18" charset="0"/>
              </a:rPr>
              <a:t>An </a:t>
            </a:r>
            <a:r>
              <a:rPr lang="en-CA" sz="4000" dirty="0">
                <a:latin typeface="Baskerville Old Face" pitchFamily="18" charset="0"/>
              </a:rPr>
              <a:t>Example</a:t>
            </a:r>
            <a:r>
              <a:rPr lang="en-CA" sz="2000" dirty="0">
                <a:latin typeface="Baskerville Old Face" pitchFamily="18" charset="0"/>
              </a:rPr>
              <a:t>**</a:t>
            </a:r>
            <a:r>
              <a:rPr lang="en-CA" sz="2000" i="1" dirty="0">
                <a:latin typeface="Baskerville Old Face" pitchFamily="18" charset="0"/>
              </a:rPr>
              <a:t>see handout </a:t>
            </a:r>
            <a:r>
              <a:rPr lang="en-CA" sz="2000" i="1" dirty="0" smtClean="0">
                <a:latin typeface="Baskerville Old Face" pitchFamily="18" charset="0"/>
              </a:rPr>
              <a:t>1.5</a:t>
            </a:r>
            <a:endParaRPr lang="en-CA" sz="2000" i="1" dirty="0">
              <a:latin typeface="Baskerville Old Face" pitchFamily="18" charset="0"/>
            </a:endParaRPr>
          </a:p>
          <a:p>
            <a:pPr algn="ctr"/>
            <a:endParaRPr lang="en-CA" sz="4000" dirty="0">
              <a:latin typeface="Baskerville Old Face" pitchFamily="18" charset="0"/>
            </a:endParaRPr>
          </a:p>
        </p:txBody>
      </p:sp>
      <p:pic>
        <p:nvPicPr>
          <p:cNvPr id="4" name="Picture 3"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1323439"/>
          </a:xfrm>
          <a:prstGeom prst="rect">
            <a:avLst/>
          </a:prstGeom>
          <a:noFill/>
        </p:spPr>
        <p:txBody>
          <a:bodyPr wrap="square" rtlCol="0">
            <a:spAutoFit/>
          </a:bodyPr>
          <a:lstStyle/>
          <a:p>
            <a:pPr algn="ctr"/>
            <a:r>
              <a:rPr lang="en-CA" sz="4000" dirty="0" smtClean="0">
                <a:latin typeface="Baskerville Old Face" pitchFamily="18" charset="0"/>
              </a:rPr>
              <a:t>Calculating Your BMR:</a:t>
            </a:r>
          </a:p>
          <a:p>
            <a:pPr algn="ctr"/>
            <a:r>
              <a:rPr lang="en-CA" sz="4000" dirty="0" smtClean="0">
                <a:latin typeface="Baskerville Old Face" pitchFamily="18" charset="0"/>
              </a:rPr>
              <a:t>Factoring in Activity Level</a:t>
            </a:r>
            <a:endParaRPr lang="en-CA" sz="4000" dirty="0">
              <a:latin typeface="Baskerville Old Fac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91759719"/>
              </p:ext>
            </p:extLst>
          </p:nvPr>
        </p:nvGraphicFramePr>
        <p:xfrm>
          <a:off x="1295636" y="2204864"/>
          <a:ext cx="6816080" cy="2987040"/>
        </p:xfrm>
        <a:graphic>
          <a:graphicData uri="http://schemas.openxmlformats.org/drawingml/2006/table">
            <a:tbl>
              <a:tblPr firstRow="1" bandRow="1">
                <a:tableStyleId>{5C22544A-7EE6-4342-B048-85BDC9FD1C3A}</a:tableStyleId>
              </a:tblPr>
              <a:tblGrid>
                <a:gridCol w="3408040"/>
                <a:gridCol w="3408040"/>
              </a:tblGrid>
              <a:tr h="370840">
                <a:tc>
                  <a:txBody>
                    <a:bodyPr/>
                    <a:lstStyle/>
                    <a:p>
                      <a:pPr algn="ctr"/>
                      <a:r>
                        <a:rPr lang="en-CA" sz="2000" dirty="0" smtClean="0">
                          <a:latin typeface="Baskerville Old Face" pitchFamily="18" charset="0"/>
                        </a:rPr>
                        <a:t>Amount of Exercise</a:t>
                      </a:r>
                      <a:endParaRPr lang="en-CA" sz="2000" dirty="0">
                        <a:latin typeface="Baskerville Old Face" pitchFamily="18" charset="0"/>
                      </a:endParaRPr>
                    </a:p>
                  </a:txBody>
                  <a:tcPr/>
                </a:tc>
                <a:tc>
                  <a:txBody>
                    <a:bodyPr/>
                    <a:lstStyle/>
                    <a:p>
                      <a:pPr algn="ctr"/>
                      <a:r>
                        <a:rPr lang="en-CA" sz="2000" dirty="0" smtClean="0">
                          <a:latin typeface="Baskerville Old Face" pitchFamily="18" charset="0"/>
                        </a:rPr>
                        <a:t>Daily Calories</a:t>
                      </a:r>
                      <a:r>
                        <a:rPr lang="en-CA" sz="2000" baseline="0" dirty="0" smtClean="0">
                          <a:latin typeface="Baskerville Old Face" pitchFamily="18" charset="0"/>
                        </a:rPr>
                        <a:t> Needed</a:t>
                      </a:r>
                      <a:endParaRPr lang="en-CA" sz="2000" dirty="0">
                        <a:latin typeface="Baskerville Old Face" pitchFamily="18" charset="0"/>
                      </a:endParaRPr>
                    </a:p>
                  </a:txBody>
                  <a:tcPr/>
                </a:tc>
              </a:tr>
              <a:tr h="370840">
                <a:tc>
                  <a:txBody>
                    <a:bodyPr/>
                    <a:lstStyle/>
                    <a:p>
                      <a:r>
                        <a:rPr lang="en-CA" sz="2000" dirty="0" smtClean="0">
                          <a:latin typeface="Baskerville Old Face" pitchFamily="18" charset="0"/>
                        </a:rPr>
                        <a:t>Little to no exercise</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a:t>
                      </a:r>
                      <a:r>
                        <a:rPr lang="en-CA" sz="2000" baseline="0" dirty="0" smtClean="0">
                          <a:latin typeface="Baskerville Old Face" panose="02020602080505020303" pitchFamily="18" charset="0"/>
                        </a:rPr>
                        <a:t> X 1.2</a:t>
                      </a:r>
                      <a:endParaRPr lang="en-CA" sz="2000" dirty="0">
                        <a:latin typeface="Baskerville Old Face" panose="02020602080505020303" pitchFamily="18" charset="0"/>
                      </a:endParaRPr>
                    </a:p>
                  </a:txBody>
                  <a:tcPr anchor="ctr"/>
                </a:tc>
              </a:tr>
              <a:tr h="370840">
                <a:tc>
                  <a:txBody>
                    <a:bodyPr/>
                    <a:lstStyle/>
                    <a:p>
                      <a:r>
                        <a:rPr lang="en-CA" sz="2000" dirty="0" smtClean="0">
                          <a:latin typeface="Baskerville Old Face" pitchFamily="18" charset="0"/>
                        </a:rPr>
                        <a:t>Light exercise (1-3 days/week)</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 X 1.375</a:t>
                      </a:r>
                      <a:endParaRPr lang="en-CA" sz="2000" dirty="0">
                        <a:latin typeface="Baskerville Old Face" panose="02020602080505020303" pitchFamily="18" charset="0"/>
                      </a:endParaRPr>
                    </a:p>
                  </a:txBody>
                  <a:tcPr anchor="ctr"/>
                </a:tc>
              </a:tr>
              <a:tr h="370840">
                <a:tc>
                  <a:txBody>
                    <a:bodyPr/>
                    <a:lstStyle/>
                    <a:p>
                      <a:r>
                        <a:rPr lang="en-CA" sz="2000" dirty="0" smtClean="0">
                          <a:latin typeface="Baskerville Old Face" pitchFamily="18" charset="0"/>
                        </a:rPr>
                        <a:t>Moderate Exercise </a:t>
                      </a:r>
                    </a:p>
                    <a:p>
                      <a:r>
                        <a:rPr lang="en-CA" sz="2000" dirty="0" smtClean="0">
                          <a:latin typeface="Baskerville Old Face" pitchFamily="18" charset="0"/>
                        </a:rPr>
                        <a:t>(3-5 days/week)</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a:t>
                      </a:r>
                      <a:r>
                        <a:rPr lang="en-CA" sz="2000" baseline="0" dirty="0" smtClean="0">
                          <a:latin typeface="Baskerville Old Face" panose="02020602080505020303" pitchFamily="18" charset="0"/>
                        </a:rPr>
                        <a:t> X 1.55</a:t>
                      </a:r>
                      <a:endParaRPr lang="en-CA" sz="2000" dirty="0">
                        <a:latin typeface="Baskerville Old Face" panose="02020602080505020303" pitchFamily="18" charset="0"/>
                      </a:endParaRPr>
                    </a:p>
                  </a:txBody>
                  <a:tcPr anchor="ctr"/>
                </a:tc>
              </a:tr>
              <a:tr h="370840">
                <a:tc>
                  <a:txBody>
                    <a:bodyPr/>
                    <a:lstStyle/>
                    <a:p>
                      <a:r>
                        <a:rPr lang="en-CA" sz="2000" dirty="0" smtClean="0">
                          <a:latin typeface="Baskerville Old Face" pitchFamily="18" charset="0"/>
                        </a:rPr>
                        <a:t>Heavy</a:t>
                      </a:r>
                      <a:r>
                        <a:rPr lang="en-CA" sz="2000" baseline="0" dirty="0" smtClean="0">
                          <a:latin typeface="Baskerville Old Face" pitchFamily="18" charset="0"/>
                        </a:rPr>
                        <a:t> Exercise (6-7 days/week)</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a:t>
                      </a:r>
                      <a:r>
                        <a:rPr lang="en-CA" sz="2000" baseline="0" dirty="0" smtClean="0">
                          <a:latin typeface="Baskerville Old Face" panose="02020602080505020303" pitchFamily="18" charset="0"/>
                        </a:rPr>
                        <a:t> X 1.725</a:t>
                      </a:r>
                      <a:endParaRPr lang="en-CA" sz="2000" dirty="0">
                        <a:latin typeface="Baskerville Old Face" panose="02020602080505020303" pitchFamily="18" charset="0"/>
                      </a:endParaRPr>
                    </a:p>
                  </a:txBody>
                  <a:tcPr anchor="ctr"/>
                </a:tc>
              </a:tr>
              <a:tr h="370840">
                <a:tc>
                  <a:txBody>
                    <a:bodyPr/>
                    <a:lstStyle/>
                    <a:p>
                      <a:r>
                        <a:rPr lang="en-CA" sz="2000" dirty="0" smtClean="0">
                          <a:latin typeface="Baskerville Old Face" pitchFamily="18" charset="0"/>
                        </a:rPr>
                        <a:t>Very Heavy</a:t>
                      </a:r>
                      <a:r>
                        <a:rPr lang="en-CA" sz="2000" baseline="0" dirty="0" smtClean="0">
                          <a:latin typeface="Baskerville Old Face" pitchFamily="18" charset="0"/>
                        </a:rPr>
                        <a:t> Exercise </a:t>
                      </a:r>
                    </a:p>
                    <a:p>
                      <a:r>
                        <a:rPr lang="en-CA" sz="2000" baseline="0" dirty="0" smtClean="0">
                          <a:latin typeface="Baskerville Old Face" pitchFamily="18" charset="0"/>
                        </a:rPr>
                        <a:t>(intense workouts twice per day)</a:t>
                      </a:r>
                      <a:endParaRPr lang="en-CA" sz="2000" dirty="0">
                        <a:latin typeface="Baskerville Old Face" pitchFamily="18" charset="0"/>
                      </a:endParaRPr>
                    </a:p>
                  </a:txBody>
                  <a:tcPr/>
                </a:tc>
                <a:tc>
                  <a:txBody>
                    <a:bodyPr/>
                    <a:lstStyle/>
                    <a:p>
                      <a:r>
                        <a:rPr lang="en-CA" sz="2000" dirty="0" smtClean="0">
                          <a:latin typeface="Baskerville Old Face" panose="02020602080505020303" pitchFamily="18" charset="0"/>
                        </a:rPr>
                        <a:t>BMR</a:t>
                      </a:r>
                      <a:r>
                        <a:rPr lang="en-CA" sz="2000" baseline="0" dirty="0" smtClean="0">
                          <a:latin typeface="Baskerville Old Face" panose="02020602080505020303" pitchFamily="18" charset="0"/>
                        </a:rPr>
                        <a:t> X 1.9</a:t>
                      </a:r>
                      <a:endParaRPr lang="en-CA" sz="2000" dirty="0">
                        <a:latin typeface="Baskerville Old Face" panose="02020602080505020303" pitchFamily="18" charset="0"/>
                      </a:endParaRPr>
                    </a:p>
                  </a:txBody>
                  <a:tcPr anchor="ctr"/>
                </a:tc>
              </a:tr>
            </a:tbl>
          </a:graphicData>
        </a:graphic>
      </p:graphicFrame>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dirty="0" smtClean="0">
                <a:latin typeface="Baskerville Old Face" pitchFamily="18" charset="0"/>
              </a:rPr>
              <a:t>Your Pulse &amp; Target Heart Rate</a:t>
            </a:r>
            <a:endParaRPr lang="en-CA" sz="4000" dirty="0">
              <a:latin typeface="Baskerville Old Face" pitchFamily="18" charset="0"/>
            </a:endParaRPr>
          </a:p>
        </p:txBody>
      </p:sp>
      <p:sp>
        <p:nvSpPr>
          <p:cNvPr id="4" name="TextBox 3"/>
          <p:cNvSpPr txBox="1"/>
          <p:nvPr/>
        </p:nvSpPr>
        <p:spPr>
          <a:xfrm>
            <a:off x="179512" y="1088740"/>
            <a:ext cx="6660740" cy="5324535"/>
          </a:xfrm>
          <a:prstGeom prst="rect">
            <a:avLst/>
          </a:prstGeom>
          <a:noFill/>
        </p:spPr>
        <p:txBody>
          <a:bodyPr wrap="square" rtlCol="0">
            <a:spAutoFit/>
          </a:bodyPr>
          <a:lstStyle/>
          <a:p>
            <a:pPr algn="ctr"/>
            <a:r>
              <a:rPr lang="en-CA" sz="2000" b="1" dirty="0" smtClean="0">
                <a:latin typeface="Baskerville Old Face" pitchFamily="18" charset="0"/>
              </a:rPr>
              <a:t>How to Take Your Pulse:</a:t>
            </a:r>
          </a:p>
          <a:p>
            <a:endParaRPr lang="en-CA" sz="2000" dirty="0" smtClean="0">
              <a:latin typeface="Baskerville Old Face" pitchFamily="18" charset="0"/>
            </a:endParaRPr>
          </a:p>
          <a:p>
            <a:pPr marL="342900" indent="-342900">
              <a:buAutoNum type="arabicPeriod"/>
            </a:pPr>
            <a:r>
              <a:rPr lang="en-CA" sz="2000" dirty="0" smtClean="0">
                <a:latin typeface="Baskerville Old Face" pitchFamily="18" charset="0"/>
              </a:rPr>
              <a:t>Place tips of your index, second and third fingers on the palm side of your other wrist, below the base of the thumb. Or, place the tips of your index and second fingers on your lower neck, on either side of your windpipe (see illustrations).</a:t>
            </a:r>
          </a:p>
          <a:p>
            <a:pPr marL="342900" indent="-342900">
              <a:buAutoNum type="arabicPeriod"/>
            </a:pPr>
            <a:endParaRPr lang="en-CA" sz="2000" dirty="0" smtClean="0">
              <a:latin typeface="Baskerville Old Face" pitchFamily="18" charset="0"/>
            </a:endParaRPr>
          </a:p>
          <a:p>
            <a:pPr marL="342900" indent="-342900">
              <a:buAutoNum type="arabicPeriod"/>
            </a:pPr>
            <a:r>
              <a:rPr lang="en-CA" sz="2000" dirty="0" smtClean="0">
                <a:latin typeface="Baskerville Old Face" pitchFamily="18" charset="0"/>
              </a:rPr>
              <a:t>Press lightly with your fingers until you feel the blood pulsing beneath your fingers. You might need to move your fingers around slightly up or down until you feel the pulsing.</a:t>
            </a:r>
          </a:p>
          <a:p>
            <a:pPr marL="342900" indent="-342900">
              <a:buAutoNum type="arabicPeriod"/>
            </a:pPr>
            <a:endParaRPr lang="en-CA" sz="2000" dirty="0" smtClean="0">
              <a:latin typeface="Baskerville Old Face" pitchFamily="18" charset="0"/>
            </a:endParaRPr>
          </a:p>
          <a:p>
            <a:pPr marL="342900" indent="-342900">
              <a:buAutoNum type="arabicPeriod"/>
            </a:pPr>
            <a:r>
              <a:rPr lang="en-CA" sz="2000" dirty="0" smtClean="0">
                <a:latin typeface="Baskerville Old Face" pitchFamily="18" charset="0"/>
              </a:rPr>
              <a:t>Use a watch or clock with a second hand function.</a:t>
            </a:r>
          </a:p>
          <a:p>
            <a:pPr marL="342900" indent="-342900">
              <a:buAutoNum type="arabicPeriod"/>
            </a:pPr>
            <a:endParaRPr lang="en-CA" sz="2000" dirty="0" smtClean="0">
              <a:latin typeface="Baskerville Old Face" pitchFamily="18" charset="0"/>
            </a:endParaRPr>
          </a:p>
          <a:p>
            <a:pPr marL="342900" indent="-342900">
              <a:buAutoNum type="arabicPeriod"/>
            </a:pPr>
            <a:r>
              <a:rPr lang="en-CA" sz="2000" dirty="0" smtClean="0">
                <a:latin typeface="Baskerville Old Face" pitchFamily="18" charset="0"/>
              </a:rPr>
              <a:t>Count the beats you feel for 10 seconds. Multiply this number by six to get your heart rate per minute.</a:t>
            </a:r>
          </a:p>
          <a:p>
            <a:pPr lvl="6"/>
            <a:r>
              <a:rPr lang="en-CA" sz="2000" i="1" dirty="0" smtClean="0">
                <a:latin typeface="Baskerville Old Face" pitchFamily="18" charset="0"/>
              </a:rPr>
              <a:t>**see handout 1.5</a:t>
            </a:r>
            <a:endParaRPr lang="en-CA" sz="2000" i="1" dirty="0">
              <a:latin typeface="Baskerville Old Face" pitchFamily="18" charset="0"/>
            </a:endParaRPr>
          </a:p>
        </p:txBody>
      </p:sp>
      <p:pic>
        <p:nvPicPr>
          <p:cNvPr id="5" name="Picture 4" descr="0984_1.gif"/>
          <p:cNvPicPr>
            <a:picLocks noChangeAspect="1"/>
          </p:cNvPicPr>
          <p:nvPr/>
        </p:nvPicPr>
        <p:blipFill>
          <a:blip r:embed="rId3" cstate="print"/>
          <a:stretch>
            <a:fillRect/>
          </a:stretch>
        </p:blipFill>
        <p:spPr>
          <a:xfrm>
            <a:off x="6948264" y="1736812"/>
            <a:ext cx="1562100" cy="1363980"/>
          </a:xfrm>
          <a:prstGeom prst="rect">
            <a:avLst/>
          </a:prstGeom>
        </p:spPr>
      </p:pic>
      <p:pic>
        <p:nvPicPr>
          <p:cNvPr id="6" name="Picture 5" descr="0984_2.gif"/>
          <p:cNvPicPr>
            <a:picLocks noChangeAspect="1"/>
          </p:cNvPicPr>
          <p:nvPr/>
        </p:nvPicPr>
        <p:blipFill>
          <a:blip r:embed="rId4" cstate="print"/>
          <a:stretch>
            <a:fillRect/>
          </a:stretch>
        </p:blipFill>
        <p:spPr>
          <a:xfrm>
            <a:off x="6876256" y="3789040"/>
            <a:ext cx="1760220" cy="1493520"/>
          </a:xfrm>
          <a:prstGeom prst="rect">
            <a:avLst/>
          </a:prstGeom>
        </p:spPr>
      </p:pic>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dirty="0" smtClean="0">
                <a:latin typeface="Baskerville Old Face" pitchFamily="18" charset="0"/>
              </a:rPr>
              <a:t>Your Pulse &amp; Target Heart Rate</a:t>
            </a:r>
            <a:endParaRPr lang="en-CA" sz="4000" dirty="0">
              <a:latin typeface="Baskerville Old Face" pitchFamily="18" charset="0"/>
            </a:endParaRPr>
          </a:p>
        </p:txBody>
      </p:sp>
      <p:sp>
        <p:nvSpPr>
          <p:cNvPr id="4" name="TextBox 3"/>
          <p:cNvSpPr txBox="1"/>
          <p:nvPr/>
        </p:nvSpPr>
        <p:spPr>
          <a:xfrm>
            <a:off x="179512" y="1088740"/>
            <a:ext cx="8712968" cy="1015663"/>
          </a:xfrm>
          <a:prstGeom prst="rect">
            <a:avLst/>
          </a:prstGeom>
          <a:noFill/>
        </p:spPr>
        <p:txBody>
          <a:bodyPr wrap="square" rtlCol="0">
            <a:spAutoFit/>
          </a:bodyPr>
          <a:lstStyle/>
          <a:p>
            <a:pPr algn="ctr"/>
            <a:r>
              <a:rPr lang="en-CA" sz="2000" b="1" dirty="0" smtClean="0">
                <a:latin typeface="Baskerville Old Face" pitchFamily="18" charset="0"/>
              </a:rPr>
              <a:t>How to Calculate your Maximum Heart Rate:</a:t>
            </a:r>
          </a:p>
          <a:p>
            <a:pPr algn="ctr"/>
            <a:endParaRPr lang="en-CA" sz="2000" b="1" dirty="0" smtClean="0">
              <a:latin typeface="Baskerville Old Face" pitchFamily="18" charset="0"/>
            </a:endParaRPr>
          </a:p>
          <a:p>
            <a:pPr algn="ctr"/>
            <a:r>
              <a:rPr lang="en-CA" sz="2000" dirty="0" smtClean="0">
                <a:latin typeface="Baskerville Old Face" pitchFamily="18" charset="0"/>
              </a:rPr>
              <a:t>220 – Your Age = Predicted Maximum Heart Rate</a:t>
            </a:r>
          </a:p>
        </p:txBody>
      </p:sp>
      <p:sp>
        <p:nvSpPr>
          <p:cNvPr id="5" name="TextBox 4"/>
          <p:cNvSpPr txBox="1"/>
          <p:nvPr/>
        </p:nvSpPr>
        <p:spPr>
          <a:xfrm>
            <a:off x="215516" y="2168860"/>
            <a:ext cx="8712968" cy="3785652"/>
          </a:xfrm>
          <a:prstGeom prst="rect">
            <a:avLst/>
          </a:prstGeom>
          <a:noFill/>
        </p:spPr>
        <p:txBody>
          <a:bodyPr wrap="square" rtlCol="0">
            <a:spAutoFit/>
          </a:bodyPr>
          <a:lstStyle/>
          <a:p>
            <a:pPr algn="ctr"/>
            <a:r>
              <a:rPr lang="en-CA" sz="2000" b="1" dirty="0" smtClean="0">
                <a:latin typeface="Baskerville Old Face" pitchFamily="18" charset="0"/>
              </a:rPr>
              <a:t>Target Heart Rate</a:t>
            </a:r>
          </a:p>
          <a:p>
            <a:pPr algn="ctr"/>
            <a:endParaRPr lang="en-CA" sz="2000" b="1" dirty="0" smtClean="0">
              <a:latin typeface="Baskerville Old Face" pitchFamily="18" charset="0"/>
            </a:endParaRPr>
          </a:p>
          <a:p>
            <a:r>
              <a:rPr lang="en-CA" sz="2000" dirty="0" smtClean="0">
                <a:latin typeface="Baskerville Old Face" pitchFamily="18" charset="0"/>
              </a:rPr>
              <a:t>You gain the most benefits and lessen the risks when you exercise in your target heart rate zone. Usually this is when your exercise heart rate is 60-80% of your maximum heart rate.  </a:t>
            </a:r>
          </a:p>
          <a:p>
            <a:endParaRPr lang="en-CA" sz="2000" dirty="0" smtClean="0">
              <a:latin typeface="Baskerville Old Face" pitchFamily="18" charset="0"/>
            </a:endParaRPr>
          </a:p>
          <a:p>
            <a:r>
              <a:rPr lang="en-CA" sz="2000" dirty="0" smtClean="0">
                <a:latin typeface="Baskerville Old Face" pitchFamily="18" charset="0"/>
              </a:rPr>
              <a:t>If you are a beginner, start at the lower end and if you are more physically fit, you can work towards the 75-80% range.</a:t>
            </a:r>
          </a:p>
          <a:p>
            <a:endParaRPr lang="en-CA" sz="2000" dirty="0" smtClean="0">
              <a:latin typeface="Baskerville Old Face" pitchFamily="18" charset="0"/>
            </a:endParaRPr>
          </a:p>
          <a:p>
            <a:r>
              <a:rPr lang="en-CA" sz="2000" dirty="0" smtClean="0">
                <a:latin typeface="Baskerville Old Face" pitchFamily="18" charset="0"/>
              </a:rPr>
              <a:t>To find out if you are exercising in your target zone, stop exercising and check your 10-second pulse. If your pulse is below the target zone, increase the intensity, if it is above the target zone, decrease the intensity.</a:t>
            </a: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427" y="980728"/>
            <a:ext cx="4244414" cy="3537012"/>
          </a:xfrm>
          <a:prstGeom prst="rect">
            <a:avLst/>
          </a:prstGeom>
          <a:ln>
            <a:noFill/>
          </a:ln>
          <a:effectLst>
            <a:softEdge rad="112500"/>
          </a:effectLst>
        </p:spPr>
      </p:pic>
      <p:sp>
        <p:nvSpPr>
          <p:cNvPr id="5" name="Title 2"/>
          <p:cNvSpPr>
            <a:spLocks/>
          </p:cNvSpPr>
          <p:nvPr/>
        </p:nvSpPr>
        <p:spPr bwMode="auto">
          <a:xfrm>
            <a:off x="1475656" y="116633"/>
            <a:ext cx="6383436"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Set realistic goals.</a:t>
            </a:r>
            <a:endParaRPr lang="en-US" sz="4000" b="1" dirty="0">
              <a:latin typeface="Baskerville Old Face" panose="02020602080505020303" pitchFamily="18" charset="0"/>
              <a:cs typeface="Calibri" pitchFamily="34" charset="0"/>
            </a:endParaRPr>
          </a:p>
        </p:txBody>
      </p:sp>
      <p:sp>
        <p:nvSpPr>
          <p:cNvPr id="6" name="TextBox 5"/>
          <p:cNvSpPr txBox="1"/>
          <p:nvPr/>
        </p:nvSpPr>
        <p:spPr>
          <a:xfrm>
            <a:off x="179512" y="872716"/>
            <a:ext cx="5040560" cy="5632311"/>
          </a:xfrm>
          <a:prstGeom prst="rect">
            <a:avLst/>
          </a:prstGeom>
          <a:noFill/>
        </p:spPr>
        <p:txBody>
          <a:bodyPr wrap="square" rtlCol="0">
            <a:spAutoFit/>
          </a:bodyPr>
          <a:lstStyle/>
          <a:p>
            <a:r>
              <a:rPr lang="en-US" sz="2000" dirty="0" smtClean="0">
                <a:latin typeface="Baskerville Old Face" panose="02020602080505020303" pitchFamily="18" charset="0"/>
              </a:rPr>
              <a:t>Set both short &amp; long term goals.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Goals should be </a:t>
            </a:r>
            <a:r>
              <a:rPr lang="en-US" sz="2000" b="1" dirty="0" smtClean="0">
                <a:latin typeface="Baskerville Old Face" panose="02020602080505020303" pitchFamily="18" charset="0"/>
              </a:rPr>
              <a:t>SMART</a:t>
            </a:r>
            <a:r>
              <a:rPr lang="en-US" sz="2000" dirty="0" smtClean="0">
                <a:latin typeface="Baskerville Old Face" panose="02020602080505020303" pitchFamily="18" charset="0"/>
              </a:rPr>
              <a:t>:</a:t>
            </a:r>
          </a:p>
          <a:p>
            <a:r>
              <a:rPr lang="en-US" sz="2000" b="1" dirty="0" smtClean="0">
                <a:latin typeface="Baskerville Old Face" panose="02020602080505020303" pitchFamily="18" charset="0"/>
              </a:rPr>
              <a:t>		</a:t>
            </a:r>
            <a:r>
              <a:rPr lang="en-US" sz="2000" b="1" dirty="0" smtClean="0">
                <a:solidFill>
                  <a:schemeClr val="accent2"/>
                </a:solidFill>
                <a:latin typeface="Baskerville Old Face" panose="02020602080505020303" pitchFamily="18" charset="0"/>
              </a:rPr>
              <a:t>S</a:t>
            </a:r>
            <a:r>
              <a:rPr lang="en-US" sz="2000" i="1" dirty="0" smtClean="0">
                <a:solidFill>
                  <a:schemeClr val="accent2"/>
                </a:solidFill>
                <a:latin typeface="Baskerville Old Face" panose="02020602080505020303" pitchFamily="18" charset="0"/>
              </a:rPr>
              <a:t>pecific</a:t>
            </a:r>
          </a:p>
          <a:p>
            <a:r>
              <a:rPr lang="en-US" sz="2000" b="1" dirty="0" smtClean="0">
                <a:solidFill>
                  <a:schemeClr val="accent2"/>
                </a:solidFill>
                <a:latin typeface="Baskerville Old Face" panose="02020602080505020303" pitchFamily="18" charset="0"/>
              </a:rPr>
              <a:t>		M</a:t>
            </a:r>
            <a:r>
              <a:rPr lang="en-US" sz="2000" i="1" dirty="0" smtClean="0">
                <a:solidFill>
                  <a:schemeClr val="accent2"/>
                </a:solidFill>
                <a:latin typeface="Baskerville Old Face" panose="02020602080505020303" pitchFamily="18" charset="0"/>
              </a:rPr>
              <a:t>anageable</a:t>
            </a:r>
          </a:p>
          <a:p>
            <a:r>
              <a:rPr lang="en-US" sz="2000" b="1" dirty="0" smtClean="0">
                <a:solidFill>
                  <a:schemeClr val="accent2"/>
                </a:solidFill>
                <a:latin typeface="Baskerville Old Face" panose="02020602080505020303" pitchFamily="18" charset="0"/>
              </a:rPr>
              <a:t>		A</a:t>
            </a:r>
            <a:r>
              <a:rPr lang="en-US" sz="2000" i="1" dirty="0" smtClean="0">
                <a:solidFill>
                  <a:schemeClr val="accent2"/>
                </a:solidFill>
                <a:latin typeface="Baskerville Old Face" panose="02020602080505020303" pitchFamily="18" charset="0"/>
              </a:rPr>
              <a:t>chievable</a:t>
            </a:r>
          </a:p>
          <a:p>
            <a:r>
              <a:rPr lang="en-US" sz="2000" b="1" dirty="0" smtClean="0">
                <a:solidFill>
                  <a:schemeClr val="accent2"/>
                </a:solidFill>
                <a:latin typeface="Baskerville Old Face" panose="02020602080505020303" pitchFamily="18" charset="0"/>
              </a:rPr>
              <a:t>		R</a:t>
            </a:r>
            <a:r>
              <a:rPr lang="en-US" sz="2000" i="1" dirty="0" smtClean="0">
                <a:solidFill>
                  <a:schemeClr val="accent2"/>
                </a:solidFill>
                <a:latin typeface="Baskerville Old Face" panose="02020602080505020303" pitchFamily="18" charset="0"/>
              </a:rPr>
              <a:t>ealistic</a:t>
            </a:r>
          </a:p>
          <a:p>
            <a:r>
              <a:rPr lang="en-US" sz="2000" b="1" dirty="0" smtClean="0">
                <a:solidFill>
                  <a:schemeClr val="accent2"/>
                </a:solidFill>
                <a:latin typeface="Baskerville Old Face" panose="02020602080505020303" pitchFamily="18" charset="0"/>
              </a:rPr>
              <a:t>		T</a:t>
            </a:r>
            <a:r>
              <a:rPr lang="en-US" sz="2000" i="1" dirty="0" smtClean="0">
                <a:solidFill>
                  <a:schemeClr val="accent2"/>
                </a:solidFill>
                <a:latin typeface="Baskerville Old Face" panose="02020602080505020303" pitchFamily="18" charset="0"/>
              </a:rPr>
              <a:t>imely</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Be realistic – you will encounter the occasional setback. When they happen, get back on track quickly and think about how to avoid that setback in the future.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When you reach a sub goal, even if it was a small one, REWARD yourself!</a:t>
            </a:r>
          </a:p>
          <a:p>
            <a:r>
              <a:rPr lang="en-US" sz="2000" dirty="0">
                <a:latin typeface="Baskerville Old Face" panose="02020602080505020303" pitchFamily="18" charset="0"/>
              </a:rPr>
              <a:t>	</a:t>
            </a:r>
            <a:r>
              <a:rPr lang="en-US" sz="2000" dirty="0" smtClean="0">
                <a:latin typeface="Baskerville Old Face" panose="02020602080505020303" pitchFamily="18" charset="0"/>
              </a:rPr>
              <a:t>	</a:t>
            </a:r>
            <a:endParaRPr lang="en-US" sz="2000" dirty="0">
              <a:latin typeface="Baskerville Old Face" panose="02020602080505020303" pitchFamily="18" charset="0"/>
            </a:endParaRPr>
          </a:p>
          <a:p>
            <a:endParaRPr lang="en-US" sz="2000" dirty="0">
              <a:latin typeface="Baskerville Old Face" panose="02020602080505020303" pitchFamily="18" charset="0"/>
            </a:endParaRPr>
          </a:p>
        </p:txBody>
      </p:sp>
      <p:pic>
        <p:nvPicPr>
          <p:cNvPr id="7" name="Picture 6"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164288" y="5802113"/>
            <a:ext cx="1605324" cy="974916"/>
          </a:xfrm>
          <a:prstGeom prst="rect">
            <a:avLst/>
          </a:prstGeom>
          <a:noFill/>
          <a:ln w="9525">
            <a:noFill/>
            <a:miter lim="800000"/>
            <a:headEnd/>
            <a:tailEnd/>
          </a:ln>
        </p:spPr>
      </p:pic>
      <p:sp>
        <p:nvSpPr>
          <p:cNvPr id="2" name="Rounded Rectangle 1"/>
          <p:cNvSpPr/>
          <p:nvPr/>
        </p:nvSpPr>
        <p:spPr>
          <a:xfrm>
            <a:off x="4932040" y="4517740"/>
            <a:ext cx="3837572" cy="1284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Goal Jar and Success Stones</a:t>
            </a:r>
          </a:p>
          <a:p>
            <a:pPr algn="ctr"/>
            <a:endParaRPr lang="en-US" b="1" dirty="0" smtClean="0"/>
          </a:p>
          <a:p>
            <a:pPr algn="ctr"/>
            <a:r>
              <a:rPr lang="en-US" b="1" dirty="0" smtClean="0"/>
              <a:t>Let’s goal set – NOW!</a:t>
            </a:r>
          </a:p>
          <a:p>
            <a:pPr algn="ctr"/>
            <a:r>
              <a:rPr lang="en-US" b="1" i="1" dirty="0" smtClean="0"/>
              <a:t>*see handout 1.6</a:t>
            </a:r>
            <a:endParaRPr lang="en-US" b="1" i="1" dirty="0"/>
          </a:p>
        </p:txBody>
      </p:sp>
    </p:spTree>
    <p:extLst>
      <p:ext uri="{BB962C8B-B14F-4D97-AF65-F5344CB8AC3E}">
        <p14:creationId xmlns:p14="http://schemas.microsoft.com/office/powerpoint/2010/main" val="1076712121"/>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323528" y="1304764"/>
            <a:ext cx="6804756" cy="4708981"/>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Smart food choices</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Meal plan ideas</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Interactive group/pair work to come up with </a:t>
            </a:r>
          </a:p>
          <a:p>
            <a:pPr lvl="1"/>
            <a:r>
              <a:rPr lang="en-CA" sz="2000" dirty="0" smtClean="0">
                <a:latin typeface="Baskerville Old Face" pitchFamily="18" charset="0"/>
              </a:rPr>
              <a:t>healthy meals &amp; snacks</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Staying full, for longer!</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Great, healthy energy-boosting foods to get </a:t>
            </a:r>
          </a:p>
          <a:p>
            <a:pPr lvl="1"/>
            <a:r>
              <a:rPr lang="en-CA" sz="2000" dirty="0" smtClean="0">
                <a:latin typeface="Baskerville Old Face" pitchFamily="18" charset="0"/>
              </a:rPr>
              <a:t>you through the work day</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Handouts will include some great, healthy &amp; easy recipes!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Re-visit of your weekly sub-goals…</a:t>
            </a:r>
            <a:endParaRPr lang="en-CA" sz="2000" dirty="0">
              <a:latin typeface="Baskerville Old Face" pitchFamily="18" charset="0"/>
            </a:endParaRPr>
          </a:p>
        </p:txBody>
      </p:sp>
      <p:pic>
        <p:nvPicPr>
          <p:cNvPr id="2052"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4488"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88839"/>
            <a:ext cx="3934780" cy="2795199"/>
          </a:xfrm>
        </p:spPr>
        <p:txBody>
          <a:bodyPr/>
          <a:lstStyle/>
          <a:p>
            <a:pPr>
              <a:buNone/>
            </a:pPr>
            <a:r>
              <a:rPr lang="en-CA" sz="2000" dirty="0" smtClean="0">
                <a:latin typeface="Baskerville Old Face" pitchFamily="18" charset="0"/>
              </a:rPr>
              <a:t>Things to bring to each session:</a:t>
            </a:r>
          </a:p>
          <a:p>
            <a:pPr>
              <a:buNone/>
            </a:pPr>
            <a:endParaRPr lang="en-CA" sz="2000" dirty="0" smtClean="0">
              <a:latin typeface="Baskerville Old Face" pitchFamily="18" charset="0"/>
            </a:endParaRPr>
          </a:p>
          <a:p>
            <a:r>
              <a:rPr lang="en-CA" sz="2000" dirty="0" smtClean="0">
                <a:latin typeface="Baskerville Old Face" pitchFamily="18" charset="0"/>
              </a:rPr>
              <a:t>Your lunch</a:t>
            </a:r>
          </a:p>
          <a:p>
            <a:r>
              <a:rPr lang="en-CA" sz="2000" dirty="0" smtClean="0">
                <a:latin typeface="Baskerville Old Face" pitchFamily="18" charset="0"/>
              </a:rPr>
              <a:t>Three ring binder/</a:t>
            </a:r>
            <a:r>
              <a:rPr lang="en-CA" sz="2000" dirty="0" err="1" smtClean="0">
                <a:latin typeface="Baskerville Old Face" pitchFamily="18" charset="0"/>
              </a:rPr>
              <a:t>duotang</a:t>
            </a:r>
            <a:endParaRPr lang="en-CA" sz="2000" dirty="0" smtClean="0">
              <a:latin typeface="Baskerville Old Face" pitchFamily="18" charset="0"/>
            </a:endParaRPr>
          </a:p>
          <a:p>
            <a:r>
              <a:rPr lang="en-CA" sz="2000" dirty="0" smtClean="0">
                <a:latin typeface="Baskerville Old Face" pitchFamily="18" charset="0"/>
              </a:rPr>
              <a:t>Pen/pencil</a:t>
            </a:r>
          </a:p>
          <a:p>
            <a:r>
              <a:rPr lang="en-CA" sz="2000" dirty="0" smtClean="0">
                <a:latin typeface="Baskerville Old Face" pitchFamily="18" charset="0"/>
              </a:rPr>
              <a:t>Open mind &amp; desire to learn!</a:t>
            </a:r>
          </a:p>
          <a:p>
            <a:r>
              <a:rPr lang="en-CA" sz="2000" dirty="0" smtClean="0">
                <a:latin typeface="Baskerville Old Face" pitchFamily="18" charset="0"/>
              </a:rPr>
              <a:t>Questions</a:t>
            </a:r>
            <a:endParaRPr lang="en-CA" sz="2000" dirty="0">
              <a:latin typeface="Baskerville Old Face" pitchFamily="18" charset="0"/>
            </a:endParaRPr>
          </a:p>
        </p:txBody>
      </p:sp>
      <p:sp>
        <p:nvSpPr>
          <p:cNvPr id="3" name="Title 2"/>
          <p:cNvSpPr>
            <a:spLocks noGrp="1"/>
          </p:cNvSpPr>
          <p:nvPr>
            <p:ph type="title"/>
          </p:nvPr>
        </p:nvSpPr>
        <p:spPr>
          <a:xfrm>
            <a:off x="467544" y="260648"/>
            <a:ext cx="8229600" cy="1143000"/>
          </a:xfrm>
        </p:spPr>
        <p:txBody>
          <a:bodyPr>
            <a:normAutofit/>
          </a:bodyPr>
          <a:lstStyle/>
          <a:p>
            <a:pPr algn="ctr"/>
            <a:r>
              <a:rPr lang="en-CA" sz="4000" u="sng" dirty="0" smtClean="0">
                <a:latin typeface="Baskerville Old Face" pitchFamily="18" charset="0"/>
              </a:rPr>
              <a:t>Fit &amp; Lean in 2014</a:t>
            </a:r>
            <a:endParaRPr lang="en-CA" sz="4000" u="sng" dirty="0">
              <a:latin typeface="Baskerville Old Face" pitchFamily="18" charset="0"/>
            </a:endParaRPr>
          </a:p>
        </p:txBody>
      </p:sp>
      <p:pic>
        <p:nvPicPr>
          <p:cNvPr id="4" name="Picture 3" descr="3-ring-binder.jpg"/>
          <p:cNvPicPr>
            <a:picLocks noChangeAspect="1"/>
          </p:cNvPicPr>
          <p:nvPr/>
        </p:nvPicPr>
        <p:blipFill>
          <a:blip r:embed="rId2" cstate="print"/>
          <a:stretch>
            <a:fillRect/>
          </a:stretch>
        </p:blipFill>
        <p:spPr>
          <a:xfrm>
            <a:off x="4860032" y="1575514"/>
            <a:ext cx="2249996" cy="1877997"/>
          </a:xfrm>
          <a:prstGeom prst="rect">
            <a:avLst/>
          </a:prstGeom>
          <a:ln>
            <a:noFill/>
          </a:ln>
          <a:effectLst>
            <a:outerShdw blurRad="292100" dist="139700" dir="2700000" algn="tl" rotWithShape="0">
              <a:srgbClr val="333333">
                <a:alpha val="65000"/>
              </a:srgbClr>
            </a:outerShdw>
          </a:effectLst>
        </p:spPr>
      </p:pic>
      <p:pic>
        <p:nvPicPr>
          <p:cNvPr id="6" name="Picture 5" descr="pen-pencil.jpg"/>
          <p:cNvPicPr>
            <a:picLocks noChangeAspect="1"/>
          </p:cNvPicPr>
          <p:nvPr/>
        </p:nvPicPr>
        <p:blipFill>
          <a:blip r:embed="rId3" cstate="print"/>
          <a:stretch>
            <a:fillRect/>
          </a:stretch>
        </p:blipFill>
        <p:spPr>
          <a:xfrm rot="5400000">
            <a:off x="6282951" y="2726161"/>
            <a:ext cx="3191242" cy="924513"/>
          </a:xfrm>
          <a:prstGeom prst="rect">
            <a:avLst/>
          </a:prstGeom>
          <a:ln>
            <a:noFill/>
          </a:ln>
          <a:effectLst>
            <a:outerShdw blurRad="292100" dist="139700" dir="2700000" algn="tl" rotWithShape="0">
              <a:srgbClr val="333333">
                <a:alpha val="65000"/>
              </a:srgbClr>
            </a:outerShdw>
          </a:effectLst>
        </p:spPr>
      </p:pic>
      <p:pic>
        <p:nvPicPr>
          <p:cNvPr id="7" name="Picture 6" descr="Adult-Learning-Class.jpg"/>
          <p:cNvPicPr>
            <a:picLocks noChangeAspect="1"/>
          </p:cNvPicPr>
          <p:nvPr/>
        </p:nvPicPr>
        <p:blipFill>
          <a:blip r:embed="rId4" cstate="print"/>
          <a:stretch>
            <a:fillRect/>
          </a:stretch>
        </p:blipFill>
        <p:spPr>
          <a:xfrm>
            <a:off x="4211960" y="3789040"/>
            <a:ext cx="2843808" cy="1894198"/>
          </a:xfrm>
          <a:prstGeom prst="rect">
            <a:avLst/>
          </a:prstGeom>
          <a:ln>
            <a:noFill/>
          </a:ln>
          <a:effectLst>
            <a:outerShdw blurRad="292100" dist="139700" dir="2700000" algn="tl" rotWithShape="0">
              <a:srgbClr val="333333">
                <a:alpha val="65000"/>
              </a:srgbClr>
            </a:outerShdw>
          </a:effectLst>
        </p:spPr>
      </p:pic>
      <p:pic>
        <p:nvPicPr>
          <p:cNvPr id="8" name="Picture 5"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344308" y="5883084"/>
            <a:ext cx="1605324" cy="974916"/>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3" y="0"/>
            <a:ext cx="4548749" cy="6921388"/>
          </a:xfrm>
          <a:prstGeom prst="rect">
            <a:avLst/>
          </a:prstGeom>
        </p:spPr>
      </p:pic>
      <p:sp>
        <p:nvSpPr>
          <p:cNvPr id="3" name="TextBox 2"/>
          <p:cNvSpPr txBox="1"/>
          <p:nvPr/>
        </p:nvSpPr>
        <p:spPr>
          <a:xfrm>
            <a:off x="4608005" y="0"/>
            <a:ext cx="4553549" cy="707886"/>
          </a:xfrm>
          <a:prstGeom prst="rect">
            <a:avLst/>
          </a:prstGeom>
          <a:noFill/>
        </p:spPr>
        <p:txBody>
          <a:bodyPr wrap="square" rtlCol="0">
            <a:spAutoFit/>
          </a:bodyPr>
          <a:lstStyle/>
          <a:p>
            <a:r>
              <a:rPr lang="en-US" sz="4000" u="sng" dirty="0" smtClean="0">
                <a:latin typeface="Baskerville Old Face" panose="02020602080505020303" pitchFamily="18" charset="0"/>
              </a:rPr>
              <a:t>Make a commitment</a:t>
            </a:r>
            <a:endParaRPr lang="en-US" sz="4000" u="sng" dirty="0">
              <a:latin typeface="Baskerville Old Face" panose="02020602080505020303" pitchFamily="18" charset="0"/>
            </a:endParaRPr>
          </a:p>
        </p:txBody>
      </p:sp>
      <p:sp>
        <p:nvSpPr>
          <p:cNvPr id="5" name="TextBox 4"/>
          <p:cNvSpPr txBox="1"/>
          <p:nvPr/>
        </p:nvSpPr>
        <p:spPr>
          <a:xfrm>
            <a:off x="4608005" y="798426"/>
            <a:ext cx="4553550" cy="5324535"/>
          </a:xfrm>
          <a:prstGeom prst="rect">
            <a:avLst/>
          </a:prstGeom>
          <a:noFill/>
        </p:spPr>
        <p:txBody>
          <a:bodyPr wrap="square" rtlCol="0">
            <a:spAutoFit/>
          </a:bodyPr>
          <a:lstStyle/>
          <a:p>
            <a:r>
              <a:rPr lang="en-US" sz="2000" dirty="0" smtClean="0">
                <a:latin typeface="Baskerville Old Face" panose="02020602080505020303" pitchFamily="18" charset="0"/>
              </a:rPr>
              <a:t>Making the decision to lose weight, change your lifestyle and become healthier is a big step to take. Start simply by making a commitment to yourself!</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Writing down the reasons why you want to lose weight can also help. Signing a contract with yourself can also be helpful and serve as a formal reminder of the promise you have made to yourself to improve your health.</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We have provided a worksheet [</a:t>
            </a:r>
            <a:r>
              <a:rPr lang="en-US" sz="2000" i="1" dirty="0" smtClean="0">
                <a:latin typeface="Baskerville Old Face" panose="02020602080505020303" pitchFamily="18" charset="0"/>
              </a:rPr>
              <a:t>see handout 1.2</a:t>
            </a:r>
            <a:r>
              <a:rPr lang="en-US" sz="2000" dirty="0" smtClean="0">
                <a:latin typeface="Baskerville Old Face" panose="02020602080505020303" pitchFamily="18" charset="0"/>
              </a:rPr>
              <a:t>] which you can fill out with your reasons for starting this journey and a simple promise to yourself to commit to a healthier lifestyle.</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452320" y="5815184"/>
            <a:ext cx="1605324" cy="974916"/>
          </a:xfrm>
          <a:prstGeom prst="rect">
            <a:avLst/>
          </a:prstGeom>
          <a:noFill/>
          <a:ln w="9525">
            <a:noFill/>
            <a:miter lim="800000"/>
            <a:headEnd/>
            <a:tailEnd/>
          </a:ln>
        </p:spPr>
      </p:pic>
    </p:spTree>
    <p:extLst>
      <p:ext uri="{BB962C8B-B14F-4D97-AF65-F5344CB8AC3E}">
        <p14:creationId xmlns:p14="http://schemas.microsoft.com/office/powerpoint/2010/main" val="22801771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452320" y="5985284"/>
            <a:ext cx="1605324" cy="974916"/>
          </a:xfrm>
          <a:prstGeom prst="rect">
            <a:avLst/>
          </a:prstGeom>
          <a:noFill/>
          <a:ln w="9525">
            <a:noFill/>
            <a:miter lim="800000"/>
            <a:headEnd/>
            <a:tailEnd/>
          </a:ln>
        </p:spPr>
      </p:pic>
      <p:sp>
        <p:nvSpPr>
          <p:cNvPr id="3" name="Title 2"/>
          <p:cNvSpPr>
            <a:spLocks/>
          </p:cNvSpPr>
          <p:nvPr/>
        </p:nvSpPr>
        <p:spPr bwMode="auto">
          <a:xfrm>
            <a:off x="251520" y="15260"/>
            <a:ext cx="8986144" cy="133214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Identify resources for </a:t>
            </a:r>
          </a:p>
          <a:p>
            <a:pPr algn="ctr" eaLnBrk="0" hangingPunct="0">
              <a:defRPr/>
            </a:pPr>
            <a:r>
              <a:rPr lang="en-US" sz="4000" b="1" dirty="0" smtClean="0">
                <a:latin typeface="Baskerville Old Face" panose="02020602080505020303" pitchFamily="18" charset="0"/>
                <a:cs typeface="Calibri" pitchFamily="34" charset="0"/>
              </a:rPr>
              <a:t>information and support.</a:t>
            </a:r>
            <a:endParaRPr lang="en-US" sz="4000" b="1" dirty="0">
              <a:latin typeface="Baskerville Old Face" panose="02020602080505020303" pitchFamily="18" charset="0"/>
              <a:cs typeface="Calibri" pitchFamily="34" charset="0"/>
            </a:endParaRPr>
          </a:p>
        </p:txBody>
      </p:sp>
      <p:sp>
        <p:nvSpPr>
          <p:cNvPr id="5" name="TextBox 4"/>
          <p:cNvSpPr txBox="1"/>
          <p:nvPr/>
        </p:nvSpPr>
        <p:spPr>
          <a:xfrm>
            <a:off x="4535996" y="1341708"/>
            <a:ext cx="4521648" cy="5016758"/>
          </a:xfrm>
          <a:prstGeom prst="rect">
            <a:avLst/>
          </a:prstGeom>
          <a:noFill/>
        </p:spPr>
        <p:txBody>
          <a:bodyPr wrap="square" rtlCol="0">
            <a:spAutoFit/>
          </a:bodyPr>
          <a:lstStyle/>
          <a:p>
            <a:r>
              <a:rPr lang="en-US" sz="2000" dirty="0" smtClean="0">
                <a:latin typeface="Baskerville Old Face" panose="02020602080505020303" pitchFamily="18" charset="0"/>
              </a:rPr>
              <a:t>Find </a:t>
            </a:r>
            <a:r>
              <a:rPr lang="en-US" sz="2000" b="1" dirty="0" smtClean="0">
                <a:latin typeface="Baskerville Old Face" panose="02020602080505020303" pitchFamily="18" charset="0"/>
              </a:rPr>
              <a:t>friends and family members </a:t>
            </a:r>
            <a:r>
              <a:rPr lang="en-US" sz="2000" dirty="0" smtClean="0">
                <a:latin typeface="Baskerville Old Face" panose="02020602080505020303" pitchFamily="18" charset="0"/>
              </a:rPr>
              <a:t>that you can rely on for support. It is so important to have people that you can talk to and get advice and encouragement from during this process.</a:t>
            </a:r>
            <a:r>
              <a:rPr lang="en-US" sz="2000" i="1" dirty="0">
                <a:latin typeface="Baskerville Old Face" panose="02020602080505020303" pitchFamily="18" charset="0"/>
              </a:rPr>
              <a:t> </a:t>
            </a:r>
            <a:r>
              <a:rPr lang="en-US" sz="2000" i="1" dirty="0" smtClean="0">
                <a:latin typeface="Baskerville Old Face" panose="02020602080505020303" pitchFamily="18" charset="0"/>
              </a:rPr>
              <a:t> Complete worksheet </a:t>
            </a:r>
            <a:r>
              <a:rPr lang="en-US" sz="2000" i="1" dirty="0">
                <a:latin typeface="Baskerville Old Face" panose="02020602080505020303" pitchFamily="18" charset="0"/>
              </a:rPr>
              <a:t>1.3.</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Look for a </a:t>
            </a:r>
            <a:r>
              <a:rPr lang="en-US" sz="2000" b="1" dirty="0" smtClean="0">
                <a:latin typeface="Baskerville Old Face" panose="02020602080505020303" pitchFamily="18" charset="0"/>
              </a:rPr>
              <a:t>“buddy” </a:t>
            </a:r>
            <a:r>
              <a:rPr lang="en-US" sz="2000" dirty="0" smtClean="0">
                <a:latin typeface="Baskerville Old Face" panose="02020602080505020303" pitchFamily="18" charset="0"/>
              </a:rPr>
              <a:t>that you can share healthy recipes and perhaps start a walking group with some co-workers on your lunch hour.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Being part of this program is also a great resource and source of support – know that if you have any questions, your </a:t>
            </a:r>
            <a:r>
              <a:rPr lang="en-US" sz="2000" b="1" dirty="0" err="1" smtClean="0">
                <a:latin typeface="Baskerville Old Face" panose="02020602080505020303" pitchFamily="18" charset="0"/>
              </a:rPr>
              <a:t>EWSNetwork</a:t>
            </a:r>
            <a:r>
              <a:rPr lang="en-US" sz="2000" b="1" dirty="0" smtClean="0">
                <a:latin typeface="Baskerville Old Face" panose="02020602080505020303" pitchFamily="18" charset="0"/>
              </a:rPr>
              <a:t> Consultant </a:t>
            </a:r>
            <a:r>
              <a:rPr lang="en-US" sz="2000" dirty="0" smtClean="0">
                <a:latin typeface="Baskerville Old Face" panose="02020602080505020303" pitchFamily="18" charset="0"/>
              </a:rPr>
              <a:t>is also here to help you!</a:t>
            </a:r>
            <a:endParaRPr lang="en-US" sz="2000" dirty="0">
              <a:latin typeface="Baskerville Old Face" panose="02020602080505020303" pitchFamily="18" charset="0"/>
            </a:endParaRPr>
          </a:p>
        </p:txBody>
      </p:sp>
      <p:pic>
        <p:nvPicPr>
          <p:cNvPr id="1028" name="Picture 4" descr="http://blog.itriagehealth.com/wp-content/uploads/2012/01/family-fit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60848"/>
            <a:ext cx="40862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6122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74760" y="90497"/>
            <a:ext cx="7194481" cy="74621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215516" y="908720"/>
            <a:ext cx="8775012" cy="4862870"/>
          </a:xfrm>
          <a:prstGeom prst="rect">
            <a:avLst/>
          </a:prstGeom>
          <a:noFill/>
        </p:spPr>
        <p:txBody>
          <a:bodyPr wrap="square" rtlCol="0">
            <a:spAutoFit/>
          </a:bodyPr>
          <a:lstStyle/>
          <a:p>
            <a:r>
              <a:rPr lang="en-US" sz="2000" dirty="0" smtClean="0">
                <a:latin typeface="Baskerville Old Face" panose="02020602080505020303" pitchFamily="18" charset="0"/>
              </a:rPr>
              <a:t>It can be very difficult when one person in a household is trying to change their eating habits when the rest of the family doesn’t feel they have to – difficult, but not impossible! </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The first step is to be clear in </a:t>
            </a:r>
            <a:r>
              <a:rPr lang="en-US" sz="2000" b="1" dirty="0" smtClean="0">
                <a:latin typeface="Baskerville Old Face" panose="02020602080505020303" pitchFamily="18" charset="0"/>
              </a:rPr>
              <a:t>knowing exactly what you want and need</a:t>
            </a:r>
            <a:r>
              <a:rPr lang="en-US" sz="2000" dirty="0">
                <a:latin typeface="Baskerville Old Face" panose="02020602080505020303" pitchFamily="18" charset="0"/>
              </a:rPr>
              <a:t> </a:t>
            </a:r>
            <a:r>
              <a:rPr lang="en-US" sz="2000" dirty="0" smtClean="0">
                <a:latin typeface="Baskerville Old Face" panose="02020602080505020303" pitchFamily="18" charset="0"/>
              </a:rPr>
              <a:t>for continued success. A great way to figure this out is to write your “Perfect World” list. See Refer back to </a:t>
            </a:r>
            <a:r>
              <a:rPr lang="en-US" sz="2000" i="1" dirty="0" smtClean="0">
                <a:latin typeface="Baskerville Old Face" panose="02020602080505020303" pitchFamily="18" charset="0"/>
              </a:rPr>
              <a:t>handout 1.3</a:t>
            </a:r>
            <a:r>
              <a:rPr lang="en-US" sz="2000" dirty="0" smtClean="0">
                <a:latin typeface="Baskerville Old Face" panose="02020602080505020303" pitchFamily="18" charset="0"/>
              </a:rPr>
              <a:t>. Any alterations to be made?</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Write down exactly what you would want </a:t>
            </a:r>
            <a:r>
              <a:rPr lang="en-US" sz="2000" b="1" dirty="0" smtClean="0">
                <a:latin typeface="Baskerville Old Face" panose="02020602080505020303" pitchFamily="18" charset="0"/>
              </a:rPr>
              <a:t>“in a perfect world” </a:t>
            </a:r>
            <a:r>
              <a:rPr lang="en-US" sz="2000" dirty="0" smtClean="0">
                <a:latin typeface="Baskerville Old Face" panose="02020602080505020303" pitchFamily="18" charset="0"/>
              </a:rPr>
              <a:t>in terms of support from the other members of your household. Be as specific as possible.</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Instead of saying “Be nicer to me” or “Help me”, give specific ideas about what you would like them to do or not do. If you don’t want to have to watch other people eat ice cream in front of you – write that specifically. If you don’t want people to constantly ask you about what you ate today, write it down! Don’t worry about whether it’s reasonable or not, this is your “perfect world” list – just put it down for now, it can be modified to be “reasonable” afterwards.</a:t>
            </a:r>
            <a:endParaRPr lang="en-US" sz="2000" dirty="0">
              <a:latin typeface="Baskerville Old Face" panose="02020602080505020303" pitchFamily="18" charset="0"/>
            </a:endParaRPr>
          </a:p>
        </p:txBody>
      </p:sp>
      <p:sp>
        <p:nvSpPr>
          <p:cNvPr id="9" name="TextBox 8"/>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www.mayoclinic.com</a:t>
            </a:r>
            <a:r>
              <a:rPr lang="en-US" sz="1200" dirty="0" smtClean="0"/>
              <a:t> </a:t>
            </a:r>
            <a:endParaRPr lang="en-US" sz="1200" dirty="0"/>
          </a:p>
        </p:txBody>
      </p:sp>
    </p:spTree>
    <p:extLst>
      <p:ext uri="{BB962C8B-B14F-4D97-AF65-F5344CB8AC3E}">
        <p14:creationId xmlns:p14="http://schemas.microsoft.com/office/powerpoint/2010/main" val="1486955287"/>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75656" y="116633"/>
            <a:ext cx="6383436"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Take stock of where you are.</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51520" y="761314"/>
            <a:ext cx="8640960" cy="707886"/>
          </a:xfrm>
          <a:prstGeom prst="rect">
            <a:avLst/>
          </a:prstGeom>
          <a:noFill/>
        </p:spPr>
        <p:txBody>
          <a:bodyPr wrap="square" rtlCol="0">
            <a:spAutoFit/>
          </a:bodyPr>
          <a:lstStyle/>
          <a:p>
            <a:r>
              <a:rPr lang="en-US" sz="2000" u="sng" dirty="0" smtClean="0">
                <a:latin typeface="Baskerville Old Face" panose="02020602080505020303" pitchFamily="18" charset="0"/>
              </a:rPr>
              <a:t>It is important to have a clear idea of where you are and any obstacles in your path before starting on any journey. Consider the following:</a:t>
            </a:r>
            <a:endParaRPr lang="en-US" sz="2000" u="sng" dirty="0">
              <a:latin typeface="Baskerville Old Face" panose="02020602080505020303" pitchFamily="18" charset="0"/>
            </a:endParaRPr>
          </a:p>
        </p:txBody>
      </p:sp>
      <p:sp>
        <p:nvSpPr>
          <p:cNvPr id="4" name="TextBox 3"/>
          <p:cNvSpPr txBox="1"/>
          <p:nvPr/>
        </p:nvSpPr>
        <p:spPr>
          <a:xfrm>
            <a:off x="89992" y="1480464"/>
            <a:ext cx="895014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Keep a </a:t>
            </a:r>
            <a:r>
              <a:rPr lang="en-US" sz="2000" b="1" dirty="0" smtClean="0">
                <a:latin typeface="Baskerville Old Face" panose="02020602080505020303" pitchFamily="18" charset="0"/>
              </a:rPr>
              <a:t>food diary</a:t>
            </a:r>
            <a:r>
              <a:rPr lang="en-US" sz="2000" dirty="0" smtClean="0">
                <a:latin typeface="Baskerville Old Face" panose="02020602080505020303" pitchFamily="18" charset="0"/>
              </a:rPr>
              <a:t> for a few days and write down everything you eat. Eat as you normally would – don’t worry about restrictions for the first few days. By doing this, you become more aware of what and when you are eating which can help you avoid mindless eating.  </a:t>
            </a:r>
            <a:r>
              <a:rPr lang="en-US" sz="2000" i="1" dirty="0" smtClean="0">
                <a:latin typeface="Baskerville Old Face" panose="02020602080505020303" pitchFamily="18" charset="0"/>
              </a:rPr>
              <a:t>See handout 1.4.</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Examine your </a:t>
            </a:r>
            <a:r>
              <a:rPr lang="en-US" sz="2000" b="1" dirty="0" smtClean="0">
                <a:latin typeface="Baskerville Old Face" panose="02020602080505020303" pitchFamily="18" charset="0"/>
              </a:rPr>
              <a:t>current lifestyle</a:t>
            </a:r>
            <a:r>
              <a:rPr lang="en-US" sz="2000" dirty="0" smtClean="0">
                <a:latin typeface="Baskerville Old Face" panose="02020602080505020303" pitchFamily="18" charset="0"/>
              </a:rPr>
              <a:t>. Identify things that may pose a challenge to your weight loss efforts. Do you have odd or long work hours? Do your co-workers frequently bring high-calorie items, like donuts, to the workplace to share? Think through things you can do to overcome these challenges.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Your </a:t>
            </a:r>
            <a:r>
              <a:rPr lang="en-US" sz="2000" dirty="0" err="1" smtClean="0">
                <a:latin typeface="Baskerville Old Face" panose="02020602080505020303" pitchFamily="18" charset="0"/>
              </a:rPr>
              <a:t>EWSNetwork</a:t>
            </a:r>
            <a:r>
              <a:rPr lang="en-US" sz="2000" dirty="0" smtClean="0">
                <a:latin typeface="Baskerville Old Face" panose="02020602080505020303" pitchFamily="18" charset="0"/>
              </a:rPr>
              <a:t> Consultant can help you evaluate your weight loss goals and help you to take your baseline weight &amp; measurements to compare against as the weeks progress. See your handouts which include a log to record this information and track your future progress.</a:t>
            </a:r>
            <a:endParaRPr lang="en-US" sz="2000" dirty="0">
              <a:latin typeface="Baskerville Old Face" panose="02020602080505020303" pitchFamily="18" charset="0"/>
            </a:endParaRPr>
          </a:p>
        </p:txBody>
      </p:sp>
      <p:pic>
        <p:nvPicPr>
          <p:cNvPr id="5" name="Picture 4"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164288" y="5405475"/>
            <a:ext cx="1605324" cy="974916"/>
          </a:xfrm>
          <a:prstGeom prst="rect">
            <a:avLst/>
          </a:prstGeom>
          <a:noFill/>
          <a:ln w="9525">
            <a:noFill/>
            <a:miter lim="800000"/>
            <a:headEnd/>
            <a:tailEnd/>
          </a:ln>
        </p:spPr>
      </p:pic>
    </p:spTree>
    <p:extLst>
      <p:ext uri="{BB962C8B-B14F-4D97-AF65-F5344CB8AC3E}">
        <p14:creationId xmlns:p14="http://schemas.microsoft.com/office/powerpoint/2010/main" val="74118151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71500" y="80628"/>
            <a:ext cx="8986144" cy="133214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Continually “check in” with yourself </a:t>
            </a:r>
          </a:p>
          <a:p>
            <a:pPr algn="ctr" eaLnBrk="0" hangingPunct="0">
              <a:defRPr/>
            </a:pPr>
            <a:r>
              <a:rPr lang="en-US" sz="4000" b="1" dirty="0" smtClean="0">
                <a:latin typeface="Baskerville Old Face" panose="02020602080505020303" pitchFamily="18" charset="0"/>
                <a:cs typeface="Calibri" pitchFamily="34" charset="0"/>
              </a:rPr>
              <a:t>to monitor progress.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143508" y="1808820"/>
            <a:ext cx="4356484" cy="4401205"/>
          </a:xfrm>
          <a:prstGeom prst="rect">
            <a:avLst/>
          </a:prstGeom>
          <a:noFill/>
        </p:spPr>
        <p:txBody>
          <a:bodyPr wrap="square" rtlCol="0">
            <a:spAutoFit/>
          </a:bodyPr>
          <a:lstStyle/>
          <a:p>
            <a:r>
              <a:rPr lang="en-US" sz="2000" dirty="0" smtClean="0">
                <a:latin typeface="Baskerville Old Face" panose="02020602080505020303" pitchFamily="18" charset="0"/>
              </a:rPr>
              <a:t>Success is more of a </a:t>
            </a:r>
            <a:r>
              <a:rPr lang="en-US" sz="2000" b="1" dirty="0" smtClean="0">
                <a:latin typeface="Baskerville Old Face" panose="02020602080505020303" pitchFamily="18" charset="0"/>
              </a:rPr>
              <a:t>winding road </a:t>
            </a:r>
            <a:r>
              <a:rPr lang="en-US" sz="2000" dirty="0" smtClean="0">
                <a:latin typeface="Baskerville Old Face" panose="02020602080505020303" pitchFamily="18" charset="0"/>
              </a:rPr>
              <a:t>than a straight line. You must be prepared to re-route when obstacles present themselves!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Revisit your goals frequently and tweak where necessary. Morning workouts not happening? What about lunch hour or just after dinner?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If you are consistently achieving goals, try adding newer, more challenging goals to keep things from getting stale.</a:t>
            </a:r>
          </a:p>
          <a:p>
            <a:endParaRPr lang="en-US" sz="2000" dirty="0">
              <a:latin typeface="Baskerville Old Face" panose="02020602080505020303" pitchFamily="18" charset="0"/>
            </a:endParaRPr>
          </a:p>
          <a:p>
            <a:endParaRPr lang="en-US" sz="2000" dirty="0">
              <a:latin typeface="Baskerville Old Face" panose="020206020805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6003" y="1896700"/>
            <a:ext cx="4432954" cy="36046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452320" y="5985284"/>
            <a:ext cx="1605324" cy="974916"/>
          </a:xfrm>
          <a:prstGeom prst="rect">
            <a:avLst/>
          </a:prstGeom>
          <a:noFill/>
          <a:ln w="9525">
            <a:noFill/>
            <a:miter lim="800000"/>
            <a:headEnd/>
            <a:tailEnd/>
          </a:ln>
        </p:spPr>
      </p:pic>
    </p:spTree>
    <p:extLst>
      <p:ext uri="{BB962C8B-B14F-4D97-AF65-F5344CB8AC3E}">
        <p14:creationId xmlns:p14="http://schemas.microsoft.com/office/powerpoint/2010/main" val="2588327497"/>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329" y="836712"/>
            <a:ext cx="4384671" cy="3011996"/>
          </a:xfrm>
          <a:prstGeom prst="rect">
            <a:avLst/>
          </a:prstGeom>
          <a:ln>
            <a:noFill/>
          </a:ln>
          <a:effectLst>
            <a:softEdge rad="112500"/>
          </a:effectLst>
        </p:spPr>
      </p:pic>
      <p:sp>
        <p:nvSpPr>
          <p:cNvPr id="4" name="TextBox 3"/>
          <p:cNvSpPr txBox="1"/>
          <p:nvPr/>
        </p:nvSpPr>
        <p:spPr>
          <a:xfrm>
            <a:off x="143508" y="1016732"/>
            <a:ext cx="8748972" cy="4524315"/>
          </a:xfrm>
          <a:prstGeom prst="rect">
            <a:avLst/>
          </a:prstGeom>
          <a:noFill/>
        </p:spPr>
        <p:txBody>
          <a:bodyPr wrap="square" rtlCol="0">
            <a:spAutoFit/>
          </a:bodyPr>
          <a:lstStyle/>
          <a:p>
            <a:r>
              <a:rPr lang="en-US" sz="2400" b="1" dirty="0" smtClean="0">
                <a:latin typeface="Baskerville Old Face" panose="02020602080505020303" pitchFamily="18" charset="0"/>
              </a:rPr>
              <a:t>Remember, success takes commitment, </a:t>
            </a:r>
          </a:p>
          <a:p>
            <a:r>
              <a:rPr lang="en-US" sz="2400" b="1" dirty="0">
                <a:latin typeface="Baskerville Old Face" panose="02020602080505020303" pitchFamily="18" charset="0"/>
              </a:rPr>
              <a:t>p</a:t>
            </a:r>
            <a:r>
              <a:rPr lang="en-US" sz="2400" b="1" dirty="0" smtClean="0">
                <a:latin typeface="Baskerville Old Face" panose="02020602080505020303" pitchFamily="18" charset="0"/>
              </a:rPr>
              <a:t>reparation &amp; hard work.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Take the time to think about:</a:t>
            </a:r>
          </a:p>
          <a:p>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Why you want to lose weight</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The steps it will take to lose weight</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The challenges that may prevent you from reaching your goals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How you can get around those challenges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Who you can turn to for support and encouragement</a:t>
            </a:r>
            <a:endParaRPr lang="en-US" sz="2000" dirty="0">
              <a:latin typeface="Baskerville Old Face" panose="02020602080505020303" pitchFamily="18" charset="0"/>
            </a:endParaRPr>
          </a:p>
        </p:txBody>
      </p:sp>
      <p:pic>
        <p:nvPicPr>
          <p:cNvPr id="5" name="Picture 4"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87156" y="5805264"/>
            <a:ext cx="1605324" cy="974916"/>
          </a:xfrm>
          <a:prstGeom prst="rect">
            <a:avLst/>
          </a:prstGeom>
          <a:noFill/>
          <a:ln w="9525">
            <a:noFill/>
            <a:miter lim="800000"/>
            <a:headEnd/>
            <a:tailEnd/>
          </a:ln>
        </p:spPr>
      </p:pic>
    </p:spTree>
    <p:extLst>
      <p:ext uri="{BB962C8B-B14F-4D97-AF65-F5344CB8AC3E}">
        <p14:creationId xmlns:p14="http://schemas.microsoft.com/office/powerpoint/2010/main" val="343974322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ience_behind_weight_loss2.jpg"/>
          <p:cNvPicPr>
            <a:picLocks noChangeAspect="1"/>
          </p:cNvPicPr>
          <p:nvPr/>
        </p:nvPicPr>
        <p:blipFill>
          <a:blip r:embed="rId2" cstate="print"/>
          <a:stretch>
            <a:fillRect/>
          </a:stretch>
        </p:blipFill>
        <p:spPr>
          <a:xfrm>
            <a:off x="0" y="1700808"/>
            <a:ext cx="4511040" cy="2971800"/>
          </a:xfrm>
          <a:prstGeom prst="rect">
            <a:avLst/>
          </a:prstGeom>
          <a:ln>
            <a:noFill/>
          </a:ln>
          <a:effectLst>
            <a:softEdge rad="112500"/>
          </a:effectLst>
        </p:spPr>
      </p:pic>
      <p:sp>
        <p:nvSpPr>
          <p:cNvPr id="2" name="TextBox 1"/>
          <p:cNvSpPr txBox="1"/>
          <p:nvPr/>
        </p:nvSpPr>
        <p:spPr>
          <a:xfrm>
            <a:off x="827584" y="260648"/>
            <a:ext cx="7488832" cy="707886"/>
          </a:xfrm>
          <a:prstGeom prst="rect">
            <a:avLst/>
          </a:prstGeom>
          <a:noFill/>
        </p:spPr>
        <p:txBody>
          <a:bodyPr wrap="square" rtlCol="0">
            <a:spAutoFit/>
          </a:bodyPr>
          <a:lstStyle/>
          <a:p>
            <a:pPr algn="ctr"/>
            <a:r>
              <a:rPr lang="en-CA" sz="4000" dirty="0" smtClean="0">
                <a:latin typeface="Baskerville Old Face" pitchFamily="18" charset="0"/>
              </a:rPr>
              <a:t>Weight Loss is Science, not Magic!</a:t>
            </a:r>
            <a:endParaRPr lang="en-CA" sz="4000" dirty="0">
              <a:latin typeface="Baskerville Old Face" pitchFamily="18" charset="0"/>
            </a:endParaRPr>
          </a:p>
        </p:txBody>
      </p:sp>
      <p:sp>
        <p:nvSpPr>
          <p:cNvPr id="4" name="TextBox 3"/>
          <p:cNvSpPr txBox="1"/>
          <p:nvPr/>
        </p:nvSpPr>
        <p:spPr>
          <a:xfrm>
            <a:off x="4608004" y="1412776"/>
            <a:ext cx="4212468" cy="3785652"/>
          </a:xfrm>
          <a:prstGeom prst="rect">
            <a:avLst/>
          </a:prstGeom>
          <a:noFill/>
        </p:spPr>
        <p:txBody>
          <a:bodyPr wrap="square" rtlCol="0">
            <a:spAutoFit/>
          </a:bodyPr>
          <a:lstStyle/>
          <a:p>
            <a:r>
              <a:rPr lang="en-CA" sz="2000" dirty="0" smtClean="0">
                <a:latin typeface="Baskerville Old Face" pitchFamily="18" charset="0"/>
              </a:rPr>
              <a:t>To lose weight, you must burn more calories than you take in. </a:t>
            </a:r>
          </a:p>
          <a:p>
            <a:endParaRPr lang="en-CA" sz="2000" dirty="0" smtClean="0">
              <a:latin typeface="Baskerville Old Face" pitchFamily="18" charset="0"/>
            </a:endParaRPr>
          </a:p>
          <a:p>
            <a:pPr algn="ctr"/>
            <a:r>
              <a:rPr lang="en-CA" sz="2000" b="1" dirty="0" smtClean="0">
                <a:solidFill>
                  <a:srgbClr val="FF0000"/>
                </a:solidFill>
                <a:latin typeface="Baskerville Old Face" pitchFamily="18" charset="0"/>
              </a:rPr>
              <a:t>1 pound of fat = 3500 calories</a:t>
            </a:r>
          </a:p>
          <a:p>
            <a:endParaRPr lang="en-CA" sz="2000" dirty="0" smtClean="0">
              <a:latin typeface="Baskerville Old Face" pitchFamily="18" charset="0"/>
            </a:endParaRPr>
          </a:p>
          <a:p>
            <a:r>
              <a:rPr lang="en-CA" sz="2000" dirty="0" smtClean="0">
                <a:latin typeface="Baskerville Old Face" pitchFamily="18" charset="0"/>
              </a:rPr>
              <a:t>To burn 3500 calories per week, you must either:</a:t>
            </a:r>
          </a:p>
          <a:p>
            <a:endParaRPr lang="en-CA" sz="2000" dirty="0" smtClean="0">
              <a:latin typeface="Baskerville Old Face" pitchFamily="18" charset="0"/>
            </a:endParaRPr>
          </a:p>
          <a:p>
            <a:r>
              <a:rPr lang="en-CA" sz="2000" dirty="0" smtClean="0">
                <a:latin typeface="Baskerville Old Face" pitchFamily="18" charset="0"/>
              </a:rPr>
              <a:t>Cut out 500 calories from your diet OR </a:t>
            </a:r>
          </a:p>
          <a:p>
            <a:r>
              <a:rPr lang="en-CA" sz="2000" dirty="0" smtClean="0">
                <a:latin typeface="Baskerville Old Face" pitchFamily="18" charset="0"/>
              </a:rPr>
              <a:t>Burn an extra 500 calories per day OR </a:t>
            </a:r>
          </a:p>
          <a:p>
            <a:r>
              <a:rPr lang="en-CA" sz="2000" dirty="0" smtClean="0">
                <a:latin typeface="Baskerville Old Face" pitchFamily="18" charset="0"/>
              </a:rPr>
              <a:t>Cut out 250 calories AND burn an extra 250 calories per day.</a:t>
            </a:r>
            <a:endParaRPr lang="en-CA" sz="2000" dirty="0">
              <a:latin typeface="Baskerville Old Face"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7" name="TextBox 6"/>
          <p:cNvSpPr txBox="1"/>
          <p:nvPr/>
        </p:nvSpPr>
        <p:spPr>
          <a:xfrm>
            <a:off x="431540" y="5409220"/>
            <a:ext cx="8496944" cy="400110"/>
          </a:xfrm>
          <a:prstGeom prst="rect">
            <a:avLst/>
          </a:prstGeom>
          <a:noFill/>
        </p:spPr>
        <p:txBody>
          <a:bodyPr wrap="square" rtlCol="0">
            <a:spAutoFit/>
          </a:bodyPr>
          <a:lstStyle/>
          <a:p>
            <a:pPr algn="ctr"/>
            <a:r>
              <a:rPr lang="en-CA" sz="2000" b="1" i="1" u="sng" dirty="0" smtClean="0">
                <a:solidFill>
                  <a:srgbClr val="FF0000"/>
                </a:solidFill>
                <a:latin typeface="Baskerville Old Face" pitchFamily="18" charset="0"/>
              </a:rPr>
              <a:t>“But how do I know how many calories I need?”</a:t>
            </a:r>
            <a:endParaRPr lang="en-CA" sz="2000" b="1" i="1" u="sng" dirty="0">
              <a:solidFill>
                <a:srgbClr val="FF0000"/>
              </a:solidFill>
              <a:latin typeface="Baskerville Old Face"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7643</TotalTime>
  <Words>1819</Words>
  <Application>Microsoft Office PowerPoint</Application>
  <PresentationFormat>Letter Paper (8.5x11 in)</PresentationFormat>
  <Paragraphs>191</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PowerPoint Presentation</vt:lpstr>
      <vt:lpstr>Fit &amp; Lean in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643</cp:revision>
  <cp:lastPrinted>1601-01-01T00:00:00Z</cp:lastPrinted>
  <dcterms:created xsi:type="dcterms:W3CDTF">2010-09-03T20:32:24Z</dcterms:created>
  <dcterms:modified xsi:type="dcterms:W3CDTF">2014-02-11T15:48:48Z</dcterms:modified>
</cp:coreProperties>
</file>