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7"/>
  </p:notesMasterIdLst>
  <p:handoutMasterIdLst>
    <p:handoutMasterId r:id="rId18"/>
  </p:handoutMasterIdLst>
  <p:sldIdLst>
    <p:sldId id="371" r:id="rId2"/>
    <p:sldId id="372" r:id="rId3"/>
    <p:sldId id="389" r:id="rId4"/>
    <p:sldId id="390" r:id="rId5"/>
    <p:sldId id="391" r:id="rId6"/>
    <p:sldId id="392" r:id="rId7"/>
    <p:sldId id="393" r:id="rId8"/>
    <p:sldId id="398" r:id="rId9"/>
    <p:sldId id="401" r:id="rId10"/>
    <p:sldId id="397" r:id="rId11"/>
    <p:sldId id="394" r:id="rId12"/>
    <p:sldId id="395" r:id="rId13"/>
    <p:sldId id="396" r:id="rId14"/>
    <p:sldId id="405" r:id="rId15"/>
    <p:sldId id="349" r:id="rId16"/>
  </p:sldIdLst>
  <p:sldSz cx="9144000" cy="6858000" type="letter"/>
  <p:notesSz cx="7086600" cy="9372600"/>
  <p:defaultTextStyle>
    <a:defPPr>
      <a:defRPr lang="en-CA"/>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51">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292929"/>
    <a:srgbClr val="FFFF00"/>
    <a:srgbClr val="000000"/>
    <a:srgbClr val="0000A4"/>
    <a:srgbClr val="0000CC"/>
    <a:srgbClr val="C0C0C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88735" autoAdjust="0"/>
  </p:normalViewPr>
  <p:slideViewPr>
    <p:cSldViewPr>
      <p:cViewPr>
        <p:scale>
          <a:sx n="72" d="100"/>
          <a:sy n="72" d="100"/>
        </p:scale>
        <p:origin x="-1488" y="-48"/>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1" d="100"/>
          <a:sy n="61" d="100"/>
        </p:scale>
        <p:origin x="-3624" y="-756"/>
      </p:cViewPr>
      <p:guideLst>
        <p:guide orient="horz" pos="2951"/>
        <p:guide pos="223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9155" name="Rectangle 3"/>
          <p:cNvSpPr>
            <a:spLocks noGrp="1" noChangeArrowheads="1"/>
          </p:cNvSpPr>
          <p:nvPr>
            <p:ph type="dt" sz="quarter" idx="1"/>
          </p:nvPr>
        </p:nvSpPr>
        <p:spPr bwMode="auto">
          <a:xfrm>
            <a:off x="4016375"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9156" name="Rectangle 4"/>
          <p:cNvSpPr>
            <a:spLocks noGrp="1" noChangeArrowheads="1"/>
          </p:cNvSpPr>
          <p:nvPr>
            <p:ph type="ftr" sz="quarter" idx="2"/>
          </p:nvPr>
        </p:nvSpPr>
        <p:spPr bwMode="auto">
          <a:xfrm>
            <a:off x="0"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9157" name="Rectangle 5"/>
          <p:cNvSpPr>
            <a:spLocks noGrp="1" noChangeArrowheads="1"/>
          </p:cNvSpPr>
          <p:nvPr>
            <p:ph type="sldNum" sz="quarter" idx="3"/>
          </p:nvPr>
        </p:nvSpPr>
        <p:spPr bwMode="auto">
          <a:xfrm>
            <a:off x="4016375"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Times New Roman" pitchFamily="18" charset="0"/>
              </a:defRPr>
            </a:lvl1pPr>
          </a:lstStyle>
          <a:p>
            <a:pPr>
              <a:defRPr/>
            </a:pPr>
            <a:fld id="{DE689794-001C-4034-8F31-A6BF042E498A}" type="slidenum">
              <a:rPr lang="en-CA"/>
              <a:pPr>
                <a:defRPr/>
              </a:pPr>
              <a:t>‹#›</a:t>
            </a:fld>
            <a:endParaRPr lang="en-CA"/>
          </a:p>
        </p:txBody>
      </p:sp>
    </p:spTree>
    <p:extLst>
      <p:ext uri="{BB962C8B-B14F-4D97-AF65-F5344CB8AC3E}">
        <p14:creationId xmlns:p14="http://schemas.microsoft.com/office/powerpoint/2010/main" val="2905413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Arial" charset="0"/>
              </a:defRPr>
            </a:lvl1pPr>
          </a:lstStyle>
          <a:p>
            <a:pPr>
              <a:defRPr/>
            </a:pPr>
            <a:endParaRPr lang="en-US"/>
          </a:p>
        </p:txBody>
      </p:sp>
      <p:sp>
        <p:nvSpPr>
          <p:cNvPr id="120835" name="Rectangle 3"/>
          <p:cNvSpPr>
            <a:spLocks noGrp="1" noChangeArrowheads="1"/>
          </p:cNvSpPr>
          <p:nvPr>
            <p:ph type="dt" idx="1"/>
          </p:nvPr>
        </p:nvSpPr>
        <p:spPr bwMode="auto">
          <a:xfrm>
            <a:off x="4014788"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708025" y="4452938"/>
            <a:ext cx="5670550" cy="4216400"/>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20838" name="Rectangle 6"/>
          <p:cNvSpPr>
            <a:spLocks noGrp="1" noChangeArrowheads="1"/>
          </p:cNvSpPr>
          <p:nvPr>
            <p:ph type="ftr" sz="quarter" idx="4"/>
          </p:nvPr>
        </p:nvSpPr>
        <p:spPr bwMode="auto">
          <a:xfrm>
            <a:off x="0"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Arial" charset="0"/>
              </a:defRPr>
            </a:lvl1pPr>
          </a:lstStyle>
          <a:p>
            <a:pPr>
              <a:defRPr/>
            </a:pPr>
            <a:endParaRPr lang="en-US"/>
          </a:p>
        </p:txBody>
      </p:sp>
      <p:sp>
        <p:nvSpPr>
          <p:cNvPr id="120839" name="Rectangle 7"/>
          <p:cNvSpPr>
            <a:spLocks noGrp="1" noChangeArrowheads="1"/>
          </p:cNvSpPr>
          <p:nvPr>
            <p:ph type="sldNum" sz="quarter" idx="5"/>
          </p:nvPr>
        </p:nvSpPr>
        <p:spPr bwMode="auto">
          <a:xfrm>
            <a:off x="4014788"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Arial" charset="0"/>
              </a:defRPr>
            </a:lvl1pPr>
          </a:lstStyle>
          <a:p>
            <a:pPr>
              <a:defRPr/>
            </a:pPr>
            <a:fld id="{9FB4E9A6-3B2D-4A01-9FCD-D07BE8D86FE0}" type="slidenum">
              <a:rPr lang="en-US"/>
              <a:pPr>
                <a:defRPr/>
              </a:pPr>
              <a:t>‹#›</a:t>
            </a:fld>
            <a:endParaRPr lang="en-US"/>
          </a:p>
        </p:txBody>
      </p:sp>
    </p:spTree>
    <p:extLst>
      <p:ext uri="{BB962C8B-B14F-4D97-AF65-F5344CB8AC3E}">
        <p14:creationId xmlns:p14="http://schemas.microsoft.com/office/powerpoint/2010/main" val="3180394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S PGothic" pitchFamily="34" charset="-128"/>
        <a:cs typeface="ＭＳ Ｐゴシック" pitchFamily="-60" charset="-128"/>
      </a:defRPr>
    </a:lvl1pPr>
    <a:lvl2pPr marL="4572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4242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clients turn to GI chart handouts to review guidelines for GI</a:t>
            </a:r>
            <a:r>
              <a:rPr lang="en-US" baseline="0" dirty="0" smtClean="0"/>
              <a:t> foods to consume regularly, occasionally and those to avoid when possible. Remind them that this might be something handy to put on fridge or on cupboard as a reference in the kitchen.</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7</a:t>
            </a:fld>
            <a:endParaRPr lang="en-US"/>
          </a:p>
        </p:txBody>
      </p:sp>
    </p:spTree>
    <p:extLst>
      <p:ext uri="{BB962C8B-B14F-4D97-AF65-F5344CB8AC3E}">
        <p14:creationId xmlns:p14="http://schemas.microsoft.com/office/powerpoint/2010/main" val="866324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8</a:t>
            </a:fld>
            <a:endParaRPr lang="en-US"/>
          </a:p>
        </p:txBody>
      </p:sp>
    </p:spTree>
    <p:extLst>
      <p:ext uri="{BB962C8B-B14F-4D97-AF65-F5344CB8AC3E}">
        <p14:creationId xmlns:p14="http://schemas.microsoft.com/office/powerpoint/2010/main" val="2652388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Advise</a:t>
            </a:r>
            <a:r>
              <a:rPr lang="en-US" baseline="0" dirty="0" smtClean="0"/>
              <a:t> that ideally, snacks should be less than 200 calories and have a good balance of protein to fiber. WATCH SUGAR LEVELS! A good protein/fiber combo will help keep you full for longer.</a:t>
            </a:r>
          </a:p>
          <a:p>
            <a:endParaRPr lang="en-US" baseline="0" dirty="0" smtClean="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9</a:t>
            </a:fld>
            <a:endParaRPr lang="en-US"/>
          </a:p>
        </p:txBody>
      </p:sp>
    </p:spTree>
    <p:extLst>
      <p:ext uri="{BB962C8B-B14F-4D97-AF65-F5344CB8AC3E}">
        <p14:creationId xmlns:p14="http://schemas.microsoft.com/office/powerpoint/2010/main" val="3766566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Consultant should be available to groups</a:t>
            </a:r>
            <a:r>
              <a:rPr lang="en-US" baseline="0" dirty="0" smtClean="0"/>
              <a:t> as needed for questions or instructions. Allow 10 minutes or so for this project and then have a member from each group present their ideas. Review and suggest any improvements that could be made to their ideas or discuss why their ideas were good.</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10</a:t>
            </a:fld>
            <a:endParaRPr lang="en-US"/>
          </a:p>
        </p:txBody>
      </p:sp>
    </p:spTree>
    <p:extLst>
      <p:ext uri="{BB962C8B-B14F-4D97-AF65-F5344CB8AC3E}">
        <p14:creationId xmlns:p14="http://schemas.microsoft.com/office/powerpoint/2010/main" val="1568275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them refer to meal planning template and encourage them to set completing</a:t>
            </a:r>
            <a:r>
              <a:rPr lang="en-US" baseline="0" dirty="0" smtClean="0"/>
              <a:t> a meal plan for the week as one of their goals this week.</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11</a:t>
            </a:fld>
            <a:endParaRPr lang="en-US"/>
          </a:p>
        </p:txBody>
      </p:sp>
    </p:spTree>
    <p:extLst>
      <p:ext uri="{BB962C8B-B14F-4D97-AF65-F5344CB8AC3E}">
        <p14:creationId xmlns:p14="http://schemas.microsoft.com/office/powerpoint/2010/main" val="1401167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12804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endParaRPr lang="en-US"/>
          </a:p>
        </p:txBody>
      </p:sp>
      <p:sp>
        <p:nvSpPr>
          <p:cNvPr id="12" name="Footer Placeholder 18"/>
          <p:cNvSpPr>
            <a:spLocks noGrp="1"/>
          </p:cNvSpPr>
          <p:nvPr>
            <p:ph type="ftr" sz="quarter" idx="11"/>
          </p:nvPr>
        </p:nvSpPr>
        <p:spPr/>
        <p:txBody>
          <a:bodyPr/>
          <a:lstStyle>
            <a:lvl1pPr>
              <a:defRPr>
                <a:solidFill>
                  <a:srgbClr val="E8F0F4"/>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BD8241A5-6A7A-4766-8E2D-A5B9DE5667FB}" type="slidenum">
              <a:rPr lang="en-US"/>
              <a:pPr>
                <a:defRPr/>
              </a:pPr>
              <a:t>‹#›</a:t>
            </a:fld>
            <a:endParaRPr lang="en-US"/>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EE00811-0F6B-4EB9-89A7-3D8AB805C1AB}" type="slidenum">
              <a:rPr lang="en-US"/>
              <a:pPr>
                <a:defRPr/>
              </a:pPr>
              <a:t>‹#›</a:t>
            </a:fld>
            <a:endParaRPr 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5A959CF-194A-4E08-BA29-04DF903E7B28}" type="slidenum">
              <a:rPr lang="en-US"/>
              <a:pPr>
                <a:defRPr/>
              </a:pPr>
              <a:t>‹#›</a:t>
            </a:fld>
            <a:endParaRPr lang="en-US"/>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813D87C-66F3-4229-BD9D-1379006885C2}" type="slidenum">
              <a:rPr lang="en-US"/>
              <a:pPr>
                <a:defRPr/>
              </a:pPr>
              <a:t>‹#›</a:t>
            </a:fld>
            <a:endParaRPr lang="en-US"/>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2" name="Title 1"/>
          <p:cNvSpPr>
            <a:spLocks noGrp="1"/>
          </p:cNvSpPr>
          <p:nvPr>
            <p:ph type="title"/>
          </p:nvPr>
        </p:nvSpPr>
        <p:spPr>
          <a:xfrm>
            <a:off x="722376" y="1059712"/>
            <a:ext cx="7772400" cy="1828800"/>
          </a:xfrm>
        </p:spPr>
        <p:txBody>
          <a:bodyPr anchor="b">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F1731AB-9BD2-48E2-A60C-8BC9727A9F8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81A9DED-6C2F-4A8E-9E67-391F1866E2B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930A390-8BF6-4BDA-A97E-0251B359C1E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3AC4D97-C182-40E1-906A-FA245DD0D70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8002946-FEB6-4E45-A04C-8B7699C6ABA9}" type="slidenum">
              <a:rPr lang="en-US"/>
              <a:pPr>
                <a:defRPr/>
              </a:pPr>
              <a:t>‹#›</a:t>
            </a:fld>
            <a:endParaRPr 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0271A0C-55FB-464E-BD5C-C5A4BC98FEC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pPr>
              <a:defRPr/>
            </a:pPr>
            <a:endParaRPr lang="en-US"/>
          </a:p>
        </p:txBody>
      </p:sp>
      <p:sp>
        <p:nvSpPr>
          <p:cNvPr id="12" name="Footer Placeholder 5"/>
          <p:cNvSpPr>
            <a:spLocks noGrp="1"/>
          </p:cNvSpPr>
          <p:nvPr>
            <p:ph type="ftr" sz="quarter" idx="11"/>
          </p:nvPr>
        </p:nvSpPr>
        <p:spPr/>
        <p:txBody>
          <a:bodyPr/>
          <a:lstStyle>
            <a:lvl1pPr>
              <a:defRPr/>
            </a:lvl1pPr>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pPr>
              <a:defRPr/>
            </a:pPr>
            <a:fld id="{0FB682F9-D669-4F8F-8097-9FB23BA7B90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atin typeface="Arial" charset="0"/>
              </a:defRPr>
            </a:lvl1pPr>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fld id="{BAADD4C6-2654-4F17-9F44-EB0CADE13E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6" r:id="rId1"/>
    <p:sldLayoutId id="2147484282" r:id="rId2"/>
    <p:sldLayoutId id="2147484287" r:id="rId3"/>
    <p:sldLayoutId id="2147484288" r:id="rId4"/>
    <p:sldLayoutId id="2147484289" r:id="rId5"/>
    <p:sldLayoutId id="2147484290" r:id="rId6"/>
    <p:sldLayoutId id="2147484283" r:id="rId7"/>
    <p:sldLayoutId id="2147484291" r:id="rId8"/>
    <p:sldLayoutId id="2147484292" r:id="rId9"/>
    <p:sldLayoutId id="2147484284" r:id="rId10"/>
    <p:sldLayoutId id="2147484285" r:id="rId11"/>
  </p:sldLayoutIdLst>
  <p:transition spd="med">
    <p:pull/>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itchFamily="34" charset="-128"/>
          <a:cs typeface="ＭＳ Ｐゴシック" pitchFamily="-60" charset="-128"/>
        </a:defRPr>
      </a:lvl1pPr>
      <a:lvl2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2pPr>
      <a:lvl3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3pPr>
      <a:lvl4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4pPr>
      <a:lvl5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5pPr>
      <a:lvl6pPr marL="457200" algn="l" rtl="0" fontAlgn="base">
        <a:spcBef>
          <a:spcPct val="0"/>
        </a:spcBef>
        <a:spcAft>
          <a:spcPct val="0"/>
        </a:spcAft>
        <a:defRPr sz="4100" b="1">
          <a:solidFill>
            <a:schemeClr val="tx2"/>
          </a:solidFill>
          <a:latin typeface="Lucida Sans Unicode" pitchFamily="-60" charset="-52"/>
        </a:defRPr>
      </a:lvl6pPr>
      <a:lvl7pPr marL="914400" algn="l" rtl="0" fontAlgn="base">
        <a:spcBef>
          <a:spcPct val="0"/>
        </a:spcBef>
        <a:spcAft>
          <a:spcPct val="0"/>
        </a:spcAft>
        <a:defRPr sz="4100" b="1">
          <a:solidFill>
            <a:schemeClr val="tx2"/>
          </a:solidFill>
          <a:latin typeface="Lucida Sans Unicode" pitchFamily="-60" charset="-52"/>
        </a:defRPr>
      </a:lvl7pPr>
      <a:lvl8pPr marL="1371600" algn="l" rtl="0" fontAlgn="base">
        <a:spcBef>
          <a:spcPct val="0"/>
        </a:spcBef>
        <a:spcAft>
          <a:spcPct val="0"/>
        </a:spcAft>
        <a:defRPr sz="4100" b="1">
          <a:solidFill>
            <a:schemeClr val="tx2"/>
          </a:solidFill>
          <a:latin typeface="Lucida Sans Unicode" pitchFamily="-60" charset="-52"/>
        </a:defRPr>
      </a:lvl8pPr>
      <a:lvl9pPr marL="1828800" algn="l" rtl="0" fontAlgn="base">
        <a:spcBef>
          <a:spcPct val="0"/>
        </a:spcBef>
        <a:spcAft>
          <a:spcPct val="0"/>
        </a:spcAft>
        <a:defRPr sz="4100" b="1">
          <a:solidFill>
            <a:schemeClr val="tx2"/>
          </a:solidFill>
          <a:latin typeface="Lucida Sans Unicode" pitchFamily="-60" charset="-52"/>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S PGothic" pitchFamily="34" charset="-128"/>
          <a:cs typeface="ＭＳ Ｐゴシック" pitchFamily="-60" charset="-128"/>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S PGothic" pitchFamily="34"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S PGothic" pitchFamily="34" charset="-128"/>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S PGothic" pitchFamily="34" charset="-128"/>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S PGothic"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fif"/></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f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75"/>
          <p:cNvSpPr>
            <a:spLocks noChangeArrowheads="1"/>
          </p:cNvSpPr>
          <p:nvPr/>
        </p:nvSpPr>
        <p:spPr bwMode="auto">
          <a:xfrm>
            <a:off x="1763688" y="112589"/>
            <a:ext cx="5795699" cy="1296144"/>
          </a:xfrm>
          <a:prstGeom prst="rect">
            <a:avLst/>
          </a:prstGeom>
          <a:noFill/>
          <a:ln w="9525">
            <a:noFill/>
            <a:miter lim="800000"/>
            <a:headEnd/>
            <a:tailEnd/>
          </a:ln>
        </p:spPr>
        <p:txBody>
          <a:bodyPr anchor="ctr"/>
          <a:lstStyle/>
          <a:p>
            <a:pPr algn="ctr"/>
            <a:r>
              <a:rPr lang="en-US" sz="4000" dirty="0">
                <a:effectLst>
                  <a:reflection blurRad="6350" stA="53000" endA="300" endPos="35500" dir="5400000" sy="-90000" algn="bl"/>
                </a:effectLst>
                <a:latin typeface="Elephant" panose="02020904090505020303" pitchFamily="18" charset="0"/>
              </a:rPr>
              <a:t>Fit &amp; Lean in 2014</a:t>
            </a:r>
            <a:endParaRPr lang="en-US" sz="6600" b="1" dirty="0">
              <a:latin typeface="Elephant" panose="02020904090505020303" pitchFamily="18" charset="0"/>
              <a:cs typeface="Calibri" pitchFamily="34" charset="0"/>
            </a:endParaRPr>
          </a:p>
        </p:txBody>
      </p:sp>
      <p:sp>
        <p:nvSpPr>
          <p:cNvPr id="9219" name="Text Box 1079"/>
          <p:cNvSpPr txBox="1">
            <a:spLocks noChangeArrowheads="1"/>
          </p:cNvSpPr>
          <p:nvPr/>
        </p:nvSpPr>
        <p:spPr bwMode="auto">
          <a:xfrm>
            <a:off x="1342409" y="6057292"/>
            <a:ext cx="6588224" cy="523875"/>
          </a:xfrm>
          <a:prstGeom prst="rect">
            <a:avLst/>
          </a:prstGeom>
          <a:noFill/>
          <a:ln w="9525">
            <a:noFill/>
            <a:miter lim="800000"/>
            <a:headEnd/>
            <a:tailEnd/>
          </a:ln>
        </p:spPr>
        <p:txBody>
          <a:bodyPr wrap="square">
            <a:spAutoFit/>
          </a:bodyPr>
          <a:lstStyle/>
          <a:p>
            <a:pPr algn="ctr">
              <a:spcBef>
                <a:spcPct val="50000"/>
              </a:spcBef>
            </a:pPr>
            <a:r>
              <a:rPr lang="en-US" sz="2800" b="1" u="sng" dirty="0">
                <a:solidFill>
                  <a:srgbClr val="002060"/>
                </a:solidFill>
                <a:latin typeface="Baskerville Old Face" panose="02020602080505020303" pitchFamily="18" charset="0"/>
                <a:cs typeface="Calibri" pitchFamily="34" charset="0"/>
              </a:rPr>
              <a:t>www.EWSNetwork.com</a:t>
            </a:r>
          </a:p>
        </p:txBody>
      </p:sp>
      <p:pic>
        <p:nvPicPr>
          <p:cNvPr id="9220"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08502" y="5733509"/>
            <a:ext cx="1782763" cy="1082675"/>
          </a:xfrm>
          <a:prstGeom prst="rect">
            <a:avLst/>
          </a:prstGeom>
          <a:noFill/>
          <a:ln w="9525">
            <a:noFill/>
            <a:miter lim="800000"/>
            <a:headEnd/>
            <a:tailEnd/>
          </a:ln>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9960" b="89840" l="1454" r="90641">
                        <a14:foregroundMark x1="43208" y1="35896" x2="43208" y2="35896"/>
                        <a14:foregroundMark x1="6542" y1="72794" x2="6542" y2="72794"/>
                        <a14:foregroundMark x1="1454" y1="71123" x2="9723" y2="71725"/>
                        <a14:foregroundMark x1="5270" y1="74532" x2="1817" y2="75334"/>
                        <a14:foregroundMark x1="73694" y1="71123" x2="69877" y2="83890"/>
                        <a14:foregroundMark x1="72921" y1="79011" x2="80009" y2="79412"/>
                        <a14:foregroundMark x1="82235" y1="85829" x2="82781" y2="86631"/>
                        <a14:foregroundMark x1="82372" y1="86898" x2="80009" y2="79612"/>
                        <a14:foregroundMark x1="80554" y1="81751" x2="80554" y2="81751"/>
                        <a14:foregroundMark x1="80645" y1="83489" x2="80645" y2="83489"/>
                        <a14:foregroundMark x1="90641" y1="60227" x2="90641" y2="60227"/>
                      </a14:backgroundRemoval>
                    </a14:imgEffect>
                  </a14:imgLayer>
                </a14:imgProps>
              </a:ext>
              <a:ext uri="{28A0092B-C50C-407E-A947-70E740481C1C}">
                <a14:useLocalDpi xmlns:a14="http://schemas.microsoft.com/office/drawing/2010/main" val="0"/>
              </a:ext>
            </a:extLst>
          </a:blip>
          <a:stretch>
            <a:fillRect/>
          </a:stretch>
        </p:blipFill>
        <p:spPr>
          <a:xfrm>
            <a:off x="1486425" y="1556792"/>
            <a:ext cx="6444208" cy="3972251"/>
          </a:xfrm>
          <a:prstGeom prst="rect">
            <a:avLst/>
          </a:prstGeom>
          <a:noFill/>
          <a:ln>
            <a:noFill/>
          </a:ln>
        </p:spPr>
      </p:pic>
      <p:sp>
        <p:nvSpPr>
          <p:cNvPr id="4" name="TextBox 3"/>
          <p:cNvSpPr txBox="1"/>
          <p:nvPr/>
        </p:nvSpPr>
        <p:spPr>
          <a:xfrm>
            <a:off x="2514377" y="1067264"/>
            <a:ext cx="4388304" cy="830997"/>
          </a:xfrm>
          <a:prstGeom prst="rect">
            <a:avLst/>
          </a:prstGeom>
          <a:noFill/>
        </p:spPr>
        <p:txBody>
          <a:bodyPr wrap="square" rtlCol="0" anchor="ctr">
            <a:spAutoFit/>
          </a:bodyPr>
          <a:lstStyle/>
          <a:p>
            <a:pPr algn="ctr"/>
            <a:r>
              <a:rPr lang="en-US" sz="2400" u="sng" dirty="0" smtClean="0">
                <a:latin typeface="Baskerville Old Face" panose="02020602080505020303" pitchFamily="18" charset="0"/>
              </a:rPr>
              <a:t>Week Two: Smart Food Choices &amp; Healthy Meal Planning</a:t>
            </a:r>
            <a:endParaRPr lang="en-US" sz="2400" u="sng" dirty="0">
              <a:latin typeface="Baskerville Old Face" panose="02020602080505020303" pitchFamily="18" charset="0"/>
            </a:endParaRPr>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116632"/>
            <a:ext cx="6156684" cy="1015663"/>
          </a:xfrm>
          <a:prstGeom prst="rect">
            <a:avLst/>
          </a:prstGeom>
          <a:noFill/>
        </p:spPr>
        <p:txBody>
          <a:bodyPr wrap="square" rtlCol="0">
            <a:spAutoFit/>
          </a:bodyPr>
          <a:lstStyle/>
          <a:p>
            <a:pPr algn="ctr"/>
            <a:r>
              <a:rPr lang="en-US" sz="4000" dirty="0" smtClean="0">
                <a:latin typeface="Baskerville Old Face" panose="02020602080505020303" pitchFamily="18" charset="0"/>
              </a:rPr>
              <a:t>Putting It Into Action…</a:t>
            </a:r>
          </a:p>
          <a:p>
            <a:pPr algn="ctr"/>
            <a:r>
              <a:rPr lang="en-US" sz="2000" i="1" dirty="0" smtClean="0">
                <a:latin typeface="Baskerville Old Face" panose="02020602080505020303" pitchFamily="18" charset="0"/>
              </a:rPr>
              <a:t>See  handout 2.3</a:t>
            </a:r>
          </a:p>
        </p:txBody>
      </p:sp>
      <p:sp>
        <p:nvSpPr>
          <p:cNvPr id="3" name="TextBox 2"/>
          <p:cNvSpPr txBox="1"/>
          <p:nvPr/>
        </p:nvSpPr>
        <p:spPr>
          <a:xfrm>
            <a:off x="539552" y="2132856"/>
            <a:ext cx="8280920" cy="2554545"/>
          </a:xfrm>
          <a:prstGeom prst="rect">
            <a:avLst/>
          </a:prstGeom>
          <a:noFill/>
        </p:spPr>
        <p:txBody>
          <a:bodyPr wrap="square" rtlCol="0">
            <a:spAutoFit/>
          </a:bodyPr>
          <a:lstStyle/>
          <a:p>
            <a:r>
              <a:rPr lang="en-US" sz="2000" dirty="0" smtClean="0">
                <a:latin typeface="Baskerville Old Face" panose="02020602080505020303" pitchFamily="18" charset="0"/>
              </a:rPr>
              <a:t>Now that you have a basic understanding of meal planning, best foods for weight loss and how to pick a “good” carb from a “bad” carb, it’s time to put it to use!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Remember </a:t>
            </a:r>
            <a:r>
              <a:rPr lang="en-US" sz="2000" dirty="0" smtClean="0">
                <a:latin typeface="Baskerville Old Face" panose="02020602080505020303" pitchFamily="18" charset="0"/>
              </a:rPr>
              <a:t>to include </a:t>
            </a:r>
            <a:r>
              <a:rPr lang="en-US" sz="2000" b="1" dirty="0" smtClean="0">
                <a:latin typeface="Baskerville Old Face" panose="02020602080505020303" pitchFamily="18" charset="0"/>
              </a:rPr>
              <a:t>lean protein, low GI carbohydrates and healthy fats </a:t>
            </a:r>
            <a:r>
              <a:rPr lang="en-US" sz="2000" dirty="0" smtClean="0">
                <a:latin typeface="Baskerville Old Face" panose="02020602080505020303" pitchFamily="18" charset="0"/>
              </a:rPr>
              <a:t>in your meals.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The best snacks for weight loss are those containing </a:t>
            </a:r>
            <a:r>
              <a:rPr lang="en-US" sz="2000" b="1" dirty="0" smtClean="0">
                <a:latin typeface="Baskerville Old Face" panose="02020602080505020303" pitchFamily="18" charset="0"/>
              </a:rPr>
              <a:t>lean protein &amp; fiber</a:t>
            </a:r>
            <a:r>
              <a:rPr lang="en-US" sz="2000" dirty="0" smtClean="0">
                <a:latin typeface="Baskerville Old Face" panose="02020602080505020303" pitchFamily="18" charset="0"/>
              </a:rPr>
              <a:t>!</a:t>
            </a:r>
          </a:p>
          <a:p>
            <a:endParaRPr lang="en-US" sz="2000" dirty="0">
              <a:latin typeface="Baskerville Old Face" panose="02020602080505020303" pitchFamily="18" charset="0"/>
            </a:endParaRPr>
          </a:p>
        </p:txBody>
      </p:sp>
      <p:pic>
        <p:nvPicPr>
          <p:cNvPr id="4" name="Picture 3"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0312" y="5883084"/>
            <a:ext cx="1605324" cy="974916"/>
          </a:xfrm>
          <a:prstGeom prst="rect">
            <a:avLst/>
          </a:prstGeom>
          <a:noFill/>
          <a:ln w="9525">
            <a:noFill/>
            <a:miter lim="800000"/>
            <a:headEnd/>
            <a:tailEnd/>
          </a:ln>
        </p:spPr>
      </p:pic>
    </p:spTree>
    <p:extLst>
      <p:ext uri="{BB962C8B-B14F-4D97-AF65-F5344CB8AC3E}">
        <p14:creationId xmlns:p14="http://schemas.microsoft.com/office/powerpoint/2010/main" val="3396088061"/>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116632"/>
            <a:ext cx="6156684" cy="707886"/>
          </a:xfrm>
          <a:prstGeom prst="rect">
            <a:avLst/>
          </a:prstGeom>
          <a:noFill/>
        </p:spPr>
        <p:txBody>
          <a:bodyPr wrap="square" rtlCol="0">
            <a:spAutoFit/>
          </a:bodyPr>
          <a:lstStyle/>
          <a:p>
            <a:pPr algn="ctr"/>
            <a:r>
              <a:rPr lang="en-US" sz="4000" dirty="0" smtClean="0">
                <a:latin typeface="Baskerville Old Face" panose="02020602080505020303" pitchFamily="18" charset="0"/>
              </a:rPr>
              <a:t>Meal Planning</a:t>
            </a:r>
            <a:r>
              <a:rPr lang="en-US" sz="4000" dirty="0">
                <a:latin typeface="Baskerville Old Face" panose="02020602080505020303" pitchFamily="18" charset="0"/>
              </a:rPr>
              <a:t> </a:t>
            </a:r>
            <a:r>
              <a:rPr lang="en-US" sz="4000" dirty="0" smtClean="0">
                <a:latin typeface="Baskerville Old Face" panose="02020602080505020303" pitchFamily="18" charset="0"/>
              </a:rPr>
              <a:t>for Success</a:t>
            </a:r>
          </a:p>
        </p:txBody>
      </p:sp>
      <p:pic>
        <p:nvPicPr>
          <p:cNvPr id="3" name="Picture 2"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1313638" y="836369"/>
            <a:ext cx="6912768" cy="400110"/>
          </a:xfrm>
          <a:prstGeom prst="rect">
            <a:avLst/>
          </a:prstGeom>
          <a:noFill/>
        </p:spPr>
        <p:txBody>
          <a:bodyPr wrap="square" rtlCol="0">
            <a:spAutoFit/>
          </a:bodyPr>
          <a:lstStyle/>
          <a:p>
            <a:pPr algn="ctr"/>
            <a:r>
              <a:rPr lang="en-US" sz="2000" b="1" dirty="0" smtClean="0">
                <a:latin typeface="Baskerville Old Face" panose="02020602080505020303" pitchFamily="18" charset="0"/>
              </a:rPr>
              <a:t>4 Steps to Healthy Meal Planning … </a:t>
            </a:r>
            <a:r>
              <a:rPr lang="en-US" sz="2000" b="1" i="1" dirty="0" smtClean="0">
                <a:latin typeface="Baskerville Old Face" panose="02020602080505020303" pitchFamily="18" charset="0"/>
              </a:rPr>
              <a:t>see handout  2.1 and 2.4</a:t>
            </a:r>
            <a:endParaRPr lang="en-US" sz="2000" b="1" i="1" dirty="0">
              <a:latin typeface="Baskerville Old Face" panose="02020602080505020303" pitchFamily="18" charset="0"/>
            </a:endParaRPr>
          </a:p>
        </p:txBody>
      </p:sp>
      <p:sp>
        <p:nvSpPr>
          <p:cNvPr id="5" name="TextBox 4"/>
          <p:cNvSpPr txBox="1"/>
          <p:nvPr/>
        </p:nvSpPr>
        <p:spPr>
          <a:xfrm>
            <a:off x="251520" y="1484784"/>
            <a:ext cx="4336454" cy="4093428"/>
          </a:xfrm>
          <a:prstGeom prst="rect">
            <a:avLst/>
          </a:prstGeom>
          <a:noFill/>
        </p:spPr>
        <p:txBody>
          <a:bodyPr wrap="square" rtlCol="0">
            <a:spAutoFit/>
          </a:bodyPr>
          <a:lstStyle/>
          <a:p>
            <a:pPr algn="ctr"/>
            <a:r>
              <a:rPr lang="en-US" sz="2000" b="1" dirty="0" smtClean="0">
                <a:latin typeface="Baskerville Old Face" panose="02020602080505020303" pitchFamily="18" charset="0"/>
              </a:rPr>
              <a:t>1. Schedule a time to plan.</a:t>
            </a: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Carve out 30 minutes in your schedule each week to plan your meals and create a shopping list. Many people find the best time to meal plan is in advance of their weekly grocery shopping trip.</a:t>
            </a:r>
            <a:endParaRPr lang="en-US" sz="2000" dirty="0">
              <a:latin typeface="Baskerville Old Face" panose="02020602080505020303"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2011132"/>
            <a:ext cx="2124236" cy="1599328"/>
          </a:xfrm>
          <a:prstGeom prst="rect">
            <a:avLst/>
          </a:prstGeom>
        </p:spPr>
      </p:pic>
      <p:sp>
        <p:nvSpPr>
          <p:cNvPr id="7" name="TextBox 6"/>
          <p:cNvSpPr txBox="1"/>
          <p:nvPr/>
        </p:nvSpPr>
        <p:spPr>
          <a:xfrm>
            <a:off x="4587974" y="1484784"/>
            <a:ext cx="4336454" cy="4708981"/>
          </a:xfrm>
          <a:prstGeom prst="rect">
            <a:avLst/>
          </a:prstGeom>
          <a:noFill/>
        </p:spPr>
        <p:txBody>
          <a:bodyPr wrap="square" rtlCol="0">
            <a:spAutoFit/>
          </a:bodyPr>
          <a:lstStyle/>
          <a:p>
            <a:pPr algn="ctr"/>
            <a:r>
              <a:rPr lang="en-US" sz="2000" b="1" dirty="0" smtClean="0">
                <a:latin typeface="Baskerville Old Face" panose="02020602080505020303" pitchFamily="18" charset="0"/>
              </a:rPr>
              <a:t>2. Evaluate your meal plan.</a:t>
            </a: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Does each meal include fruit and/or vegetables? Have you included enough lean protein in each meal &amp; snack? Are you staying within your recommended calorie limits? Take this time to ensure you are achieving your nutrition goals and modify as needed.</a:t>
            </a:r>
            <a:endParaRPr lang="en-US" sz="2000" dirty="0">
              <a:latin typeface="Baskerville Old Face" panose="02020602080505020303" pitchFamily="18"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1251" y="1996584"/>
            <a:ext cx="2328000" cy="1707200"/>
          </a:xfrm>
          <a:prstGeom prst="rect">
            <a:avLst/>
          </a:prstGeom>
        </p:spPr>
      </p:pic>
      <p:sp>
        <p:nvSpPr>
          <p:cNvPr id="9" name="TextBox 8"/>
          <p:cNvSpPr txBox="1"/>
          <p:nvPr/>
        </p:nvSpPr>
        <p:spPr>
          <a:xfrm>
            <a:off x="395536" y="5578212"/>
            <a:ext cx="3276364" cy="276999"/>
          </a:xfrm>
          <a:prstGeom prst="rect">
            <a:avLst/>
          </a:prstGeom>
          <a:noFill/>
        </p:spPr>
        <p:txBody>
          <a:bodyPr wrap="square" rtlCol="0">
            <a:spAutoFit/>
          </a:bodyPr>
          <a:lstStyle/>
          <a:p>
            <a:r>
              <a:rPr lang="en-US" sz="1200" i="1" dirty="0" smtClean="0"/>
              <a:t>Source: weightloss.about.com</a:t>
            </a:r>
            <a:endParaRPr lang="en-US" sz="1200" i="1" dirty="0"/>
          </a:p>
        </p:txBody>
      </p:sp>
    </p:spTree>
    <p:extLst>
      <p:ext uri="{BB962C8B-B14F-4D97-AF65-F5344CB8AC3E}">
        <p14:creationId xmlns:p14="http://schemas.microsoft.com/office/powerpoint/2010/main" val="2698921151"/>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116632"/>
            <a:ext cx="6156684" cy="707886"/>
          </a:xfrm>
          <a:prstGeom prst="rect">
            <a:avLst/>
          </a:prstGeom>
          <a:noFill/>
        </p:spPr>
        <p:txBody>
          <a:bodyPr wrap="square" rtlCol="0">
            <a:spAutoFit/>
          </a:bodyPr>
          <a:lstStyle/>
          <a:p>
            <a:pPr algn="ctr"/>
            <a:r>
              <a:rPr lang="en-US" sz="4000" dirty="0" smtClean="0">
                <a:latin typeface="Baskerville Old Face" panose="02020602080505020303" pitchFamily="18" charset="0"/>
              </a:rPr>
              <a:t>Meal Planning</a:t>
            </a:r>
            <a:r>
              <a:rPr lang="en-US" sz="4000" dirty="0">
                <a:latin typeface="Baskerville Old Face" panose="02020602080505020303" pitchFamily="18" charset="0"/>
              </a:rPr>
              <a:t> </a:t>
            </a:r>
            <a:r>
              <a:rPr lang="en-US" sz="4000" dirty="0" smtClean="0">
                <a:latin typeface="Baskerville Old Face" panose="02020602080505020303" pitchFamily="18" charset="0"/>
              </a:rPr>
              <a:t>for Success</a:t>
            </a:r>
          </a:p>
        </p:txBody>
      </p:sp>
      <p:sp>
        <p:nvSpPr>
          <p:cNvPr id="3" name="TextBox 2"/>
          <p:cNvSpPr txBox="1"/>
          <p:nvPr/>
        </p:nvSpPr>
        <p:spPr>
          <a:xfrm>
            <a:off x="2843808" y="836369"/>
            <a:ext cx="3564396" cy="400110"/>
          </a:xfrm>
          <a:prstGeom prst="rect">
            <a:avLst/>
          </a:prstGeom>
          <a:noFill/>
        </p:spPr>
        <p:txBody>
          <a:bodyPr wrap="square" rtlCol="0">
            <a:spAutoFit/>
          </a:bodyPr>
          <a:lstStyle/>
          <a:p>
            <a:pPr algn="ctr"/>
            <a:r>
              <a:rPr lang="en-US" sz="2000" b="1" dirty="0" smtClean="0">
                <a:latin typeface="Baskerville Old Face" panose="02020602080505020303" pitchFamily="18" charset="0"/>
              </a:rPr>
              <a:t>4 Steps to Healthy Meal Planning</a:t>
            </a:r>
            <a:endParaRPr lang="en-US" sz="2000" b="1" dirty="0">
              <a:latin typeface="Baskerville Old Face" panose="02020602080505020303" pitchFamily="18" charset="0"/>
            </a:endParaRPr>
          </a:p>
        </p:txBody>
      </p:sp>
      <p:sp>
        <p:nvSpPr>
          <p:cNvPr id="4" name="TextBox 3"/>
          <p:cNvSpPr txBox="1"/>
          <p:nvPr/>
        </p:nvSpPr>
        <p:spPr>
          <a:xfrm>
            <a:off x="251520" y="1484784"/>
            <a:ext cx="4336454" cy="4401205"/>
          </a:xfrm>
          <a:prstGeom prst="rect">
            <a:avLst/>
          </a:prstGeom>
          <a:noFill/>
        </p:spPr>
        <p:txBody>
          <a:bodyPr wrap="square" rtlCol="0">
            <a:spAutoFit/>
          </a:bodyPr>
          <a:lstStyle/>
          <a:p>
            <a:pPr algn="ctr"/>
            <a:r>
              <a:rPr lang="en-US" sz="2000" b="1" dirty="0" smtClean="0">
                <a:latin typeface="Baskerville Old Face" panose="02020602080505020303" pitchFamily="18" charset="0"/>
              </a:rPr>
              <a:t>3. Shop &amp; cook.</a:t>
            </a: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r>
              <a:rPr lang="en-US" sz="2000" dirty="0" smtClean="0">
                <a:latin typeface="Baskerville Old Face" panose="02020602080505020303" pitchFamily="18" charset="0"/>
              </a:rPr>
              <a:t>Here is where meal planning in advance of your weekly grocery run comes in handy! Another great tip is to spend a few hours in the kitchen on the weekend, preparing lunches &amp; snacks in advance. Place in individual portions and you are ready to go for the week!</a:t>
            </a:r>
            <a:endParaRPr lang="en-US" sz="2000" dirty="0">
              <a:latin typeface="Baskerville Old Face" panose="02020602080505020303"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3792" y="1988840"/>
            <a:ext cx="1731910" cy="1584205"/>
          </a:xfrm>
          <a:prstGeom prst="rect">
            <a:avLst/>
          </a:prstGeom>
        </p:spPr>
      </p:pic>
      <p:sp>
        <p:nvSpPr>
          <p:cNvPr id="6" name="TextBox 5"/>
          <p:cNvSpPr txBox="1"/>
          <p:nvPr/>
        </p:nvSpPr>
        <p:spPr>
          <a:xfrm>
            <a:off x="4587974" y="1484783"/>
            <a:ext cx="4336454" cy="4401205"/>
          </a:xfrm>
          <a:prstGeom prst="rect">
            <a:avLst/>
          </a:prstGeom>
          <a:noFill/>
        </p:spPr>
        <p:txBody>
          <a:bodyPr wrap="square" rtlCol="0">
            <a:spAutoFit/>
          </a:bodyPr>
          <a:lstStyle/>
          <a:p>
            <a:pPr algn="ctr"/>
            <a:r>
              <a:rPr lang="en-US" sz="2000" b="1" dirty="0" smtClean="0">
                <a:latin typeface="Baskerville Old Face" panose="02020602080505020303" pitchFamily="18" charset="0"/>
              </a:rPr>
              <a:t>4. Lay out the day’s food.</a:t>
            </a: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r>
              <a:rPr lang="en-US" sz="2000" dirty="0" smtClean="0">
                <a:latin typeface="Baskerville Old Face" panose="02020602080505020303" pitchFamily="18" charset="0"/>
              </a:rPr>
              <a:t>This can be done the night before or the morning of, depending on what works best for you. Refer to your plan and pack your items to bring to work and place the items to be eaten at home in the fridge and pantry where they are most easily accessible when you get hungry!</a:t>
            </a:r>
            <a:endParaRPr lang="en-US" sz="2000" dirty="0">
              <a:latin typeface="Baskerville Old Face" panose="02020602080505020303"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682" y="1988839"/>
            <a:ext cx="1931707" cy="1584205"/>
          </a:xfrm>
          <a:prstGeom prst="rect">
            <a:avLst/>
          </a:prstGeom>
        </p:spPr>
      </p:pic>
      <p:pic>
        <p:nvPicPr>
          <p:cNvPr id="8" name="Picture 7" descr="C:\Documents and Settings\user\Desktop\EWS Network\EWSN_logo_suite\EmployeeWellness_Logo2 800x486.gif"/>
          <p:cNvPicPr>
            <a:picLocks noChangeAspect="1" noChangeArrowheads="1"/>
          </p:cNvPicPr>
          <p:nvPr/>
        </p:nvPicPr>
        <p:blipFill>
          <a:blip r:embed="rId4" cstate="print"/>
          <a:srcRect/>
          <a:stretch>
            <a:fillRect/>
          </a:stretch>
        </p:blipFill>
        <p:spPr bwMode="auto">
          <a:xfrm>
            <a:off x="7385204" y="5982476"/>
            <a:ext cx="1605324" cy="974916"/>
          </a:xfrm>
          <a:prstGeom prst="rect">
            <a:avLst/>
          </a:prstGeom>
          <a:noFill/>
          <a:ln w="9525">
            <a:noFill/>
            <a:miter lim="800000"/>
            <a:headEnd/>
            <a:tailEnd/>
          </a:ln>
        </p:spPr>
      </p:pic>
    </p:spTree>
    <p:extLst>
      <p:ext uri="{BB962C8B-B14F-4D97-AF65-F5344CB8AC3E}">
        <p14:creationId xmlns:p14="http://schemas.microsoft.com/office/powerpoint/2010/main" val="579936705"/>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116632"/>
            <a:ext cx="6156684" cy="707886"/>
          </a:xfrm>
          <a:prstGeom prst="rect">
            <a:avLst/>
          </a:prstGeom>
          <a:noFill/>
        </p:spPr>
        <p:txBody>
          <a:bodyPr wrap="square" rtlCol="0">
            <a:spAutoFit/>
          </a:bodyPr>
          <a:lstStyle/>
          <a:p>
            <a:pPr algn="ctr"/>
            <a:r>
              <a:rPr lang="en-US" sz="4000" dirty="0" smtClean="0">
                <a:latin typeface="Baskerville Old Face" panose="02020602080505020303" pitchFamily="18" charset="0"/>
              </a:rPr>
              <a:t>Remember!</a:t>
            </a:r>
          </a:p>
        </p:txBody>
      </p:sp>
      <p:sp>
        <p:nvSpPr>
          <p:cNvPr id="3" name="TextBox 2"/>
          <p:cNvSpPr txBox="1"/>
          <p:nvPr/>
        </p:nvSpPr>
        <p:spPr>
          <a:xfrm>
            <a:off x="251520" y="836369"/>
            <a:ext cx="8640960" cy="2554545"/>
          </a:xfrm>
          <a:prstGeom prst="rect">
            <a:avLst/>
          </a:prstGeom>
          <a:noFill/>
        </p:spPr>
        <p:txBody>
          <a:bodyPr wrap="square" rtlCol="0">
            <a:spAutoFit/>
          </a:bodyPr>
          <a:lstStyle/>
          <a:p>
            <a:pPr algn="ctr"/>
            <a:r>
              <a:rPr lang="en-US" sz="2000" dirty="0" smtClean="0">
                <a:latin typeface="Baskerville Old Face" panose="02020602080505020303" pitchFamily="18" charset="0"/>
              </a:rPr>
              <a:t>Putting the time into planning your meals &amp; snacks is an important investment into your health &amp; success! Failing to plan can easily turn into planning to fail!</a:t>
            </a:r>
          </a:p>
          <a:p>
            <a:pPr algn="ctr"/>
            <a:endParaRPr lang="en-US" sz="2000" dirty="0">
              <a:latin typeface="Baskerville Old Face" panose="02020602080505020303" pitchFamily="18" charset="0"/>
            </a:endParaRPr>
          </a:p>
          <a:p>
            <a:pPr algn="ctr"/>
            <a:r>
              <a:rPr lang="en-US" sz="2000" dirty="0" smtClean="0">
                <a:latin typeface="Baskerville Old Face" panose="02020602080505020303" pitchFamily="18" charset="0"/>
              </a:rPr>
              <a:t>Make the time each week to plan your meals &amp; snacks and make time each day to ensure your food options are prepared for the day ahead. This investment of an hour or so per week can make a huge difference in your success!</a:t>
            </a:r>
          </a:p>
          <a:p>
            <a:pPr algn="ctr"/>
            <a:endParaRPr lang="en-US" sz="2000" dirty="0">
              <a:latin typeface="Baskerville Old Face" panose="02020602080505020303" pitchFamily="18" charset="0"/>
            </a:endParaRPr>
          </a:p>
          <a:p>
            <a:pPr algn="ctr"/>
            <a:r>
              <a:rPr lang="en-US" sz="2000" dirty="0" smtClean="0">
                <a:latin typeface="Baskerville Old Face" panose="02020602080505020303" pitchFamily="18" charset="0"/>
              </a:rPr>
              <a:t>To help, </a:t>
            </a:r>
            <a:r>
              <a:rPr lang="en-US" sz="2000" i="1" dirty="0" smtClean="0">
                <a:latin typeface="Baskerville Old Face" panose="02020602080505020303" pitchFamily="18" charset="0"/>
              </a:rPr>
              <a:t>see handouts 2.5 and 2.6 </a:t>
            </a:r>
            <a:r>
              <a:rPr lang="en-US" sz="2000" dirty="0" smtClean="0">
                <a:latin typeface="Baskerville Old Face" panose="02020602080505020303" pitchFamily="18" charset="0"/>
              </a:rPr>
              <a:t>for meal plan examples!</a:t>
            </a:r>
            <a:endParaRPr lang="en-US" sz="2000" dirty="0">
              <a:latin typeface="Baskerville Old Face" panose="020206020805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3719512"/>
            <a:ext cx="3030755" cy="2262964"/>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82476"/>
            <a:ext cx="1605324" cy="974916"/>
          </a:xfrm>
          <a:prstGeom prst="rect">
            <a:avLst/>
          </a:prstGeom>
          <a:noFill/>
          <a:ln w="9525">
            <a:noFill/>
            <a:miter lim="800000"/>
            <a:headEnd/>
            <a:tailEnd/>
          </a:ln>
        </p:spPr>
      </p:pic>
      <p:sp>
        <p:nvSpPr>
          <p:cNvPr id="6" name="Rounded Rectangle 5"/>
          <p:cNvSpPr/>
          <p:nvPr/>
        </p:nvSpPr>
        <p:spPr>
          <a:xfrm>
            <a:off x="4932040" y="4005064"/>
            <a:ext cx="3837572" cy="12843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Before you go….</a:t>
            </a:r>
          </a:p>
          <a:p>
            <a:pPr algn="ctr"/>
            <a:endParaRPr lang="en-US" b="1" dirty="0" smtClean="0"/>
          </a:p>
          <a:p>
            <a:pPr algn="ctr"/>
            <a:r>
              <a:rPr lang="en-US" b="1" dirty="0" smtClean="0"/>
              <a:t>Let’s goal set – NOW!</a:t>
            </a:r>
          </a:p>
          <a:p>
            <a:pPr algn="ctr"/>
            <a:r>
              <a:rPr lang="en-US" b="1" i="1" dirty="0" smtClean="0"/>
              <a:t>*see handout 2.7</a:t>
            </a:r>
            <a:endParaRPr lang="en-US" b="1" i="1" dirty="0"/>
          </a:p>
        </p:txBody>
      </p:sp>
    </p:spTree>
    <p:extLst>
      <p:ext uri="{BB962C8B-B14F-4D97-AF65-F5344CB8AC3E}">
        <p14:creationId xmlns:p14="http://schemas.microsoft.com/office/powerpoint/2010/main" val="29371571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540304" y="5920841"/>
            <a:ext cx="1605324" cy="974916"/>
          </a:xfrm>
          <a:prstGeom prst="rect">
            <a:avLst/>
          </a:prstGeom>
          <a:noFill/>
          <a:ln w="9525">
            <a:noFill/>
            <a:miter lim="800000"/>
            <a:headEnd/>
            <a:tailEnd/>
          </a:ln>
        </p:spPr>
      </p:pic>
      <p:sp>
        <p:nvSpPr>
          <p:cNvPr id="3" name="TextBox 2"/>
          <p:cNvSpPr txBox="1"/>
          <p:nvPr/>
        </p:nvSpPr>
        <p:spPr>
          <a:xfrm>
            <a:off x="1079612" y="296652"/>
            <a:ext cx="7128792" cy="707886"/>
          </a:xfrm>
          <a:prstGeom prst="rect">
            <a:avLst/>
          </a:prstGeom>
          <a:noFill/>
        </p:spPr>
        <p:txBody>
          <a:bodyPr wrap="square" rtlCol="0">
            <a:spAutoFit/>
          </a:bodyPr>
          <a:lstStyle/>
          <a:p>
            <a:pPr algn="ctr"/>
            <a:r>
              <a:rPr lang="en-CA" sz="4000" b="1" u="sng" dirty="0" smtClean="0">
                <a:latin typeface="Baskerville Old Face" pitchFamily="18" charset="0"/>
              </a:rPr>
              <a:t>Next Week:</a:t>
            </a:r>
            <a:endParaRPr lang="en-CA" sz="4000" b="1" u="sng" dirty="0">
              <a:latin typeface="Baskerville Old Face" pitchFamily="18" charset="0"/>
            </a:endParaRPr>
          </a:p>
        </p:txBody>
      </p:sp>
      <p:sp>
        <p:nvSpPr>
          <p:cNvPr id="4" name="TextBox 3"/>
          <p:cNvSpPr txBox="1"/>
          <p:nvPr/>
        </p:nvSpPr>
        <p:spPr>
          <a:xfrm>
            <a:off x="323528" y="1448780"/>
            <a:ext cx="6804756" cy="3477875"/>
          </a:xfrm>
          <a:prstGeom prst="rect">
            <a:avLst/>
          </a:prstGeom>
          <a:noFill/>
        </p:spPr>
        <p:txBody>
          <a:bodyPr wrap="square" rtlCol="0">
            <a:spAutoFit/>
          </a:bodyPr>
          <a:lstStyle/>
          <a:p>
            <a:pPr lvl="1">
              <a:buFont typeface="Arial" pitchFamily="34" charset="0"/>
              <a:buChar char="•"/>
            </a:pPr>
            <a:r>
              <a:rPr lang="en-CA" sz="2000" dirty="0" smtClean="0">
                <a:latin typeface="Baskerville Old Face" pitchFamily="18" charset="0"/>
              </a:rPr>
              <a:t> Portion Control</a:t>
            </a:r>
          </a:p>
          <a:p>
            <a:pPr lvl="1">
              <a:buFont typeface="Arial" pitchFamily="34" charset="0"/>
              <a:buChar char="•"/>
            </a:pPr>
            <a:endParaRPr lang="en-CA" sz="2000" dirty="0" smtClean="0">
              <a:latin typeface="Baskerville Old Face" pitchFamily="18" charset="0"/>
            </a:endParaRPr>
          </a:p>
          <a:p>
            <a:pPr lvl="1">
              <a:buFont typeface="Arial" pitchFamily="34" charset="0"/>
              <a:buChar char="•"/>
            </a:pPr>
            <a:r>
              <a:rPr lang="en-CA" sz="2000" dirty="0" smtClean="0">
                <a:latin typeface="Baskerville Old Face" pitchFamily="18" charset="0"/>
              </a:rPr>
              <a:t> Timing Your Food Intake</a:t>
            </a:r>
          </a:p>
          <a:p>
            <a:pPr lvl="1">
              <a:buFont typeface="Arial" pitchFamily="34" charset="0"/>
              <a:buChar char="•"/>
            </a:pPr>
            <a:endParaRPr lang="en-CA" sz="2000" dirty="0" smtClean="0">
              <a:latin typeface="Baskerville Old Face" pitchFamily="18" charset="0"/>
            </a:endParaRPr>
          </a:p>
          <a:p>
            <a:pPr lvl="1">
              <a:buFont typeface="Arial" pitchFamily="34" charset="0"/>
              <a:buChar char="•"/>
            </a:pPr>
            <a:r>
              <a:rPr lang="en-CA" sz="2000" dirty="0" smtClean="0">
                <a:latin typeface="Baskerville Old Face" pitchFamily="18" charset="0"/>
              </a:rPr>
              <a:t> Reading a Food Label </a:t>
            </a:r>
          </a:p>
          <a:p>
            <a:pPr lvl="1"/>
            <a:r>
              <a:rPr lang="en-CA" sz="2000" i="1" dirty="0" smtClean="0">
                <a:latin typeface="Baskerville Old Face" pitchFamily="18" charset="0"/>
              </a:rPr>
              <a:t>**Remember to bring a food label from home </a:t>
            </a:r>
          </a:p>
          <a:p>
            <a:pPr lvl="1"/>
            <a:r>
              <a:rPr lang="en-CA" sz="2000" i="1" dirty="0">
                <a:latin typeface="Baskerville Old Face" pitchFamily="18" charset="0"/>
              </a:rPr>
              <a:t>t</a:t>
            </a:r>
            <a:r>
              <a:rPr lang="en-CA" sz="2000" i="1" dirty="0" smtClean="0">
                <a:latin typeface="Baskerville Old Face" pitchFamily="18" charset="0"/>
              </a:rPr>
              <a:t>o interpret</a:t>
            </a:r>
          </a:p>
          <a:p>
            <a:pPr lvl="1">
              <a:buFont typeface="Arial" pitchFamily="34" charset="0"/>
              <a:buChar char="•"/>
            </a:pPr>
            <a:endParaRPr lang="en-CA" sz="2000" dirty="0" smtClean="0">
              <a:latin typeface="Baskerville Old Face" pitchFamily="18" charset="0"/>
            </a:endParaRPr>
          </a:p>
          <a:p>
            <a:pPr lvl="1">
              <a:buFont typeface="Arial" pitchFamily="34" charset="0"/>
              <a:buChar char="•"/>
            </a:pPr>
            <a:r>
              <a:rPr lang="en-CA" sz="2000" dirty="0" smtClean="0">
                <a:latin typeface="Baskerville Old Face" pitchFamily="18" charset="0"/>
              </a:rPr>
              <a:t> Staying Hydrated</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Re-visit of weekly sub-goals….</a:t>
            </a:r>
            <a:endParaRPr lang="en-CA" sz="2000" dirty="0">
              <a:latin typeface="Baskerville Old Face" pitchFamily="18" charset="0"/>
            </a:endParaRPr>
          </a:p>
        </p:txBody>
      </p:sp>
      <p:pic>
        <p:nvPicPr>
          <p:cNvPr id="6" name="Picture 4" descr="http://99diet.com/wp-content/uploads/2013/04/healthy-ea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2140" y="2060848"/>
            <a:ext cx="3155624" cy="2367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080519"/>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0" y="3716338"/>
            <a:ext cx="8929688" cy="1169987"/>
          </a:xfrm>
          <a:prstGeom prst="rect">
            <a:avLst/>
          </a:prstGeom>
          <a:noFill/>
          <a:ln w="38100">
            <a:noFill/>
            <a:miter lim="800000"/>
            <a:headEnd/>
            <a:tailEnd/>
          </a:ln>
        </p:spPr>
        <p:txBody>
          <a:bodyPr>
            <a:spAutoFit/>
          </a:bodyPr>
          <a:lstStyle/>
          <a:p>
            <a:pPr algn="r">
              <a:spcBef>
                <a:spcPct val="50000"/>
              </a:spcBef>
            </a:pPr>
            <a:r>
              <a:rPr lang="en-US" sz="2800" b="1" dirty="0">
                <a:latin typeface="Baskerville Old Face" panose="02020602080505020303" pitchFamily="18" charset="0"/>
                <a:cs typeface="Calibri" pitchFamily="34" charset="0"/>
              </a:rPr>
              <a:t>&lt;Consultant Name&gt;</a:t>
            </a:r>
          </a:p>
          <a:p>
            <a:pPr algn="r">
              <a:spcBef>
                <a:spcPct val="50000"/>
              </a:spcBef>
            </a:pPr>
            <a:r>
              <a:rPr lang="en-US" sz="2800" b="1" u="sng" dirty="0">
                <a:latin typeface="Baskerville Old Face" panose="02020602080505020303" pitchFamily="18" charset="0"/>
                <a:cs typeface="Calibri" pitchFamily="34" charset="0"/>
              </a:rPr>
              <a:t>&lt;consultant&gt;@EWSNetwork.com</a:t>
            </a:r>
            <a:r>
              <a:rPr lang="en-US" sz="2800" b="1" dirty="0">
                <a:latin typeface="Baskerville Old Face" panose="02020602080505020303" pitchFamily="18" charset="0"/>
                <a:cs typeface="Calibri" pitchFamily="34" charset="0"/>
              </a:rPr>
              <a:t>     P:123.456.7890</a:t>
            </a:r>
            <a:endParaRPr lang="en-CA" sz="2800" b="1" dirty="0">
              <a:latin typeface="Baskerville Old Face" panose="02020602080505020303" pitchFamily="18" charset="0"/>
              <a:cs typeface="Calibri" pitchFamily="34" charset="0"/>
            </a:endParaRPr>
          </a:p>
        </p:txBody>
      </p:sp>
      <p:sp>
        <p:nvSpPr>
          <p:cNvPr id="9" name="Rectangle 2"/>
          <p:cNvSpPr>
            <a:spLocks noGrp="1" noChangeArrowheads="1"/>
          </p:cNvSpPr>
          <p:nvPr>
            <p:ph type="ctrTitle"/>
          </p:nvPr>
        </p:nvSpPr>
        <p:spPr>
          <a:xfrm>
            <a:off x="0" y="1428750"/>
            <a:ext cx="8858280" cy="1928812"/>
          </a:xfrm>
        </p:spPr>
        <p:txBody>
          <a:bodyPr/>
          <a:lstStyle/>
          <a:p>
            <a:pPr eaLnBrk="1" fontAlgn="auto" hangingPunct="1">
              <a:spcAft>
                <a:spcPts val="0"/>
              </a:spcAft>
              <a:defRPr/>
            </a:pPr>
            <a:r>
              <a:rPr lang="en-US" dirty="0" smtClean="0">
                <a:solidFill>
                  <a:schemeClr val="tx1"/>
                </a:solidFill>
                <a:effectLst/>
                <a:latin typeface="Baskerville Old Face" panose="02020602080505020303" pitchFamily="18" charset="0"/>
                <a:cs typeface="Calibri" pitchFamily="34" charset="0"/>
              </a:rPr>
              <a:t>Questions now or later?</a:t>
            </a:r>
            <a:endParaRPr lang="en-CA" sz="3400" dirty="0" smtClean="0">
              <a:solidFill>
                <a:schemeClr val="tx1"/>
              </a:solidFill>
              <a:effectLst/>
              <a:latin typeface="Baskerville Old Face" panose="02020602080505020303" pitchFamily="18" charset="0"/>
              <a:cs typeface="Calibri" pitchFamily="34" charset="0"/>
            </a:endParaRPr>
          </a:p>
        </p:txBody>
      </p:sp>
      <p:sp>
        <p:nvSpPr>
          <p:cNvPr id="28676" name="Text Box 3"/>
          <p:cNvSpPr txBox="1">
            <a:spLocks noChangeArrowheads="1"/>
          </p:cNvSpPr>
          <p:nvPr/>
        </p:nvSpPr>
        <p:spPr bwMode="auto">
          <a:xfrm>
            <a:off x="138113" y="5995988"/>
            <a:ext cx="8929687" cy="523875"/>
          </a:xfrm>
          <a:prstGeom prst="rect">
            <a:avLst/>
          </a:prstGeom>
          <a:noFill/>
          <a:ln w="38100">
            <a:noFill/>
            <a:miter lim="800000"/>
            <a:headEnd/>
            <a:tailEnd/>
          </a:ln>
        </p:spPr>
        <p:txBody>
          <a:bodyPr>
            <a:spAutoFit/>
          </a:bodyPr>
          <a:lstStyle/>
          <a:p>
            <a:pPr algn="ctr">
              <a:spcBef>
                <a:spcPct val="50000"/>
              </a:spcBef>
            </a:pPr>
            <a:r>
              <a:rPr lang="en-US" sz="2800" b="1" u="sng" dirty="0">
                <a:latin typeface="Baskerville Old Face" panose="02020602080505020303" pitchFamily="18" charset="0"/>
                <a:cs typeface="Calibri" pitchFamily="34" charset="0"/>
              </a:rPr>
              <a:t>www.EWSNetwork.com</a:t>
            </a:r>
            <a:endParaRPr lang="en-CA" sz="2800" b="1" dirty="0">
              <a:latin typeface="Baskerville Old Face" panose="02020602080505020303" pitchFamily="18" charset="0"/>
              <a:cs typeface="Calibri" pitchFamily="34" charset="0"/>
            </a:endParaRPr>
          </a:p>
        </p:txBody>
      </p:sp>
    </p:spTree>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2303748" y="44624"/>
            <a:ext cx="4593965" cy="899319"/>
          </a:xfrm>
          <a:prstGeom prst="rect">
            <a:avLst/>
          </a:prstGeom>
          <a:noFill/>
          <a:ln w="9525">
            <a:noFill/>
            <a:miter lim="800000"/>
            <a:headEnd/>
            <a:tailEnd/>
          </a:ln>
        </p:spPr>
        <p:txBody>
          <a:bodyPr anchor="ctr"/>
          <a:lstStyle/>
          <a:p>
            <a:pPr algn="ctr" eaLnBrk="0" hangingPunct="0">
              <a:defRPr/>
            </a:pPr>
            <a:endParaRPr lang="en-US" sz="4000" b="1" dirty="0">
              <a:latin typeface="Baskerville Old Face" panose="02020602080505020303" pitchFamily="18" charset="0"/>
              <a:cs typeface="Calibri" pitchFamily="34" charset="0"/>
            </a:endParaRPr>
          </a:p>
        </p:txBody>
      </p:sp>
      <p:sp>
        <p:nvSpPr>
          <p:cNvPr id="5"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How Did Your Week Go?</a:t>
            </a:r>
            <a:endParaRPr lang="en-US" sz="4000" b="1" dirty="0">
              <a:latin typeface="Baskerville Old Face" panose="02020602080505020303" pitchFamily="18" charset="0"/>
              <a:cs typeface="Calibri" pitchFamily="34" charset="0"/>
            </a:endParaRPr>
          </a:p>
        </p:txBody>
      </p:sp>
      <p:pic>
        <p:nvPicPr>
          <p:cNvPr id="8"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7" name="TextBox 6"/>
          <p:cNvSpPr txBox="1"/>
          <p:nvPr/>
        </p:nvSpPr>
        <p:spPr>
          <a:xfrm>
            <a:off x="539552" y="1521955"/>
            <a:ext cx="7308812"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Baskerville Old Face" panose="02020602080505020303" pitchFamily="18" charset="0"/>
              </a:rPr>
              <a:t>How did your first week go?</a:t>
            </a:r>
          </a:p>
          <a:p>
            <a:pPr marL="342900" indent="-342900">
              <a:buFont typeface="Arial" panose="020B0604020202020204" pitchFamily="34" charset="0"/>
              <a:buChar char="•"/>
            </a:pPr>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Goal jar and SUCCESS STONES!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Did you achieve any of your goals?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Did you come up with any new goals?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What worked for you this week?</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What didn’t work for you this week?</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Anything to share with the group that might be helpful to others?</a:t>
            </a:r>
          </a:p>
        </p:txBody>
      </p:sp>
      <p:pic>
        <p:nvPicPr>
          <p:cNvPr id="1026" name="Picture 2" descr="http://happydietitian.files.wordpress.com/2012/01/healthy-eating-for-child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454" y="1446043"/>
            <a:ext cx="2857500"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032688"/>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err="1" smtClean="0">
                <a:latin typeface="Baskerville Old Face" panose="02020602080505020303" pitchFamily="18" charset="0"/>
                <a:cs typeface="Calibri" pitchFamily="34" charset="0"/>
              </a:rPr>
              <a:t>Superfoods</a:t>
            </a:r>
            <a:r>
              <a:rPr lang="en-US" sz="4000" b="1" dirty="0" smtClean="0">
                <a:latin typeface="Baskerville Old Face" panose="02020602080505020303" pitchFamily="18" charset="0"/>
                <a:cs typeface="Calibri" pitchFamily="34" charset="0"/>
              </a:rPr>
              <a:t> for Weight Loss</a:t>
            </a:r>
          </a:p>
          <a:p>
            <a:pPr algn="ctr" eaLnBrk="0" hangingPunct="0">
              <a:defRPr/>
            </a:pPr>
            <a:r>
              <a:rPr lang="en-US" sz="2000" dirty="0" smtClean="0">
                <a:latin typeface="Baskerville Old Face" panose="02020602080505020303" pitchFamily="18" charset="0"/>
                <a:cs typeface="Calibri" pitchFamily="34" charset="0"/>
              </a:rPr>
              <a:t>**follow along on handout 2.1</a:t>
            </a:r>
            <a:endParaRPr lang="en-US" sz="2000"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359532" y="872716"/>
            <a:ext cx="4464496" cy="5016758"/>
          </a:xfrm>
          <a:prstGeom prst="rect">
            <a:avLst/>
          </a:prstGeom>
          <a:noFill/>
        </p:spPr>
        <p:txBody>
          <a:bodyPr wrap="square" rtlCol="0">
            <a:spAutoFit/>
          </a:bodyPr>
          <a:lstStyle/>
          <a:p>
            <a:pPr algn="ctr"/>
            <a:r>
              <a:rPr lang="en-US" sz="2000" b="1" dirty="0" smtClean="0">
                <a:latin typeface="Baskerville Old Face" panose="02020602080505020303" pitchFamily="18" charset="0"/>
              </a:rPr>
              <a:t>Apples</a:t>
            </a: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Apples are an ideal on-the-go low-calorie snack. Full of </a:t>
            </a:r>
            <a:r>
              <a:rPr lang="en-US" sz="2000" dirty="0" err="1" smtClean="0">
                <a:latin typeface="Baskerville Old Face" panose="02020602080505020303" pitchFamily="18" charset="0"/>
              </a:rPr>
              <a:t>fibre</a:t>
            </a:r>
            <a:r>
              <a:rPr lang="en-US" sz="2000" dirty="0" smtClean="0">
                <a:latin typeface="Baskerville Old Face" panose="02020602080505020303" pitchFamily="18" charset="0"/>
              </a:rPr>
              <a:t> &amp; high in water content, they can help you to feel full, longer. Craving pie? Chop up a medium apple and sprinkle with ½ </a:t>
            </a:r>
            <a:r>
              <a:rPr lang="en-US" sz="2000" dirty="0" err="1" smtClean="0">
                <a:latin typeface="Baskerville Old Face" panose="02020602080505020303" pitchFamily="18" charset="0"/>
              </a:rPr>
              <a:t>tsp</a:t>
            </a:r>
            <a:r>
              <a:rPr lang="en-US" sz="2000" dirty="0" smtClean="0">
                <a:latin typeface="Baskerville Old Face" panose="02020602080505020303" pitchFamily="18" charset="0"/>
              </a:rPr>
              <a:t> allspice and ½ </a:t>
            </a:r>
            <a:r>
              <a:rPr lang="en-US" sz="2000" dirty="0" err="1" smtClean="0">
                <a:latin typeface="Baskerville Old Face" panose="02020602080505020303" pitchFamily="18" charset="0"/>
              </a:rPr>
              <a:t>tsp</a:t>
            </a:r>
            <a:r>
              <a:rPr lang="en-US" sz="2000" dirty="0" smtClean="0">
                <a:latin typeface="Baskerville Old Face" panose="02020602080505020303" pitchFamily="18" charset="0"/>
              </a:rPr>
              <a:t> cinnamon and microwave on high for 90 seconds. Yum!</a:t>
            </a:r>
            <a:endParaRPr lang="en-US" sz="2000" dirty="0">
              <a:latin typeface="Baskerville Old Face" panose="02020602080505020303"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1508092"/>
            <a:ext cx="2951820" cy="1967880"/>
          </a:xfrm>
          <a:prstGeom prst="rect">
            <a:avLst/>
          </a:prstGeom>
        </p:spPr>
      </p:pic>
      <p:sp>
        <p:nvSpPr>
          <p:cNvPr id="6" name="TextBox 5"/>
          <p:cNvSpPr txBox="1"/>
          <p:nvPr/>
        </p:nvSpPr>
        <p:spPr>
          <a:xfrm>
            <a:off x="4679911" y="872716"/>
            <a:ext cx="4464496" cy="4708981"/>
          </a:xfrm>
          <a:prstGeom prst="rect">
            <a:avLst/>
          </a:prstGeom>
          <a:noFill/>
        </p:spPr>
        <p:txBody>
          <a:bodyPr wrap="square" rtlCol="0">
            <a:spAutoFit/>
          </a:bodyPr>
          <a:lstStyle/>
          <a:p>
            <a:pPr algn="ctr"/>
            <a:r>
              <a:rPr lang="en-US" sz="2000" b="1" dirty="0" smtClean="0">
                <a:latin typeface="Baskerville Old Face" panose="02020602080505020303" pitchFamily="18" charset="0"/>
              </a:rPr>
              <a:t>Eggs</a:t>
            </a: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Eggs are a great source of lean protein. Though egg whites contain less fat &amp; calories, there are exclusive nutrients in the yolk that supply food for your brain, metabolism &amp; immunity. Quick &amp; easy to prepare as a meal or snack.</a:t>
            </a:r>
            <a:endParaRPr lang="en-US" sz="2000" dirty="0">
              <a:latin typeface="Baskerville Old Face" panose="02020602080505020303"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9159" y="1725145"/>
            <a:ext cx="2286000" cy="1714500"/>
          </a:xfrm>
          <a:prstGeom prst="rect">
            <a:avLst/>
          </a:prstGeom>
        </p:spPr>
      </p:pic>
    </p:spTree>
    <p:extLst>
      <p:ext uri="{BB962C8B-B14F-4D97-AF65-F5344CB8AC3E}">
        <p14:creationId xmlns:p14="http://schemas.microsoft.com/office/powerpoint/2010/main" val="1012702653"/>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err="1" smtClean="0">
                <a:latin typeface="Baskerville Old Face" panose="02020602080505020303" pitchFamily="18" charset="0"/>
                <a:cs typeface="Calibri" pitchFamily="34" charset="0"/>
              </a:rPr>
              <a:t>Superfoods</a:t>
            </a:r>
            <a:r>
              <a:rPr lang="en-US" sz="4000" b="1" dirty="0" smtClean="0">
                <a:latin typeface="Baskerville Old Face" panose="02020602080505020303" pitchFamily="18" charset="0"/>
                <a:cs typeface="Calibri" pitchFamily="34" charset="0"/>
              </a:rPr>
              <a:t> for Weight Loss</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235546" y="914237"/>
            <a:ext cx="4464496" cy="5016758"/>
          </a:xfrm>
          <a:prstGeom prst="rect">
            <a:avLst/>
          </a:prstGeom>
          <a:noFill/>
        </p:spPr>
        <p:txBody>
          <a:bodyPr wrap="square" rtlCol="0">
            <a:spAutoFit/>
          </a:bodyPr>
          <a:lstStyle/>
          <a:p>
            <a:pPr algn="ctr"/>
            <a:r>
              <a:rPr lang="en-US" sz="2000" b="1" dirty="0" smtClean="0">
                <a:latin typeface="Baskerville Old Face" panose="02020602080505020303" pitchFamily="18" charset="0"/>
              </a:rPr>
              <a:t>Kale</a:t>
            </a: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One raw chopped cup contains 34 calories and about 1.3g fiber as well as a healthy dose of iron &amp; calcium. Can be used in salads or cooked with tomatoes, garlic &amp; chicken over quinoa for a complete meal. Add some sea salt &amp; bake in the oven for healthy, crispy kale chips!</a:t>
            </a:r>
            <a:endParaRPr lang="en-US" sz="2000" dirty="0">
              <a:latin typeface="Baskerville Old Face" panose="020206020805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448780"/>
            <a:ext cx="2704356" cy="2060462"/>
          </a:xfrm>
          <a:prstGeom prst="rect">
            <a:avLst/>
          </a:prstGeom>
        </p:spPr>
      </p:pic>
      <p:sp>
        <p:nvSpPr>
          <p:cNvPr id="5" name="TextBox 4"/>
          <p:cNvSpPr txBox="1"/>
          <p:nvPr/>
        </p:nvSpPr>
        <p:spPr>
          <a:xfrm>
            <a:off x="4679504" y="895846"/>
            <a:ext cx="4464496" cy="5324535"/>
          </a:xfrm>
          <a:prstGeom prst="rect">
            <a:avLst/>
          </a:prstGeom>
          <a:noFill/>
        </p:spPr>
        <p:txBody>
          <a:bodyPr wrap="square" rtlCol="0">
            <a:spAutoFit/>
          </a:bodyPr>
          <a:lstStyle/>
          <a:p>
            <a:pPr algn="ctr"/>
            <a:r>
              <a:rPr lang="en-US" sz="2000" b="1" dirty="0" smtClean="0">
                <a:latin typeface="Baskerville Old Face" panose="02020602080505020303" pitchFamily="18" charset="0"/>
              </a:rPr>
              <a:t>Yogurt</a:t>
            </a: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With its trifecta of carbs, protein &amp; fat, it can stave off hunger by keeping blood sugar levels steady. Use low-fat plain yogurt instead of mayonnaise in chicken or potato salad. Drizzle with honey for a sweeter, dessert-style yogurt. Look for </a:t>
            </a:r>
            <a:r>
              <a:rPr lang="en-US" sz="2000" dirty="0" err="1" smtClean="0">
                <a:latin typeface="Baskerville Old Face" panose="02020602080505020303" pitchFamily="18" charset="0"/>
              </a:rPr>
              <a:t>greek</a:t>
            </a:r>
            <a:r>
              <a:rPr lang="en-US" sz="2000" dirty="0" smtClean="0">
                <a:latin typeface="Baskerville Old Face" panose="02020602080505020303" pitchFamily="18" charset="0"/>
              </a:rPr>
              <a:t> yogurt which has more protein than other versions.	</a:t>
            </a:r>
            <a:endParaRPr lang="en-US" sz="2000" dirty="0">
              <a:latin typeface="Baskerville Old Face" panose="02020602080505020303" pitchFamily="18" charset="0"/>
            </a:endParaRPr>
          </a:p>
        </p:txBody>
      </p:sp>
      <p:pic>
        <p:nvPicPr>
          <p:cNvPr id="6"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7320" y="1403497"/>
            <a:ext cx="2126418" cy="2088233"/>
          </a:xfrm>
          <a:prstGeom prst="rect">
            <a:avLst/>
          </a:prstGeom>
        </p:spPr>
      </p:pic>
    </p:spTree>
    <p:extLst>
      <p:ext uri="{BB962C8B-B14F-4D97-AF65-F5344CB8AC3E}">
        <p14:creationId xmlns:p14="http://schemas.microsoft.com/office/powerpoint/2010/main" val="977022517"/>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err="1" smtClean="0">
                <a:latin typeface="Baskerville Old Face" panose="02020602080505020303" pitchFamily="18" charset="0"/>
                <a:cs typeface="Calibri" pitchFamily="34" charset="0"/>
              </a:rPr>
              <a:t>Superfoods</a:t>
            </a:r>
            <a:r>
              <a:rPr lang="en-US" sz="4000" b="1" dirty="0" smtClean="0">
                <a:latin typeface="Baskerville Old Face" panose="02020602080505020303" pitchFamily="18" charset="0"/>
                <a:cs typeface="Calibri" pitchFamily="34" charset="0"/>
              </a:rPr>
              <a:t> for Weight Loss</a:t>
            </a:r>
            <a:endParaRPr lang="en-US" sz="4000" b="1" dirty="0">
              <a:latin typeface="Baskerville Old Face" panose="02020602080505020303" pitchFamily="18" charset="0"/>
              <a:cs typeface="Calibri" pitchFamily="34" charset="0"/>
            </a:endParaRPr>
          </a:p>
        </p:txBody>
      </p:sp>
      <p:pic>
        <p:nvPicPr>
          <p:cNvPr id="3" name="Picture 2"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235546" y="914237"/>
            <a:ext cx="4464496" cy="5016758"/>
          </a:xfrm>
          <a:prstGeom prst="rect">
            <a:avLst/>
          </a:prstGeom>
          <a:noFill/>
        </p:spPr>
        <p:txBody>
          <a:bodyPr wrap="square" rtlCol="0">
            <a:spAutoFit/>
          </a:bodyPr>
          <a:lstStyle/>
          <a:p>
            <a:pPr algn="ctr"/>
            <a:r>
              <a:rPr lang="en-US" sz="2000" b="1" dirty="0" smtClean="0">
                <a:latin typeface="Baskerville Old Face" panose="02020602080505020303" pitchFamily="18" charset="0"/>
              </a:rPr>
              <a:t>Blueberries</a:t>
            </a: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All berries are great but blueberries have the highest antioxidant level of all commonly consumed fruit and 3.6g of fiber per cup. Instead of topping your cereal with them, fill your bowl with blueberries and top with cereal and milk or yogurt!</a:t>
            </a:r>
            <a:endParaRPr lang="en-US" sz="2000" dirty="0">
              <a:latin typeface="Baskerville Old Face" panose="02020602080505020303"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430" y="1389042"/>
            <a:ext cx="2776727" cy="2086930"/>
          </a:xfrm>
          <a:prstGeom prst="rect">
            <a:avLst/>
          </a:prstGeom>
        </p:spPr>
      </p:pic>
      <p:sp>
        <p:nvSpPr>
          <p:cNvPr id="6" name="TextBox 5"/>
          <p:cNvSpPr txBox="1"/>
          <p:nvPr/>
        </p:nvSpPr>
        <p:spPr>
          <a:xfrm>
            <a:off x="4526032" y="860344"/>
            <a:ext cx="4464496" cy="5016758"/>
          </a:xfrm>
          <a:prstGeom prst="rect">
            <a:avLst/>
          </a:prstGeom>
          <a:noFill/>
        </p:spPr>
        <p:txBody>
          <a:bodyPr wrap="square" rtlCol="0">
            <a:spAutoFit/>
          </a:bodyPr>
          <a:lstStyle/>
          <a:p>
            <a:pPr algn="ctr"/>
            <a:r>
              <a:rPr lang="en-US" sz="2000" b="1" dirty="0" smtClean="0">
                <a:latin typeface="Baskerville Old Face" panose="02020602080505020303" pitchFamily="18" charset="0"/>
              </a:rPr>
              <a:t>Quinoa</a:t>
            </a: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Packing both fiber (2.6g per ½ cup) and protein, this grain is a stellar nutrient combo that can keep you satisfied for hours. Try replacing the rice in a stir-fry with quinoa or using topping with fruit, nuts &amp; a drizzle of honey for a hearty breakfast!</a:t>
            </a:r>
            <a:endParaRPr lang="en-US" sz="2000" dirty="0">
              <a:latin typeface="Baskerville Old Face" panose="02020602080505020303"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883" y="1215977"/>
            <a:ext cx="1824794" cy="2357039"/>
          </a:xfrm>
          <a:prstGeom prst="rect">
            <a:avLst/>
          </a:prstGeom>
        </p:spPr>
      </p:pic>
    </p:spTree>
    <p:extLst>
      <p:ext uri="{BB962C8B-B14F-4D97-AF65-F5344CB8AC3E}">
        <p14:creationId xmlns:p14="http://schemas.microsoft.com/office/powerpoint/2010/main" val="927585825"/>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err="1" smtClean="0">
                <a:latin typeface="Baskerville Old Face" panose="02020602080505020303" pitchFamily="18" charset="0"/>
                <a:cs typeface="Calibri" pitchFamily="34" charset="0"/>
              </a:rPr>
              <a:t>Superfoods</a:t>
            </a:r>
            <a:r>
              <a:rPr lang="en-US" sz="4000" b="1" dirty="0" smtClean="0">
                <a:latin typeface="Baskerville Old Face" panose="02020602080505020303" pitchFamily="18" charset="0"/>
                <a:cs typeface="Calibri" pitchFamily="34" charset="0"/>
              </a:rPr>
              <a:t> for Weight Loss</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235546" y="914237"/>
            <a:ext cx="4336454" cy="5016758"/>
          </a:xfrm>
          <a:prstGeom prst="rect">
            <a:avLst/>
          </a:prstGeom>
          <a:noFill/>
        </p:spPr>
        <p:txBody>
          <a:bodyPr wrap="square" rtlCol="0">
            <a:spAutoFit/>
          </a:bodyPr>
          <a:lstStyle/>
          <a:p>
            <a:pPr algn="ctr"/>
            <a:r>
              <a:rPr lang="en-US" sz="2000" b="1" dirty="0" smtClean="0">
                <a:latin typeface="Baskerville Old Face" panose="02020602080505020303" pitchFamily="18" charset="0"/>
              </a:rPr>
              <a:t>Lentils</a:t>
            </a: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Brimming with fiber (8g per ½ cup!) to help satisfy hunger and specifically, soluble fiber, which also lowers blood cholesterol, lentils are a great addition to a healthy diet. A great source of low-fat protein. Puree in sauces, dips &amp; soups or add to salads or side dish.</a:t>
            </a:r>
            <a:endParaRPr lang="en-US" sz="2000" dirty="0">
              <a:latin typeface="Baskerville Old Face" panose="02020602080505020303" pitchFamily="18" charset="0"/>
            </a:endParaRPr>
          </a:p>
        </p:txBody>
      </p:sp>
      <p:sp>
        <p:nvSpPr>
          <p:cNvPr id="4" name="TextBox 3"/>
          <p:cNvSpPr txBox="1"/>
          <p:nvPr/>
        </p:nvSpPr>
        <p:spPr>
          <a:xfrm>
            <a:off x="4700042" y="914237"/>
            <a:ext cx="4372458" cy="5324535"/>
          </a:xfrm>
          <a:prstGeom prst="rect">
            <a:avLst/>
          </a:prstGeom>
          <a:noFill/>
        </p:spPr>
        <p:txBody>
          <a:bodyPr wrap="square" rtlCol="0">
            <a:spAutoFit/>
          </a:bodyPr>
          <a:lstStyle/>
          <a:p>
            <a:pPr algn="ctr"/>
            <a:r>
              <a:rPr lang="en-US" sz="2000" b="1" dirty="0" smtClean="0">
                <a:latin typeface="Baskerville Old Face" panose="02020602080505020303" pitchFamily="18" charset="0"/>
              </a:rPr>
              <a:t>Oats</a:t>
            </a: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Another great high-fiber food designed to keep you full &amp; keep hunger at bay for longer periods of time. Eat a bowl for breakfast with some fruit and you will be satisfied until lunch! You can also make your own healthy granola with oats and keep a bag in your desk for those mid-afternoon munchies!</a:t>
            </a:r>
            <a:endParaRPr lang="en-US" sz="2000" dirty="0">
              <a:latin typeface="Baskerville Old Face" panose="020206020805050203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608" y="1448780"/>
            <a:ext cx="2175106" cy="217510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2259" y="1414592"/>
            <a:ext cx="2008024" cy="2008024"/>
          </a:xfrm>
          <a:prstGeom prst="rect">
            <a:avLst/>
          </a:prstGeom>
        </p:spPr>
      </p:pic>
      <p:pic>
        <p:nvPicPr>
          <p:cNvPr id="7" name="Picture 6" descr="C:\Documents and Settings\user\Desktop\EWS Network\EWSN_logo_suite\EmployeeWellness_Logo2 800x486.gif"/>
          <p:cNvPicPr>
            <a:picLocks noChangeAspect="1" noChangeArrowheads="1"/>
          </p:cNvPicPr>
          <p:nvPr/>
        </p:nvPicPr>
        <p:blipFill>
          <a:blip r:embed="rId4" cstate="print"/>
          <a:srcRect/>
          <a:stretch>
            <a:fillRect/>
          </a:stretch>
        </p:blipFill>
        <p:spPr bwMode="auto">
          <a:xfrm>
            <a:off x="7385204" y="5962129"/>
            <a:ext cx="1605324" cy="974916"/>
          </a:xfrm>
          <a:prstGeom prst="rect">
            <a:avLst/>
          </a:prstGeom>
          <a:noFill/>
          <a:ln w="9525">
            <a:noFill/>
            <a:miter lim="800000"/>
            <a:headEnd/>
            <a:tailEnd/>
          </a:ln>
        </p:spPr>
      </p:pic>
    </p:spTree>
    <p:extLst>
      <p:ext uri="{BB962C8B-B14F-4D97-AF65-F5344CB8AC3E}">
        <p14:creationId xmlns:p14="http://schemas.microsoft.com/office/powerpoint/2010/main" val="1370206102"/>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116632"/>
            <a:ext cx="6156684" cy="707886"/>
          </a:xfrm>
          <a:prstGeom prst="rect">
            <a:avLst/>
          </a:prstGeom>
          <a:noFill/>
        </p:spPr>
        <p:txBody>
          <a:bodyPr wrap="square" rtlCol="0">
            <a:spAutoFit/>
          </a:bodyPr>
          <a:lstStyle/>
          <a:p>
            <a:r>
              <a:rPr lang="en-US" sz="4000" dirty="0" smtClean="0">
                <a:latin typeface="Baskerville Old Face" panose="02020602080505020303" pitchFamily="18" charset="0"/>
              </a:rPr>
              <a:t>Carbs &amp; The Glycemic Index</a:t>
            </a:r>
            <a:endParaRPr lang="en-US" sz="4000" dirty="0">
              <a:latin typeface="Baskerville Old Face" panose="02020602080505020303" pitchFamily="18" charset="0"/>
            </a:endParaRPr>
          </a:p>
        </p:txBody>
      </p:sp>
      <p:sp>
        <p:nvSpPr>
          <p:cNvPr id="3" name="TextBox 2"/>
          <p:cNvSpPr txBox="1"/>
          <p:nvPr/>
        </p:nvSpPr>
        <p:spPr>
          <a:xfrm>
            <a:off x="71500" y="980728"/>
            <a:ext cx="8964996" cy="2246769"/>
          </a:xfrm>
          <a:prstGeom prst="rect">
            <a:avLst/>
          </a:prstGeom>
          <a:noFill/>
        </p:spPr>
        <p:txBody>
          <a:bodyPr wrap="square" rtlCol="0">
            <a:spAutoFit/>
          </a:bodyPr>
          <a:lstStyle/>
          <a:p>
            <a:r>
              <a:rPr lang="en-US" sz="2000" dirty="0" smtClean="0">
                <a:latin typeface="Baskerville Old Face" panose="02020602080505020303" pitchFamily="18" charset="0"/>
              </a:rPr>
              <a:t>The glycemic index  (GI) measures how fast and how much blood sugar rises after eating a carbohydrate food. White table sugar, white bread and refined carbohydrates raise your blood sugar levels the fastest. </a:t>
            </a:r>
            <a:r>
              <a:rPr lang="en-US" sz="2000" i="1" dirty="0" smtClean="0">
                <a:latin typeface="Baskerville Old Face" panose="02020602080505020303" pitchFamily="18" charset="0"/>
              </a:rPr>
              <a:t>*see handout 2.2</a:t>
            </a:r>
            <a:endParaRPr lang="en-US" sz="2000" i="1" dirty="0">
              <a:latin typeface="Baskerville Old Face" panose="02020602080505020303" pitchFamily="18" charset="0"/>
            </a:endParaRPr>
          </a:p>
          <a:p>
            <a:endParaRPr lang="en-US" sz="2000" dirty="0" smtClean="0">
              <a:latin typeface="Baskerville Old Face" panose="02020602080505020303" pitchFamily="18" charset="0"/>
            </a:endParaRPr>
          </a:p>
          <a:p>
            <a:r>
              <a:rPr lang="en-US" sz="2000" dirty="0" smtClean="0">
                <a:latin typeface="Baskerville Old Face" panose="02020602080505020303" pitchFamily="18" charset="0"/>
              </a:rPr>
              <a:t>Carbohydrates containing fiber, like beans, whole grains and non-starchy vegetables release glucose slowly because they break down slowly. Eating low-GI foods provides a number of benefits, such as: </a:t>
            </a:r>
            <a:endParaRPr lang="en-US" sz="2000" dirty="0">
              <a:latin typeface="Baskerville Old Face" panose="02020602080505020303" pitchFamily="18" charset="0"/>
            </a:endParaRPr>
          </a:p>
        </p:txBody>
      </p:sp>
      <p:sp>
        <p:nvSpPr>
          <p:cNvPr id="4" name="TextBox 3"/>
          <p:cNvSpPr txBox="1"/>
          <p:nvPr/>
        </p:nvSpPr>
        <p:spPr>
          <a:xfrm>
            <a:off x="449542" y="3473956"/>
            <a:ext cx="4104456" cy="1938992"/>
          </a:xfrm>
          <a:prstGeom prst="rect">
            <a:avLst/>
          </a:prstGeom>
          <a:noFill/>
        </p:spPr>
        <p:txBody>
          <a:bodyPr wrap="square" rtlCol="0">
            <a:spAutoFit/>
          </a:bodyPr>
          <a:lstStyle/>
          <a:p>
            <a:pPr marL="285750" indent="-285750">
              <a:buFont typeface="Wingdings" panose="05000000000000000000" pitchFamily="2" charset="2"/>
              <a:buChar char="ü"/>
            </a:pPr>
            <a:r>
              <a:rPr lang="en-US" sz="2000" dirty="0" smtClean="0">
                <a:solidFill>
                  <a:schemeClr val="accent6">
                    <a:lumMod val="50000"/>
                  </a:schemeClr>
                </a:solidFill>
                <a:latin typeface="Baskerville Old Face" panose="02020602080505020303" pitchFamily="18" charset="0"/>
              </a:rPr>
              <a:t>Keeps energy levels in your body more constant</a:t>
            </a:r>
          </a:p>
          <a:p>
            <a:pPr marL="285750" indent="-285750">
              <a:buFont typeface="Wingdings" panose="05000000000000000000" pitchFamily="2" charset="2"/>
              <a:buChar char="ü"/>
            </a:pPr>
            <a:r>
              <a:rPr lang="en-US" sz="2000" dirty="0" smtClean="0">
                <a:solidFill>
                  <a:schemeClr val="accent6">
                    <a:lumMod val="50000"/>
                  </a:schemeClr>
                </a:solidFill>
                <a:latin typeface="Baskerville Old Face" panose="02020602080505020303" pitchFamily="18" charset="0"/>
              </a:rPr>
              <a:t>Increases body’s sensitivity to insulin</a:t>
            </a:r>
          </a:p>
          <a:p>
            <a:pPr marL="285750" indent="-285750">
              <a:buFont typeface="Wingdings" panose="05000000000000000000" pitchFamily="2" charset="2"/>
              <a:buChar char="ü"/>
            </a:pPr>
            <a:r>
              <a:rPr lang="en-US" sz="2000" dirty="0" smtClean="0">
                <a:solidFill>
                  <a:schemeClr val="accent6">
                    <a:lumMod val="50000"/>
                  </a:schemeClr>
                </a:solidFill>
                <a:latin typeface="Baskerville Old Face" panose="02020602080505020303" pitchFamily="18" charset="0"/>
              </a:rPr>
              <a:t>Reduces risk of developing heart disease</a:t>
            </a:r>
          </a:p>
        </p:txBody>
      </p:sp>
      <p:sp>
        <p:nvSpPr>
          <p:cNvPr id="5" name="TextBox 4"/>
          <p:cNvSpPr txBox="1"/>
          <p:nvPr/>
        </p:nvSpPr>
        <p:spPr>
          <a:xfrm>
            <a:off x="4608004" y="3465004"/>
            <a:ext cx="4104456" cy="1938992"/>
          </a:xfrm>
          <a:prstGeom prst="rect">
            <a:avLst/>
          </a:prstGeom>
          <a:noFill/>
        </p:spPr>
        <p:txBody>
          <a:bodyPr wrap="square" rtlCol="0">
            <a:spAutoFit/>
          </a:bodyPr>
          <a:lstStyle/>
          <a:p>
            <a:pPr marL="285750" indent="-285750">
              <a:buFont typeface="Wingdings" panose="05000000000000000000" pitchFamily="2" charset="2"/>
              <a:buChar char="ü"/>
            </a:pPr>
            <a:r>
              <a:rPr lang="en-US" sz="2000" dirty="0" smtClean="0">
                <a:solidFill>
                  <a:schemeClr val="accent6">
                    <a:lumMod val="50000"/>
                  </a:schemeClr>
                </a:solidFill>
                <a:latin typeface="Baskerville Old Face" panose="02020602080505020303" pitchFamily="18" charset="0"/>
              </a:rPr>
              <a:t>Reduce blood cholesterol levels</a:t>
            </a:r>
          </a:p>
          <a:p>
            <a:pPr marL="285750" indent="-285750">
              <a:buFont typeface="Wingdings" panose="05000000000000000000" pitchFamily="2" charset="2"/>
              <a:buChar char="ü"/>
            </a:pPr>
            <a:r>
              <a:rPr lang="en-US" sz="2000" dirty="0" smtClean="0">
                <a:solidFill>
                  <a:schemeClr val="accent6">
                    <a:lumMod val="50000"/>
                  </a:schemeClr>
                </a:solidFill>
                <a:latin typeface="Baskerville Old Face" panose="02020602080505020303" pitchFamily="18" charset="0"/>
              </a:rPr>
              <a:t>Helps you feel full longer/control your appetite</a:t>
            </a:r>
          </a:p>
          <a:p>
            <a:pPr marL="285750" indent="-285750">
              <a:buFont typeface="Wingdings" panose="05000000000000000000" pitchFamily="2" charset="2"/>
              <a:buChar char="ü"/>
            </a:pPr>
            <a:r>
              <a:rPr lang="en-US" sz="2000" dirty="0" smtClean="0">
                <a:solidFill>
                  <a:schemeClr val="accent6">
                    <a:lumMod val="50000"/>
                  </a:schemeClr>
                </a:solidFill>
                <a:latin typeface="Baskerville Old Face" panose="02020602080505020303" pitchFamily="18" charset="0"/>
              </a:rPr>
              <a:t>Helps you lose &amp; control weight</a:t>
            </a:r>
          </a:p>
          <a:p>
            <a:pPr marL="285750" indent="-285750">
              <a:buFont typeface="Wingdings" panose="05000000000000000000" pitchFamily="2" charset="2"/>
              <a:buChar char="ü"/>
            </a:pPr>
            <a:r>
              <a:rPr lang="en-US" sz="2000" dirty="0" smtClean="0">
                <a:solidFill>
                  <a:schemeClr val="accent6">
                    <a:lumMod val="50000"/>
                  </a:schemeClr>
                </a:solidFill>
                <a:latin typeface="Baskerville Old Face" panose="02020602080505020303" pitchFamily="18" charset="0"/>
              </a:rPr>
              <a:t>Increases physical endurance</a:t>
            </a:r>
          </a:p>
          <a:p>
            <a:pPr marL="285750" indent="-285750">
              <a:buFont typeface="Wingdings" panose="05000000000000000000" pitchFamily="2" charset="2"/>
              <a:buChar char="ü"/>
            </a:pPr>
            <a:r>
              <a:rPr lang="en-US" sz="2000" dirty="0">
                <a:solidFill>
                  <a:schemeClr val="accent6">
                    <a:lumMod val="50000"/>
                  </a:schemeClr>
                </a:solidFill>
                <a:latin typeface="Baskerville Old Face" panose="02020602080505020303" pitchFamily="18" charset="0"/>
              </a:rPr>
              <a:t>Helps prevent/manage </a:t>
            </a:r>
            <a:r>
              <a:rPr lang="en-US" sz="2000" dirty="0" smtClean="0">
                <a:solidFill>
                  <a:schemeClr val="accent6">
                    <a:lumMod val="50000"/>
                  </a:schemeClr>
                </a:solidFill>
                <a:latin typeface="Baskerville Old Face" panose="02020602080505020303" pitchFamily="18" charset="0"/>
              </a:rPr>
              <a:t>diabetes</a:t>
            </a:r>
            <a:endParaRPr lang="en-US" sz="2000" dirty="0">
              <a:solidFill>
                <a:schemeClr val="accent6">
                  <a:lumMod val="50000"/>
                </a:schemeClr>
              </a:solidFill>
              <a:latin typeface="Baskerville Old Face" panose="02020602080505020303" pitchFamily="18" charset="0"/>
            </a:endParaRPr>
          </a:p>
        </p:txBody>
      </p:sp>
      <p:pic>
        <p:nvPicPr>
          <p:cNvPr id="6"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Tree>
    <p:extLst>
      <p:ext uri="{BB962C8B-B14F-4D97-AF65-F5344CB8AC3E}">
        <p14:creationId xmlns:p14="http://schemas.microsoft.com/office/powerpoint/2010/main" val="3452545933"/>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43508" y="90497"/>
            <a:ext cx="8856983"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A Complete, Balanced Meal Requires…</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539552" y="1193818"/>
            <a:ext cx="3888432" cy="2554545"/>
          </a:xfrm>
          <a:prstGeom prst="rect">
            <a:avLst/>
          </a:prstGeom>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u="sng" dirty="0" smtClean="0">
                <a:latin typeface="Baskerville Old Face" panose="02020602080505020303" pitchFamily="18" charset="0"/>
              </a:rPr>
              <a:t>1. Lean Protein</a:t>
            </a:r>
          </a:p>
          <a:p>
            <a:pPr algn="ctr"/>
            <a:endParaRPr lang="en-US" sz="2000" dirty="0">
              <a:latin typeface="Baskerville Old Face" panose="02020602080505020303" pitchFamily="18" charset="0"/>
            </a:endParaRPr>
          </a:p>
          <a:p>
            <a:pPr algn="ctr"/>
            <a:r>
              <a:rPr lang="en-US" sz="2000" dirty="0" smtClean="0">
                <a:latin typeface="Baskerville Old Face" panose="02020602080505020303" pitchFamily="18" charset="0"/>
              </a:rPr>
              <a:t>IE: boneless, skinless chicken breast, lean pork &amp; beef (trim all visible fat), beans/legumes, eggs/egg whites, fish &amp; seafood (non-breaded/battered), low-fat yogurt &amp; cottage cheese, whey protein powder, tofu</a:t>
            </a:r>
            <a:endParaRPr lang="en-US" sz="2000" dirty="0">
              <a:latin typeface="Baskerville Old Face" panose="02020602080505020303" pitchFamily="18" charset="0"/>
            </a:endParaRPr>
          </a:p>
        </p:txBody>
      </p:sp>
      <p:sp>
        <p:nvSpPr>
          <p:cNvPr id="4" name="TextBox 3"/>
          <p:cNvSpPr txBox="1"/>
          <p:nvPr/>
        </p:nvSpPr>
        <p:spPr>
          <a:xfrm>
            <a:off x="5004048" y="1192293"/>
            <a:ext cx="3816424" cy="2862322"/>
          </a:xfrm>
          <a:prstGeom prst="rect">
            <a:avLst/>
          </a:prstGeom>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u="sng" dirty="0" smtClean="0">
                <a:latin typeface="Baskerville Old Face" panose="02020602080505020303" pitchFamily="18" charset="0"/>
              </a:rPr>
              <a:t>2. Low GI Carbs</a:t>
            </a:r>
          </a:p>
          <a:p>
            <a:pPr algn="ctr"/>
            <a:endParaRPr lang="en-US" sz="2000" dirty="0">
              <a:latin typeface="Baskerville Old Face" panose="02020602080505020303" pitchFamily="18" charset="0"/>
            </a:endParaRPr>
          </a:p>
          <a:p>
            <a:pPr algn="ctr"/>
            <a:r>
              <a:rPr lang="en-US" sz="2000" dirty="0" smtClean="0">
                <a:latin typeface="Baskerville Old Face" panose="02020602080505020303" pitchFamily="18" charset="0"/>
              </a:rPr>
              <a:t>IE: green, leafy vegetables, whole-grain, high-fiber breads (2-3g per slice), oats, quinoa, beans/legumes, non-starchy vegetables, basmati/wild/long-grain rice, apples, oranges, blueberries, grapes, cherries, grapefruit</a:t>
            </a:r>
            <a:endParaRPr lang="en-US" sz="2000" dirty="0">
              <a:latin typeface="Baskerville Old Face" panose="02020602080505020303" pitchFamily="18" charset="0"/>
            </a:endParaRPr>
          </a:p>
        </p:txBody>
      </p:sp>
      <p:sp>
        <p:nvSpPr>
          <p:cNvPr id="5" name="TextBox 4"/>
          <p:cNvSpPr txBox="1"/>
          <p:nvPr/>
        </p:nvSpPr>
        <p:spPr>
          <a:xfrm>
            <a:off x="2987824" y="4257092"/>
            <a:ext cx="3636404" cy="1631216"/>
          </a:xfrm>
          <a:prstGeom prst="rect">
            <a:avLst/>
          </a:prstGeom>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u="sng" dirty="0" smtClean="0">
                <a:latin typeface="Baskerville Old Face" panose="02020602080505020303" pitchFamily="18" charset="0"/>
              </a:rPr>
              <a:t>3. Healthy Fats</a:t>
            </a:r>
          </a:p>
          <a:p>
            <a:pPr algn="ctr"/>
            <a:endParaRPr lang="en-US" sz="2000" dirty="0">
              <a:latin typeface="Baskerville Old Face" panose="02020602080505020303" pitchFamily="18" charset="0"/>
            </a:endParaRPr>
          </a:p>
          <a:p>
            <a:pPr algn="ctr"/>
            <a:r>
              <a:rPr lang="en-US" sz="2000" dirty="0" smtClean="0">
                <a:latin typeface="Baskerville Old Face" panose="02020602080505020303" pitchFamily="18" charset="0"/>
              </a:rPr>
              <a:t>IE: olive oil, flaxseed oil, canola oil, avocados, eggs &amp; fish with omega-3 fats, olives, nuts, seeds</a:t>
            </a:r>
            <a:endParaRPr lang="en-US" sz="2000" dirty="0">
              <a:latin typeface="Baskerville Old Face" panose="02020602080505020303" pitchFamily="18" charset="0"/>
            </a:endParaRPr>
          </a:p>
        </p:txBody>
      </p:sp>
      <p:pic>
        <p:nvPicPr>
          <p:cNvPr id="6"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Tree>
    <p:extLst>
      <p:ext uri="{BB962C8B-B14F-4D97-AF65-F5344CB8AC3E}">
        <p14:creationId xmlns:p14="http://schemas.microsoft.com/office/powerpoint/2010/main" val="4273406924"/>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532" y="5796"/>
            <a:ext cx="8604956" cy="1323439"/>
          </a:xfrm>
          <a:prstGeom prst="rect">
            <a:avLst/>
          </a:prstGeom>
          <a:noFill/>
        </p:spPr>
        <p:txBody>
          <a:bodyPr wrap="square" rtlCol="0">
            <a:spAutoFit/>
          </a:bodyPr>
          <a:lstStyle/>
          <a:p>
            <a:pPr algn="ctr"/>
            <a:r>
              <a:rPr lang="en-US" sz="4000" dirty="0" smtClean="0">
                <a:latin typeface="Baskerville Old Face" panose="02020602080505020303" pitchFamily="18" charset="0"/>
              </a:rPr>
              <a:t>Great Energy-Boosting </a:t>
            </a:r>
          </a:p>
          <a:p>
            <a:pPr algn="ctr"/>
            <a:r>
              <a:rPr lang="en-US" sz="4000" dirty="0" smtClean="0">
                <a:latin typeface="Baskerville Old Face" panose="02020602080505020303" pitchFamily="18" charset="0"/>
              </a:rPr>
              <a:t>&amp; Healthy Snack Ideas </a:t>
            </a:r>
            <a:r>
              <a:rPr lang="en-US" sz="3200" dirty="0" smtClean="0">
                <a:latin typeface="Baskerville Old Face" panose="02020602080505020303" pitchFamily="18" charset="0"/>
              </a:rPr>
              <a:t>– all under 200cals</a:t>
            </a:r>
          </a:p>
        </p:txBody>
      </p:sp>
      <p:pic>
        <p:nvPicPr>
          <p:cNvPr id="3" name="Picture 2"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0312" y="5883084"/>
            <a:ext cx="1605324" cy="974916"/>
          </a:xfrm>
          <a:prstGeom prst="rect">
            <a:avLst/>
          </a:prstGeom>
          <a:noFill/>
          <a:ln w="9525">
            <a:noFill/>
            <a:miter lim="800000"/>
            <a:headEnd/>
            <a:tailEnd/>
          </a:ln>
        </p:spPr>
      </p:pic>
      <p:sp>
        <p:nvSpPr>
          <p:cNvPr id="4" name="TextBox 3"/>
          <p:cNvSpPr txBox="1"/>
          <p:nvPr/>
        </p:nvSpPr>
        <p:spPr>
          <a:xfrm>
            <a:off x="1547664" y="1412776"/>
            <a:ext cx="6804756" cy="4678204"/>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Baskerville Old Face" panose="02020602080505020303" pitchFamily="18" charset="0"/>
              </a:rPr>
              <a:t>1 small apple with 1 tbsp. of nut butter</a:t>
            </a:r>
          </a:p>
          <a:p>
            <a:endParaRPr lang="en-US" sz="2000" dirty="0" smtClean="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4 whole-grain crackers with 1 tbsp. hummus</a:t>
            </a:r>
          </a:p>
          <a:p>
            <a:endParaRPr lang="en-US" sz="2000" dirty="0" smtClean="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¼ cup dried fruit &amp; nuts</a:t>
            </a:r>
          </a:p>
          <a:p>
            <a:endParaRPr lang="en-US" sz="2000" dirty="0" smtClean="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6 oz. plain non-fat Greek yogurt with 1 tbsp. granola</a:t>
            </a:r>
          </a:p>
          <a:p>
            <a:endParaRPr lang="en-US" sz="2000" dirty="0" smtClean="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A whole-grain, high-protein bar</a:t>
            </a:r>
          </a:p>
          <a:p>
            <a:endParaRPr lang="en-US" sz="2000" dirty="0" smtClean="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½ a lean turkey sandwich on high-</a:t>
            </a:r>
            <a:r>
              <a:rPr lang="en-US" sz="2000" dirty="0" err="1" smtClean="0">
                <a:latin typeface="Baskerville Old Face" panose="02020602080505020303" pitchFamily="18" charset="0"/>
              </a:rPr>
              <a:t>fibre</a:t>
            </a:r>
            <a:r>
              <a:rPr lang="en-US" sz="2000" dirty="0" smtClean="0">
                <a:latin typeface="Baskerville Old Face" panose="02020602080505020303" pitchFamily="18" charset="0"/>
              </a:rPr>
              <a:t> (2-3g per slice) bread</a:t>
            </a:r>
          </a:p>
          <a:p>
            <a:endParaRPr lang="en-US" sz="2000" dirty="0" smtClean="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½ cup bell peppers &amp; 1 tbsp. hummus</a:t>
            </a:r>
          </a:p>
          <a:p>
            <a:endParaRPr lang="en-US" sz="2000" dirty="0" smtClean="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½ cup low-fat cottage cheese with ½ cup blueberries</a:t>
            </a:r>
            <a:endParaRPr lang="en-US" sz="2000" dirty="0">
              <a:latin typeface="Baskerville Old Face" panose="02020602080505020303" pitchFamily="18" charset="0"/>
            </a:endParaRPr>
          </a:p>
        </p:txBody>
      </p:sp>
    </p:spTree>
    <p:extLst>
      <p:ext uri="{BB962C8B-B14F-4D97-AF65-F5344CB8AC3E}">
        <p14:creationId xmlns:p14="http://schemas.microsoft.com/office/powerpoint/2010/main" val="3390489240"/>
      </p:ext>
    </p:extLst>
  </p:cSld>
  <p:clrMapOvr>
    <a:masterClrMapping/>
  </p:clrMapOvr>
  <p:transition spd="med">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2.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3.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4.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docProps/app.xml><?xml version="1.0" encoding="utf-8"?>
<Properties xmlns="http://schemas.openxmlformats.org/officeDocument/2006/extended-properties" xmlns:vt="http://schemas.openxmlformats.org/officeDocument/2006/docPropsVTypes">
  <Template>Concourse</Template>
  <TotalTime>8412</TotalTime>
  <Words>1521</Words>
  <Application>Microsoft Office PowerPoint</Application>
  <PresentationFormat>Letter Paper (8.5x11 in)</PresentationFormat>
  <Paragraphs>222</Paragraphs>
  <Slides>15</Slides>
  <Notes>7</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now or later?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Sustain Energy and Productivity During the Workday…nutritionally</dc:title>
  <dc:creator>Employers' Edge Inc.</dc:creator>
  <cp:lastModifiedBy>Owner</cp:lastModifiedBy>
  <cp:revision>681</cp:revision>
  <cp:lastPrinted>1601-01-01T00:00:00Z</cp:lastPrinted>
  <dcterms:created xsi:type="dcterms:W3CDTF">2010-09-03T20:32:24Z</dcterms:created>
  <dcterms:modified xsi:type="dcterms:W3CDTF">2014-02-04T15:35:29Z</dcterms:modified>
</cp:coreProperties>
</file>