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3"/>
  </p:notesMasterIdLst>
  <p:handoutMasterIdLst>
    <p:handoutMasterId r:id="rId14"/>
  </p:handoutMasterIdLst>
  <p:sldIdLst>
    <p:sldId id="371" r:id="rId2"/>
    <p:sldId id="372" r:id="rId3"/>
    <p:sldId id="389" r:id="rId4"/>
    <p:sldId id="390" r:id="rId5"/>
    <p:sldId id="391" r:id="rId6"/>
    <p:sldId id="392" r:id="rId7"/>
    <p:sldId id="406" r:id="rId8"/>
    <p:sldId id="407" r:id="rId9"/>
    <p:sldId id="408" r:id="rId10"/>
    <p:sldId id="409" r:id="rId11"/>
    <p:sldId id="349" r:id="rId12"/>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8735" autoAdjust="0"/>
  </p:normalViewPr>
  <p:slideViewPr>
    <p:cSldViewPr>
      <p:cViewPr>
        <p:scale>
          <a:sx n="72" d="100"/>
          <a:sy n="72" d="100"/>
        </p:scale>
        <p:origin x="-1230"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Consultants</a:t>
            </a:r>
            <a:r>
              <a:rPr lang="en-US" baseline="0" dirty="0" smtClean="0"/>
              <a:t> should encourage a good discussion on challenges and offer suggestions on how to overcome them. Facilitate a strong group discussion to keep them motivated to overcome obstacles at this point in the program. If someone is struggling particularly hard, encourage them to book a one-on-one session for more personalized advice.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them to set a kitchen</a:t>
            </a:r>
            <a:r>
              <a:rPr lang="en-US" baseline="0" dirty="0" smtClean="0"/>
              <a:t> makeover as a goal for this week – there is a tip sheet in the handouts to help them.</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4</a:t>
            </a:fld>
            <a:endParaRPr lang="en-US"/>
          </a:p>
        </p:txBody>
      </p:sp>
    </p:spTree>
    <p:extLst>
      <p:ext uri="{BB962C8B-B14F-4D97-AF65-F5344CB8AC3E}">
        <p14:creationId xmlns:p14="http://schemas.microsoft.com/office/powerpoint/2010/main" val="9016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group to makeover their own recipes – this can be done in session (if time permits) or it should be encouraged as a goal to complete for next week’s session.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4215043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Shortened version – no workout unless there is time</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10</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fif"/><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hyperlink" Target="http://www.mayoclini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Six: Adapting Your Kitchen &amp; Recipes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323528" y="1531449"/>
            <a:ext cx="6228692" cy="347787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Check-in – will focus on overcoming any current struggles you are facing with your plan</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The importance of support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Online weight loss resources</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Healthy apps for your smartphone</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a:t>
            </a:r>
            <a:r>
              <a:rPr lang="en-CA" sz="2000" dirty="0" smtClean="0">
                <a:latin typeface="Baskerville Old Face" pitchFamily="18" charset="0"/>
              </a:rPr>
              <a:t>Re-visit </a:t>
            </a:r>
            <a:r>
              <a:rPr lang="en-CA" sz="2000" dirty="0" smtClean="0">
                <a:latin typeface="Baskerville Old Face" pitchFamily="18" charset="0"/>
              </a:rPr>
              <a:t>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6116" y="2222654"/>
            <a:ext cx="3155624" cy="236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9996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03548" y="1128543"/>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sp>
        <p:nvSpPr>
          <p:cNvPr id="2" name="TextBox 1"/>
          <p:cNvSpPr txBox="1"/>
          <p:nvPr/>
        </p:nvSpPr>
        <p:spPr>
          <a:xfrm>
            <a:off x="173502" y="5196002"/>
            <a:ext cx="8640452" cy="1015663"/>
          </a:xfrm>
          <a:prstGeom prst="rect">
            <a:avLst/>
          </a:prstGeom>
          <a:noFill/>
        </p:spPr>
        <p:txBody>
          <a:bodyPr wrap="square" rtlCol="0">
            <a:spAutoFit/>
          </a:bodyPr>
          <a:lstStyle/>
          <a:p>
            <a:pPr algn="ctr"/>
            <a:r>
              <a:rPr lang="en-US" sz="2000" i="1" dirty="0" smtClean="0">
                <a:latin typeface="Baskerville Old Face" panose="02020602080505020303" pitchFamily="18" charset="0"/>
              </a:rPr>
              <a:t>We’ve been at this for five weeks now – what has been your biggest challenge? Have you come up with a way to overcome it? If not, perhaps your fellow participants might have some suggestions for you!</a:t>
            </a:r>
            <a:endParaRPr lang="en-US" sz="2000" i="1" dirty="0">
              <a:latin typeface="Baskerville Old Face" panose="02020602080505020303" pitchFamily="18" charset="0"/>
            </a:endParaRP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69622" y="224645"/>
            <a:ext cx="680475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for a Kitchen Makeover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788024" y="1171192"/>
            <a:ext cx="3906434" cy="4708981"/>
          </a:xfrm>
          <a:prstGeom prst="rect">
            <a:avLst/>
          </a:prstGeom>
          <a:noFill/>
        </p:spPr>
        <p:txBody>
          <a:bodyPr wrap="square" rtlCol="0">
            <a:spAutoFit/>
          </a:bodyPr>
          <a:lstStyle/>
          <a:p>
            <a:r>
              <a:rPr lang="en-US" sz="2000" dirty="0" smtClean="0">
                <a:latin typeface="Baskerville Old Face" panose="02020602080505020303" pitchFamily="18" charset="0"/>
              </a:rPr>
              <a:t>It’s time to create an environment of success! If a food and/or drink isn’t conducive to your goals, why would you keep it?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 kitchen makeover helps you plan and structure healthy eating. You have enough education in nutrition at this point to be able to understand what food is nutritionally beneficial for you and your household and what isn’t. You and your family deserve the best so let’s get serious about the food we allow in our home! </a:t>
            </a:r>
            <a:r>
              <a:rPr lang="en-US" sz="2000" i="1" dirty="0" smtClean="0">
                <a:latin typeface="Baskerville Old Face" panose="02020602080505020303" pitchFamily="18" charset="0"/>
              </a:rPr>
              <a:t>See handout 6.1</a:t>
            </a:r>
            <a:r>
              <a:rPr lang="en-US" sz="2000" dirty="0" smtClean="0">
                <a:latin typeface="Baskerville Old Face" panose="02020602080505020303"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88" y="1187979"/>
            <a:ext cx="3402378" cy="4587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121935" y="90497"/>
            <a:ext cx="6900130"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Time for a Kitchen Makeover</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215516" y="908720"/>
            <a:ext cx="8775012" cy="1015663"/>
          </a:xfrm>
          <a:prstGeom prst="rect">
            <a:avLst/>
          </a:prstGeom>
          <a:noFill/>
        </p:spPr>
        <p:txBody>
          <a:bodyPr wrap="square" rtlCol="0">
            <a:spAutoFit/>
          </a:bodyPr>
          <a:lstStyle/>
          <a:p>
            <a:r>
              <a:rPr lang="en-US" sz="2000" dirty="0" smtClean="0">
                <a:latin typeface="Baskerville Old Face" panose="02020602080505020303" pitchFamily="18" charset="0"/>
              </a:rPr>
              <a:t>We know – wasting food is wrong. However, food should be healthy &amp; nutritious. </a:t>
            </a:r>
          </a:p>
          <a:p>
            <a:r>
              <a:rPr lang="en-US" sz="2000" dirty="0" smtClean="0">
                <a:latin typeface="Baskerville Old Face" panose="02020602080505020303" pitchFamily="18" charset="0"/>
              </a:rPr>
              <a:t>If the item has some redeeming nutritional qualities, feel free to donate it to your local food bank. Here is a list of the foods we shouldn’t see in your fridge/pantry!</a:t>
            </a:r>
            <a:endParaRPr lang="en-US" sz="2000" dirty="0">
              <a:latin typeface="Baskerville Old Face" panose="02020602080505020303" pitchFamily="18" charset="0"/>
            </a:endParaRPr>
          </a:p>
        </p:txBody>
      </p:sp>
      <p:sp>
        <p:nvSpPr>
          <p:cNvPr id="6" name="TextBox 5"/>
          <p:cNvSpPr txBox="1"/>
          <p:nvPr/>
        </p:nvSpPr>
        <p:spPr>
          <a:xfrm>
            <a:off x="422823" y="2402849"/>
            <a:ext cx="428447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Chips &amp; </a:t>
            </a:r>
            <a:r>
              <a:rPr lang="en-US" sz="2000" dirty="0" err="1" smtClean="0">
                <a:solidFill>
                  <a:schemeClr val="accent6">
                    <a:lumMod val="75000"/>
                  </a:schemeClr>
                </a:solidFill>
                <a:latin typeface="Baskerville Old Face" panose="02020602080505020303" pitchFamily="18" charset="0"/>
              </a:rPr>
              <a:t>cheesies</a:t>
            </a:r>
            <a:endParaRPr lang="en-US" sz="2000" dirty="0" smtClean="0">
              <a:solidFill>
                <a:schemeClr val="accent6">
                  <a:lumMod val="75000"/>
                </a:schemeClr>
              </a:solidFill>
              <a:latin typeface="Baskerville Old Face" panose="02020602080505020303" pitchFamily="18" charset="0"/>
            </a:endParaRP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Processed meats (hot dogs, bacon, most deli meats)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Chocolate or candy (dark chocolate – 70% cocoa or more, is ok)</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Soda pop/sweetened drinks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Instant foods like mashed potatoes, ground beef “helper” and cake mix.</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Hydrogenated margarines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Most frozen dinners</a:t>
            </a:r>
            <a:endParaRPr lang="en-US" sz="2000" dirty="0">
              <a:solidFill>
                <a:schemeClr val="accent6">
                  <a:lumMod val="75000"/>
                </a:schemeClr>
              </a:solidFill>
              <a:latin typeface="Baskerville Old Face" panose="02020602080505020303" pitchFamily="18" charset="0"/>
            </a:endParaRPr>
          </a:p>
        </p:txBody>
      </p:sp>
      <p:sp>
        <p:nvSpPr>
          <p:cNvPr id="7" name="TextBox 6"/>
          <p:cNvSpPr txBox="1"/>
          <p:nvPr/>
        </p:nvSpPr>
        <p:spPr>
          <a:xfrm>
            <a:off x="4706052" y="2402849"/>
            <a:ext cx="4284476"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Spreads such as </a:t>
            </a:r>
            <a:r>
              <a:rPr lang="en-US" sz="2000" dirty="0" err="1" smtClean="0">
                <a:solidFill>
                  <a:schemeClr val="accent6">
                    <a:lumMod val="75000"/>
                  </a:schemeClr>
                </a:solidFill>
                <a:latin typeface="Baskerville Old Face" panose="02020602080505020303" pitchFamily="18" charset="0"/>
              </a:rPr>
              <a:t>Cheez</a:t>
            </a:r>
            <a:r>
              <a:rPr lang="en-US" sz="2000" dirty="0" smtClean="0">
                <a:solidFill>
                  <a:schemeClr val="accent6">
                    <a:lumMod val="75000"/>
                  </a:schemeClr>
                </a:solidFill>
                <a:latin typeface="Baskerville Old Face" panose="02020602080505020303" pitchFamily="18" charset="0"/>
              </a:rPr>
              <a:t> Whiz or full fat cream cheese</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Most breakfast cereals</a:t>
            </a:r>
          </a:p>
          <a:p>
            <a:pPr marL="342900" indent="-342900">
              <a:buFont typeface="Arial" panose="020B0604020202020204" pitchFamily="34" charset="0"/>
              <a:buChar char="•"/>
            </a:pPr>
            <a:r>
              <a:rPr lang="en-US" sz="2000" dirty="0" err="1" smtClean="0">
                <a:solidFill>
                  <a:schemeClr val="accent6">
                    <a:lumMod val="75000"/>
                  </a:schemeClr>
                </a:solidFill>
                <a:latin typeface="Baskerville Old Face" panose="02020602080505020303" pitchFamily="18" charset="0"/>
              </a:rPr>
              <a:t>Flavoured</a:t>
            </a:r>
            <a:r>
              <a:rPr lang="en-US" sz="2000" dirty="0" smtClean="0">
                <a:solidFill>
                  <a:schemeClr val="accent6">
                    <a:lumMod val="75000"/>
                  </a:schemeClr>
                </a:solidFill>
                <a:latin typeface="Baskerville Old Face" panose="02020602080505020303" pitchFamily="18" charset="0"/>
              </a:rPr>
              <a:t> nuts (beer-nuts, honey-roasted nuts)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Sweetened yogurt</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Ice cream</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Baked goods</a:t>
            </a:r>
          </a:p>
          <a:p>
            <a:pPr marL="342900" indent="-342900">
              <a:buFont typeface="Arial" panose="020B0604020202020204" pitchFamily="34" charset="0"/>
              <a:buChar char="•"/>
            </a:pPr>
            <a:r>
              <a:rPr lang="en-US" sz="2000" dirty="0" smtClean="0">
                <a:solidFill>
                  <a:schemeClr val="accent6">
                    <a:lumMod val="75000"/>
                  </a:schemeClr>
                </a:solidFill>
                <a:latin typeface="Baskerville Old Face" panose="02020602080505020303" pitchFamily="18" charset="0"/>
              </a:rPr>
              <a:t>Any bread items not made exclusively of whole-grains</a:t>
            </a:r>
          </a:p>
        </p:txBody>
      </p:sp>
      <p:sp>
        <p:nvSpPr>
          <p:cNvPr id="8" name="TextBox 7"/>
          <p:cNvSpPr txBox="1"/>
          <p:nvPr/>
        </p:nvSpPr>
        <p:spPr>
          <a:xfrm>
            <a:off x="422823" y="5572948"/>
            <a:ext cx="8361645" cy="707886"/>
          </a:xfrm>
          <a:prstGeom prst="rect">
            <a:avLst/>
          </a:prstGeom>
          <a:noFill/>
        </p:spPr>
        <p:txBody>
          <a:bodyPr wrap="square" rtlCol="0">
            <a:spAutoFit/>
          </a:bodyPr>
          <a:lstStyle/>
          <a:p>
            <a:pPr algn="ctr"/>
            <a:r>
              <a:rPr lang="en-US" sz="2000" i="1" dirty="0" smtClean="0">
                <a:latin typeface="Baskerville Old Face" panose="02020602080505020303" pitchFamily="18" charset="0"/>
              </a:rPr>
              <a:t>When in doubt – </a:t>
            </a:r>
            <a:r>
              <a:rPr lang="en-US" sz="2000" b="1" i="1" dirty="0" smtClean="0">
                <a:latin typeface="Baskerville Old Face" panose="02020602080505020303" pitchFamily="18" charset="0"/>
              </a:rPr>
              <a:t>read the label!</a:t>
            </a:r>
            <a:r>
              <a:rPr lang="en-US" sz="2000" i="1" dirty="0" smtClean="0">
                <a:latin typeface="Baskerville Old Face" panose="02020602080505020303" pitchFamily="18" charset="0"/>
              </a:rPr>
              <a:t> Refer back to week three handouts if you aren’t sure what you should be looking for!</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3326085107"/>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682812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743908" y="1578122"/>
            <a:ext cx="5076564" cy="4401205"/>
          </a:xfrm>
          <a:prstGeom prst="rect">
            <a:avLst/>
          </a:prstGeom>
          <a:noFill/>
        </p:spPr>
        <p:txBody>
          <a:bodyPr wrap="square" rtlCol="0">
            <a:spAutoFit/>
          </a:bodyPr>
          <a:lstStyle/>
          <a:p>
            <a:r>
              <a:rPr lang="en-US" sz="2000" dirty="0" smtClean="0">
                <a:latin typeface="Baskerville Old Face" panose="02020602080505020303" pitchFamily="18" charset="0"/>
              </a:rPr>
              <a:t>Many people have recipes passed down from family &amp; friends – recipes that are family </a:t>
            </a:r>
            <a:r>
              <a:rPr lang="en-US" sz="2000" dirty="0" err="1" smtClean="0">
                <a:latin typeface="Baskerville Old Face" panose="02020602080505020303" pitchFamily="18" charset="0"/>
              </a:rPr>
              <a:t>favourites</a:t>
            </a:r>
            <a:r>
              <a:rPr lang="en-US" sz="2000" dirty="0" smtClean="0">
                <a:latin typeface="Baskerville Old Face" panose="02020602080505020303" pitchFamily="18" charset="0"/>
              </a:rPr>
              <a:t> but may not be the healthiest in their current format.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You don’t have to remove it from your recipe box – just modify the recipe with a few simple changes and you can keep this recipe in your collection while still living a healthy lifestyle!</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Let’s look at some tips you can use to transform your old recipes into recipes you can continue to use on your path to becoming fit &amp; lean! Check out </a:t>
            </a:r>
            <a:r>
              <a:rPr lang="en-US" sz="2000" i="1" dirty="0" smtClean="0">
                <a:latin typeface="Baskerville Old Face" panose="02020602080505020303" pitchFamily="18" charset="0"/>
              </a:rPr>
              <a:t>handout 6.2</a:t>
            </a:r>
            <a:r>
              <a:rPr lang="en-US" sz="2000" dirty="0" smtClean="0">
                <a:latin typeface="Baskerville Old Face" panose="02020602080505020303" pitchFamily="18" charset="0"/>
              </a:rPr>
              <a: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61" y="1427519"/>
            <a:ext cx="2346253" cy="145714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024" y="3624836"/>
            <a:ext cx="2430407" cy="1822805"/>
          </a:xfrm>
          <a:prstGeom prst="rect">
            <a:avLst/>
          </a:prstGeom>
        </p:spPr>
      </p:pic>
      <p:sp>
        <p:nvSpPr>
          <p:cNvPr id="9" name="TextBox 8"/>
          <p:cNvSpPr txBox="1"/>
          <p:nvPr/>
        </p:nvSpPr>
        <p:spPr>
          <a:xfrm>
            <a:off x="719572" y="2888940"/>
            <a:ext cx="2336607" cy="400110"/>
          </a:xfrm>
          <a:prstGeom prst="rect">
            <a:avLst/>
          </a:prstGeom>
          <a:noFill/>
        </p:spPr>
        <p:txBody>
          <a:bodyPr wrap="square" rtlCol="0">
            <a:spAutoFit/>
          </a:bodyPr>
          <a:lstStyle/>
          <a:p>
            <a:pPr algn="ctr"/>
            <a:r>
              <a:rPr lang="en-US" sz="2000" i="1" dirty="0" smtClean="0">
                <a:latin typeface="Baskerville Old Face" panose="02020602080505020303" pitchFamily="18" charset="0"/>
              </a:rPr>
              <a:t>Fried Chicken</a:t>
            </a:r>
            <a:endParaRPr lang="en-US" sz="2000" i="1" dirty="0">
              <a:latin typeface="Baskerville Old Face" panose="02020602080505020303" pitchFamily="18" charset="0"/>
            </a:endParaRPr>
          </a:p>
        </p:txBody>
      </p:sp>
      <p:sp>
        <p:nvSpPr>
          <p:cNvPr id="10" name="TextBox 9"/>
          <p:cNvSpPr txBox="1"/>
          <p:nvPr/>
        </p:nvSpPr>
        <p:spPr>
          <a:xfrm>
            <a:off x="751252" y="5546669"/>
            <a:ext cx="2336607" cy="400110"/>
          </a:xfrm>
          <a:prstGeom prst="rect">
            <a:avLst/>
          </a:prstGeom>
          <a:noFill/>
        </p:spPr>
        <p:txBody>
          <a:bodyPr wrap="square" rtlCol="0">
            <a:spAutoFit/>
          </a:bodyPr>
          <a:lstStyle/>
          <a:p>
            <a:pPr algn="ctr"/>
            <a:r>
              <a:rPr lang="en-US" sz="2000" i="1" dirty="0" smtClean="0">
                <a:latin typeface="Baskerville Old Face" panose="02020602080505020303" pitchFamily="18" charset="0"/>
              </a:rPr>
              <a:t>Baked Chicken</a:t>
            </a:r>
            <a:endParaRPr lang="en-US" sz="2000" i="1" dirty="0">
              <a:latin typeface="Baskerville Old Face" panose="02020602080505020303" pitchFamily="18" charset="0"/>
            </a:endParaRPr>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1052736"/>
            <a:ext cx="8424936" cy="4708981"/>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Reduce the amount of fat, sugar &amp; salt. </a:t>
            </a:r>
          </a:p>
          <a:p>
            <a:pPr algn="ctr"/>
            <a:endParaRPr lang="en-US" sz="2000" dirty="0">
              <a:latin typeface="Baskerville Old Face" panose="02020602080505020303" pitchFamily="18" charset="0"/>
            </a:endParaRPr>
          </a:p>
          <a:p>
            <a:r>
              <a:rPr lang="en-US" sz="2000" dirty="0" smtClean="0">
                <a:latin typeface="Baskerville Old Face" panose="02020602080505020303" pitchFamily="18" charset="0"/>
              </a:rPr>
              <a:t>Using these general guidelines, you can reduce these without sacrificing </a:t>
            </a:r>
            <a:r>
              <a:rPr lang="en-US" sz="2000" dirty="0" err="1" smtClean="0">
                <a:latin typeface="Baskerville Old Face" panose="02020602080505020303" pitchFamily="18" charset="0"/>
              </a:rPr>
              <a:t>flavour</a:t>
            </a:r>
            <a:r>
              <a:rPr lang="en-US" sz="2000" dirty="0" smtClean="0">
                <a:latin typeface="Baskerville Old Face" panose="02020602080505020303" pitchFamily="18" charset="0"/>
              </a:rPr>
              <a:t>:</a:t>
            </a:r>
          </a:p>
          <a:p>
            <a:pPr marL="457200" indent="-457200">
              <a:buAutoNum type="arabicPeriod"/>
            </a:pPr>
            <a:endParaRPr lang="en-US" sz="2000" dirty="0">
              <a:latin typeface="Baskerville Old Face" panose="02020602080505020303" pitchFamily="18" charset="0"/>
            </a:endParaRPr>
          </a:p>
          <a:p>
            <a:r>
              <a:rPr lang="en-US" sz="2000" dirty="0" smtClean="0">
                <a:latin typeface="Baskerville Old Face" panose="02020602080505020303" pitchFamily="18" charset="0"/>
              </a:rPr>
              <a:t>To reduce fat in baked goods, use </a:t>
            </a:r>
            <a:r>
              <a:rPr lang="en-US" sz="2000" b="1" dirty="0" smtClean="0">
                <a:latin typeface="Baskerville Old Face" panose="02020602080505020303" pitchFamily="18" charset="0"/>
              </a:rPr>
              <a:t>half the butter</a:t>
            </a:r>
            <a:r>
              <a:rPr lang="en-US" sz="2000" dirty="0" smtClean="0">
                <a:latin typeface="Baskerville Old Face" panose="02020602080505020303" pitchFamily="18" charset="0"/>
              </a:rPr>
              <a:t>, shortening or oil and replace the other half with unsweetened applesauce, mashed banana or 	prune puree.</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Reduce the amount of sugar </a:t>
            </a:r>
            <a:r>
              <a:rPr lang="en-US" sz="2000" dirty="0" smtClean="0">
                <a:latin typeface="Baskerville Old Face" panose="02020602080505020303" pitchFamily="18" charset="0"/>
              </a:rPr>
              <a:t>by 1/3 to 1/2. Instead, add spices like cinnamon, cloves, allspice and nutmeg or </a:t>
            </a:r>
            <a:r>
              <a:rPr lang="en-US" sz="2000" dirty="0" err="1" smtClean="0">
                <a:latin typeface="Baskerville Old Face" panose="02020602080505020303" pitchFamily="18" charset="0"/>
              </a:rPr>
              <a:t>flavourings</a:t>
            </a:r>
            <a:r>
              <a:rPr lang="en-US" sz="2000" dirty="0" smtClean="0">
                <a:latin typeface="Baskerville Old Face" panose="02020602080505020303" pitchFamily="18" charset="0"/>
              </a:rPr>
              <a:t> like vanilla or almond extract to boost sweetness.</a:t>
            </a:r>
          </a:p>
          <a:p>
            <a:endParaRPr lang="en-US" sz="2000" dirty="0" smtClean="0">
              <a:latin typeface="Baskerville Old Face" panose="02020602080505020303" pitchFamily="18" charset="0"/>
            </a:endParaRPr>
          </a:p>
          <a:p>
            <a:r>
              <a:rPr lang="en-US" sz="2000" b="1" dirty="0" smtClean="0">
                <a:latin typeface="Baskerville Old Face" panose="02020602080505020303" pitchFamily="18" charset="0"/>
              </a:rPr>
              <a:t>Reduce salt by 1/2 </a:t>
            </a:r>
            <a:r>
              <a:rPr lang="en-US" sz="2000" dirty="0" smtClean="0">
                <a:latin typeface="Baskerville Old Face" panose="02020602080505020303" pitchFamily="18" charset="0"/>
              </a:rPr>
              <a:t>in baked goods that don’t require yeast. For main dishes, salads, soups and other foods, you can reduce the salt by 1/2 or eliminate it completely.</a:t>
            </a:r>
            <a:endParaRPr lang="en-US" sz="2000" dirty="0">
              <a:latin typeface="Baskerville Old Face" panose="02020602080505020303" pitchFamily="18" charset="0"/>
            </a:endParaRPr>
          </a:p>
          <a:p>
            <a:r>
              <a:rPr lang="en-US" sz="2000" dirty="0" smtClean="0">
                <a:latin typeface="Baskerville Old Face" panose="02020602080505020303" pitchFamily="18" charset="0"/>
              </a:rPr>
              <a:t>	</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370395"/>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1211756"/>
            <a:ext cx="8424936" cy="4401205"/>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Make a healthy substitution.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Healthy substitutions reduce fat, salt &amp; sugar and can also boost	nutritional content. </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Pasta</a:t>
            </a:r>
            <a:r>
              <a:rPr lang="en-US" sz="2000" dirty="0" smtClean="0">
                <a:latin typeface="Baskerville Old Face" panose="02020602080505020303" pitchFamily="18" charset="0"/>
              </a:rPr>
              <a:t> – use whole-wheat pasta instead of enriched pasta. You’ll triple the 	fiber and reduce the number of calories.</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Milk</a:t>
            </a:r>
            <a:r>
              <a:rPr lang="en-US" sz="2000" dirty="0" smtClean="0">
                <a:latin typeface="Baskerville Old Face" panose="02020602080505020303" pitchFamily="18" charset="0"/>
              </a:rPr>
              <a:t> – prepare a dessert with skim milk instead of whole milk to save 66 calories and almost 8 grams of fat per cup.</a:t>
            </a:r>
          </a:p>
          <a:p>
            <a:endParaRPr lang="en-US" sz="2000" dirty="0">
              <a:latin typeface="Baskerville Old Face" panose="02020602080505020303" pitchFamily="18" charset="0"/>
            </a:endParaRPr>
          </a:p>
          <a:p>
            <a:r>
              <a:rPr lang="en-US" sz="2000" dirty="0" smtClean="0">
                <a:solidFill>
                  <a:srgbClr val="FF0000"/>
                </a:solidFill>
                <a:latin typeface="Baskerville Old Face" panose="02020602080505020303" pitchFamily="18" charset="0"/>
              </a:rPr>
              <a:t>Meat</a:t>
            </a:r>
            <a:r>
              <a:rPr lang="en-US" sz="2000" dirty="0" smtClean="0">
                <a:latin typeface="Baskerville Old Face" panose="02020602080505020303" pitchFamily="18" charset="0"/>
              </a:rPr>
              <a:t> – when making casseroles, scale back on meat, poultry or fish and 	increase the amount of vegetables and beans. You’ll save on fat and gain vitamins, 	minerals and fiber.</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86587528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3"/>
              </a:rPr>
              <a:t>www.mayoclinic.com</a:t>
            </a:r>
            <a:r>
              <a:rPr lang="en-US" sz="1200" i="1" dirty="0" smtClean="0"/>
              <a:t> </a:t>
            </a:r>
            <a:endParaRPr lang="en-US" sz="1200" i="1" dirty="0"/>
          </a:p>
        </p:txBody>
      </p:sp>
      <p:sp>
        <p:nvSpPr>
          <p:cNvPr id="6" name="TextBox 5"/>
          <p:cNvSpPr txBox="1"/>
          <p:nvPr/>
        </p:nvSpPr>
        <p:spPr>
          <a:xfrm>
            <a:off x="357616" y="872716"/>
            <a:ext cx="8424936" cy="3170099"/>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Cut back some ingredients:</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Toppings </a:t>
            </a:r>
            <a:r>
              <a:rPr lang="en-US" sz="2000" dirty="0" smtClean="0">
                <a:latin typeface="Baskerville Old Face" panose="02020602080505020303" pitchFamily="18" charset="0"/>
              </a:rPr>
              <a:t>– eliminate items normally used out of habit or for appearance, such as frosting or whipped toppings, which are high in fat and calories.</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Condiments</a:t>
            </a:r>
            <a:r>
              <a:rPr lang="en-US" sz="2000" dirty="0" smtClean="0">
                <a:latin typeface="Baskerville Old Face" panose="02020602080505020303" pitchFamily="18" charset="0"/>
              </a:rPr>
              <a:t> – cut condiments, such as pickles, olives, butter, mayonnaise, syrup, jelly and mustard, which can have large amounts of salt, sugar, fat and calories. Use less soy sauce than a recipe calls for to decrease the amount of salt.</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Cheese </a:t>
            </a:r>
            <a:r>
              <a:rPr lang="en-US" sz="2000" dirty="0" smtClean="0">
                <a:latin typeface="Baskerville Old Face" panose="02020602080505020303" pitchFamily="18" charset="0"/>
              </a:rPr>
              <a:t>– if a recipe calls for 1 cup of shredded cheese, use 1/2 instead.	</a:t>
            </a:r>
            <a:endParaRPr lang="en-US" sz="2000" dirty="0">
              <a:latin typeface="Baskerville Old Face" panose="02020602080505020303"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151886"/>
            <a:ext cx="2209614" cy="1809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4160696"/>
            <a:ext cx="2143125" cy="180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52197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58001" y="188640"/>
            <a:ext cx="7224166"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Recipe Box Makeover Tips</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5" name="TextBox 4"/>
          <p:cNvSpPr txBox="1"/>
          <p:nvPr/>
        </p:nvSpPr>
        <p:spPr>
          <a:xfrm>
            <a:off x="5121844" y="6311087"/>
            <a:ext cx="2263360" cy="276999"/>
          </a:xfrm>
          <a:prstGeom prst="rect">
            <a:avLst/>
          </a:prstGeom>
          <a:noFill/>
        </p:spPr>
        <p:txBody>
          <a:bodyPr wrap="square" rtlCol="0">
            <a:spAutoFit/>
          </a:bodyPr>
          <a:lstStyle/>
          <a:p>
            <a:r>
              <a:rPr lang="en-US" sz="1200" i="1" dirty="0" smtClean="0"/>
              <a:t>Source: </a:t>
            </a:r>
            <a:r>
              <a:rPr lang="en-US" sz="1200" i="1" dirty="0" smtClean="0">
                <a:hlinkClick r:id="rId4"/>
              </a:rPr>
              <a:t>www.mayoclinic.com</a:t>
            </a:r>
            <a:r>
              <a:rPr lang="en-US" sz="1200" i="1" dirty="0" smtClean="0"/>
              <a:t> </a:t>
            </a:r>
            <a:endParaRPr lang="en-US" sz="1200" i="1" dirty="0"/>
          </a:p>
        </p:txBody>
      </p:sp>
      <p:sp>
        <p:nvSpPr>
          <p:cNvPr id="6" name="TextBox 5"/>
          <p:cNvSpPr txBox="1"/>
          <p:nvPr/>
        </p:nvSpPr>
        <p:spPr>
          <a:xfrm>
            <a:off x="357616" y="1052736"/>
            <a:ext cx="8424936" cy="1938992"/>
          </a:xfrm>
          <a:prstGeom prst="rect">
            <a:avLst/>
          </a:prstGeom>
          <a:noFill/>
        </p:spPr>
        <p:txBody>
          <a:bodyPr wrap="square" rtlCol="0">
            <a:spAutoFit/>
          </a:bodyPr>
          <a:lstStyle/>
          <a:p>
            <a:pPr algn="ctr"/>
            <a:r>
              <a:rPr lang="en-US" sz="2000" b="1" u="sng" dirty="0" smtClean="0">
                <a:solidFill>
                  <a:schemeClr val="accent6">
                    <a:lumMod val="75000"/>
                  </a:schemeClr>
                </a:solidFill>
                <a:latin typeface="Baskerville Old Face" panose="02020602080505020303" pitchFamily="18" charset="0"/>
              </a:rPr>
              <a:t>Change cooking and prep techniques.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Healthy cooking techniques include </a:t>
            </a:r>
            <a:r>
              <a:rPr lang="en-US" sz="2000" b="1" dirty="0" smtClean="0">
                <a:latin typeface="Baskerville Old Face" panose="02020602080505020303" pitchFamily="18" charset="0"/>
              </a:rPr>
              <a:t>braising, broiling, grilling, poaching, sautéing and steaming</a:t>
            </a:r>
            <a:r>
              <a:rPr lang="en-US" sz="2000" dirty="0" smtClean="0">
                <a:latin typeface="Baskerville Old Face" panose="02020602080505020303" pitchFamily="18" charset="0"/>
              </a:rPr>
              <a:t>. If the directions call for basting in oil or drippings, use a small amount of fat-free broth instead. Use non-stick cookware to avoid having to use oil or butter in your pans when cooking.	</a:t>
            </a:r>
            <a:endParaRPr lang="en-US" sz="2000" dirty="0">
              <a:latin typeface="Baskerville Old Face" panose="02020602080505020303"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320988"/>
            <a:ext cx="2905125" cy="1571625"/>
          </a:xfrm>
          <a:prstGeom prst="rect">
            <a:avLst/>
          </a:prstGeom>
        </p:spPr>
      </p:pic>
      <p:sp>
        <p:nvSpPr>
          <p:cNvPr id="7" name="TextBox 6"/>
          <p:cNvSpPr txBox="1"/>
          <p:nvPr/>
        </p:nvSpPr>
        <p:spPr>
          <a:xfrm>
            <a:off x="4247964" y="3217404"/>
            <a:ext cx="4534588" cy="1631216"/>
          </a:xfrm>
          <a:prstGeom prst="rect">
            <a:avLst/>
          </a:prstGeom>
          <a:noFill/>
        </p:spPr>
        <p:txBody>
          <a:bodyPr wrap="square" rtlCol="0">
            <a:spAutoFit/>
          </a:bodyPr>
          <a:lstStyle/>
          <a:p>
            <a:pPr algn="ctr"/>
            <a:r>
              <a:rPr lang="en-US" sz="2000" i="1" dirty="0" smtClean="0">
                <a:latin typeface="Baskerville Old Face" panose="02020602080505020303" pitchFamily="18" charset="0"/>
              </a:rPr>
              <a:t>Now that you’ve got an understanding on how to make your recipes healthier, take a look over your own recipe and determine where you can add healthier items or cut back on fat, salt &amp; sugar. </a:t>
            </a:r>
            <a:endParaRPr lang="en-US" sz="2000" i="1" dirty="0">
              <a:latin typeface="Baskerville Old Face" panose="02020602080505020303" pitchFamily="18" charset="0"/>
            </a:endParaRPr>
          </a:p>
        </p:txBody>
      </p:sp>
      <p:sp>
        <p:nvSpPr>
          <p:cNvPr id="8" name="Rounded Rectangle 7"/>
          <p:cNvSpPr/>
          <p:nvPr/>
        </p:nvSpPr>
        <p:spPr>
          <a:xfrm>
            <a:off x="2684236" y="512666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6.3</a:t>
            </a:r>
            <a:endParaRPr lang="en-US" b="1" i="1" dirty="0"/>
          </a:p>
        </p:txBody>
      </p:sp>
    </p:spTree>
    <p:extLst>
      <p:ext uri="{BB962C8B-B14F-4D97-AF65-F5344CB8AC3E}">
        <p14:creationId xmlns:p14="http://schemas.microsoft.com/office/powerpoint/2010/main" val="31817155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9303</TotalTime>
  <Words>977</Words>
  <Application>Microsoft Office PowerPoint</Application>
  <PresentationFormat>Letter Paper (8.5x11 in)</PresentationFormat>
  <Paragraphs>112</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787</cp:revision>
  <cp:lastPrinted>1601-01-01T00:00:00Z</cp:lastPrinted>
  <dcterms:created xsi:type="dcterms:W3CDTF">2010-09-03T20:32:24Z</dcterms:created>
  <dcterms:modified xsi:type="dcterms:W3CDTF">2014-02-10T16:15:15Z</dcterms:modified>
</cp:coreProperties>
</file>