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handoutMasterIdLst>
    <p:handoutMasterId r:id="rId13"/>
  </p:handoutMasterIdLst>
  <p:sldIdLst>
    <p:sldId id="371" r:id="rId2"/>
    <p:sldId id="372" r:id="rId3"/>
    <p:sldId id="389" r:id="rId4"/>
    <p:sldId id="391" r:id="rId5"/>
    <p:sldId id="409" r:id="rId6"/>
    <p:sldId id="392" r:id="rId7"/>
    <p:sldId id="410" r:id="rId8"/>
    <p:sldId id="411" r:id="rId9"/>
    <p:sldId id="388" r:id="rId10"/>
    <p:sldId id="349" r:id="rId11"/>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88735" autoAdjust="0"/>
  </p:normalViewPr>
  <p:slideViewPr>
    <p:cSldViewPr>
      <p:cViewPr>
        <p:scale>
          <a:sx n="72" d="100"/>
          <a:sy n="72" d="100"/>
        </p:scale>
        <p:origin x="-1236" y="18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a:t>
            </a:fld>
            <a:endParaRPr lang="en-US"/>
          </a:p>
        </p:txBody>
      </p:sp>
    </p:spTree>
    <p:extLst>
      <p:ext uri="{BB962C8B-B14F-4D97-AF65-F5344CB8AC3E}">
        <p14:creationId xmlns:p14="http://schemas.microsoft.com/office/powerpoint/2010/main" val="394593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383724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7.2 – will have lists of websites they can access for support.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6</a:t>
            </a:fld>
            <a:endParaRPr lang="en-US"/>
          </a:p>
        </p:txBody>
      </p:sp>
    </p:spTree>
    <p:extLst>
      <p:ext uri="{BB962C8B-B14F-4D97-AF65-F5344CB8AC3E}">
        <p14:creationId xmlns:p14="http://schemas.microsoft.com/office/powerpoint/2010/main" val="87379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7.2 – will have lists of websites they can access for support.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258202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7.3 – will have list of healthy</a:t>
            </a:r>
            <a:r>
              <a:rPr lang="en-US" baseline="0" dirty="0" smtClean="0"/>
              <a:t> apps that can support their goals.</a:t>
            </a:r>
          </a:p>
          <a:p>
            <a:endParaRPr lang="en-US" baseline="0" dirty="0" smtClean="0"/>
          </a:p>
          <a:p>
            <a:r>
              <a:rPr lang="en-US" baseline="0" dirty="0" smtClean="0"/>
              <a:t>This is the last topic in the presentation – following presentation, consultant should lead another group workout.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294870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Shorter version – only if time do a workout with group -  </a:t>
            </a:r>
            <a:r>
              <a:rPr lang="en-US" baseline="0" dirty="0" smtClean="0"/>
              <a:t>Perhaps refer to the Basic Moves discussed in week 4.</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370616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ncbi.nlm.nih.gov/pubmed/100282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mayoclinic.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webmd.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Seven: Support &amp; Resources</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03548" y="1548520"/>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week go?</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Jars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33060" y="259086"/>
            <a:ext cx="7254806" cy="576064"/>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680012" y="1172312"/>
            <a:ext cx="4212468" cy="4401205"/>
          </a:xfrm>
          <a:prstGeom prst="rect">
            <a:avLst/>
          </a:prstGeom>
          <a:noFill/>
        </p:spPr>
        <p:txBody>
          <a:bodyPr wrap="square" rtlCol="0">
            <a:spAutoFit/>
          </a:bodyPr>
          <a:lstStyle/>
          <a:p>
            <a:r>
              <a:rPr lang="en-US" sz="2000" dirty="0" smtClean="0">
                <a:latin typeface="Baskerville Old Face" panose="02020602080505020303" pitchFamily="18" charset="0"/>
              </a:rPr>
              <a:t>Some people do better in a team environment and some people do better working individually – but when it comes to adopting a healthy lifestyle and achieving weight loss goals, we ALL need support in one way or another.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 study done by the Western Psychiatric Institute and Clinic showed those participants who were recruited for a weight loss study with a friend experienced a higher success rate during the weight loss phase and beyond.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01515"/>
            <a:ext cx="3542797" cy="3542797"/>
          </a:xfrm>
          <a:prstGeom prst="rect">
            <a:avLst/>
          </a:prstGeom>
          <a:ln>
            <a:noFill/>
          </a:ln>
          <a:effectLst>
            <a:outerShdw blurRad="190500" algn="tl" rotWithShape="0">
              <a:srgbClr val="000000">
                <a:alpha val="70000"/>
              </a:srgbClr>
            </a:outerShdw>
          </a:effectLst>
        </p:spPr>
      </p:pic>
      <p:sp>
        <p:nvSpPr>
          <p:cNvPr id="8" name="TextBox 7"/>
          <p:cNvSpPr txBox="1"/>
          <p:nvPr/>
        </p:nvSpPr>
        <p:spPr>
          <a:xfrm>
            <a:off x="4584824" y="5677719"/>
            <a:ext cx="4212468" cy="276999"/>
          </a:xfrm>
          <a:prstGeom prst="rect">
            <a:avLst/>
          </a:prstGeom>
          <a:noFill/>
        </p:spPr>
        <p:txBody>
          <a:bodyPr wrap="square" rtlCol="0">
            <a:spAutoFit/>
          </a:bodyPr>
          <a:lstStyle/>
          <a:p>
            <a:r>
              <a:rPr lang="en-US" sz="1200" dirty="0" smtClean="0"/>
              <a:t>Source: </a:t>
            </a:r>
            <a:r>
              <a:rPr lang="en-US" sz="1200" dirty="0">
                <a:hlinkClick r:id="rId4"/>
              </a:rPr>
              <a:t>http://www.ncbi.nlm.nih.gov/pubmed/10028217</a:t>
            </a:r>
            <a:endParaRPr lang="en-US" sz="1200" dirty="0"/>
          </a:p>
        </p:txBody>
      </p:sp>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23628" y="237689"/>
            <a:ext cx="730881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23528" y="1340768"/>
            <a:ext cx="4428492" cy="4708981"/>
          </a:xfrm>
          <a:prstGeom prst="rect">
            <a:avLst/>
          </a:prstGeom>
          <a:noFill/>
        </p:spPr>
        <p:txBody>
          <a:bodyPr wrap="square" rtlCol="0">
            <a:spAutoFit/>
          </a:bodyPr>
          <a:lstStyle/>
          <a:p>
            <a:r>
              <a:rPr lang="en-US" sz="2000" dirty="0" smtClean="0">
                <a:latin typeface="Baskerville Old Face" panose="02020602080505020303" pitchFamily="18" charset="0"/>
              </a:rPr>
              <a:t>Have you shared your list you created in week 1? How was their reaction? Remember, be prepared to compromise so that your family is willing to be on board. If you go in prepared with negotiation points and things you can offer up in return for their cooperation, it may be easier to get it!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Come up with some healthy activities that you and the family can do together – the more you make this about doing what’s best for the entire family and encourage their participation, the better luck you will have in gaining their support.</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034" y="1808820"/>
            <a:ext cx="3938237" cy="3239200"/>
          </a:xfrm>
          <a:prstGeom prst="rect">
            <a:avLst/>
          </a:prstGeom>
          <a:ln w="88900" cap="sq" cmpd="thickThin">
            <a:solidFill>
              <a:schemeClr val="accent1"/>
            </a:solidFill>
            <a:prstDash val="solid"/>
            <a:miter lim="800000"/>
          </a:ln>
          <a:effectLst>
            <a:innerShdw blurRad="76200">
              <a:srgbClr val="000000"/>
            </a:innerShdw>
          </a:effectLst>
        </p:spPr>
      </p:pic>
      <p:sp>
        <p:nvSpPr>
          <p:cNvPr id="12" name="TextBox 11"/>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www.mayoclinic.com</a:t>
            </a:r>
            <a:r>
              <a:rPr lang="en-US" sz="1200" dirty="0" smtClean="0"/>
              <a:t> </a:t>
            </a:r>
            <a:endParaRPr lang="en-US" sz="1200"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95536" y="368660"/>
            <a:ext cx="8352927"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Tips for Getting Your Family On Board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
        <p:nvSpPr>
          <p:cNvPr id="6" name="TextBox 5"/>
          <p:cNvSpPr txBox="1"/>
          <p:nvPr/>
        </p:nvSpPr>
        <p:spPr>
          <a:xfrm>
            <a:off x="359532" y="1323619"/>
            <a:ext cx="8424936" cy="4093428"/>
          </a:xfrm>
          <a:prstGeom prst="rect">
            <a:avLst/>
          </a:prstGeom>
          <a:noFill/>
        </p:spPr>
        <p:txBody>
          <a:bodyPr wrap="square" rtlCol="0">
            <a:spAutoFit/>
          </a:bodyPr>
          <a:lstStyle/>
          <a:p>
            <a:r>
              <a:rPr lang="en-US" sz="2000" dirty="0" smtClean="0">
                <a:latin typeface="Baskerville Old Face" panose="02020602080505020303" pitchFamily="18" charset="0"/>
              </a:rPr>
              <a:t>1</a:t>
            </a:r>
            <a:r>
              <a:rPr lang="en-US" sz="2000" dirty="0">
                <a:latin typeface="Baskerville Old Face" panose="02020602080505020303" pitchFamily="18" charset="0"/>
              </a:rPr>
              <a:t>. Ask each member of the family to </a:t>
            </a:r>
            <a:r>
              <a:rPr lang="en-US" sz="2000" b="1" dirty="0">
                <a:latin typeface="Baskerville Old Face" panose="02020602080505020303" pitchFamily="18" charset="0"/>
              </a:rPr>
              <a:t>make a list</a:t>
            </a:r>
            <a:r>
              <a:rPr lang="en-US" sz="2000" dirty="0">
                <a:latin typeface="Baskerville Old Face" panose="02020602080505020303" pitchFamily="18" charset="0"/>
              </a:rPr>
              <a:t> of </a:t>
            </a:r>
            <a:r>
              <a:rPr lang="en-US" sz="2000" dirty="0" smtClean="0">
                <a:latin typeface="Baskerville Old Face" panose="02020602080505020303" pitchFamily="18" charset="0"/>
              </a:rPr>
              <a:t>his/her </a:t>
            </a:r>
            <a:r>
              <a:rPr lang="en-US" sz="2000" dirty="0" err="1">
                <a:latin typeface="Baskerville Old Face" panose="02020602080505020303" pitchFamily="18" charset="0"/>
              </a:rPr>
              <a:t>favourite</a:t>
            </a:r>
            <a:r>
              <a:rPr lang="en-US" sz="2000" dirty="0">
                <a:latin typeface="Baskerville Old Face" panose="02020602080505020303" pitchFamily="18" charset="0"/>
              </a:rPr>
              <a:t> treats. Then pick those that you like the least and allow those to be kept in the house. You won’t be tempted and they won’t feel deprived!</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2. </a:t>
            </a:r>
            <a:r>
              <a:rPr lang="en-US" sz="2000" b="1" dirty="0" smtClean="0">
                <a:latin typeface="Baskerville Old Face" panose="02020602080505020303" pitchFamily="18" charset="0"/>
              </a:rPr>
              <a:t>Be a little sneaky</a:t>
            </a:r>
            <a:r>
              <a:rPr lang="en-US" sz="2000" dirty="0" smtClean="0">
                <a:latin typeface="Baskerville Old Face" panose="02020602080505020303" pitchFamily="18" charset="0"/>
              </a:rPr>
              <a:t>! Add shredded veggies to sauces, add cauliflower to mashed potatoes, water down the orange juice, use the recipe swaps we discussed last week to make recipes healthier. Go for gradual changes so as to not overwhelm them – and mum’s the word!</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3. </a:t>
            </a:r>
            <a:r>
              <a:rPr lang="en-US" sz="2000" b="1" dirty="0" smtClean="0">
                <a:latin typeface="Baskerville Old Face" panose="02020602080505020303" pitchFamily="18" charset="0"/>
              </a:rPr>
              <a:t>Try the 5-2 plan</a:t>
            </a:r>
            <a:r>
              <a:rPr lang="en-US" sz="2000" dirty="0" smtClean="0">
                <a:latin typeface="Baskerville Old Face" panose="02020602080505020303" pitchFamily="18" charset="0"/>
              </a:rPr>
              <a:t>. Five days a week, you plan the meals and two days a week, the rest of the family can choose what and where to eat. You can make healthier choices while out with them (a salad with dressing on the side) or choose to limit your portions more carefully.</a:t>
            </a:r>
            <a:endParaRPr lang="en-US" sz="2000" dirty="0">
              <a:latin typeface="Baskerville Old Face" panose="02020602080505020303" pitchFamily="18" charset="0"/>
            </a:endParaRPr>
          </a:p>
        </p:txBody>
      </p:sp>
      <p:sp>
        <p:nvSpPr>
          <p:cNvPr id="4" name="TextBox 3"/>
          <p:cNvSpPr txBox="1"/>
          <p:nvPr/>
        </p:nvSpPr>
        <p:spPr>
          <a:xfrm>
            <a:off x="5436096" y="6232042"/>
            <a:ext cx="1944216" cy="276999"/>
          </a:xfrm>
          <a:prstGeom prst="rect">
            <a:avLst/>
          </a:prstGeom>
          <a:noFill/>
        </p:spPr>
        <p:txBody>
          <a:bodyPr wrap="square" rtlCol="0">
            <a:spAutoFit/>
          </a:bodyPr>
          <a:lstStyle/>
          <a:p>
            <a:r>
              <a:rPr lang="en-US" sz="1200" dirty="0" smtClean="0"/>
              <a:t>Source: </a:t>
            </a:r>
            <a:r>
              <a:rPr lang="en-US" sz="1200" dirty="0" smtClean="0">
                <a:hlinkClick r:id="rId4"/>
              </a:rPr>
              <a:t>www.webmd.com</a:t>
            </a:r>
            <a:r>
              <a:rPr lang="en-US" sz="1200" dirty="0" smtClean="0"/>
              <a:t> </a:t>
            </a:r>
            <a:endParaRPr lang="en-US" sz="1200" dirty="0"/>
          </a:p>
        </p:txBody>
      </p:sp>
    </p:spTree>
    <p:extLst>
      <p:ext uri="{BB962C8B-B14F-4D97-AF65-F5344CB8AC3E}">
        <p14:creationId xmlns:p14="http://schemas.microsoft.com/office/powerpoint/2010/main" val="366227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32891" y="188640"/>
            <a:ext cx="407821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Going it Alone…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359532" y="945370"/>
            <a:ext cx="8424936" cy="5016758"/>
          </a:xfrm>
          <a:prstGeom prst="rect">
            <a:avLst/>
          </a:prstGeom>
          <a:noFill/>
        </p:spPr>
        <p:txBody>
          <a:bodyPr wrap="square" rtlCol="0">
            <a:spAutoFit/>
          </a:bodyPr>
          <a:lstStyle/>
          <a:p>
            <a:r>
              <a:rPr lang="en-US" sz="2000" dirty="0" smtClean="0">
                <a:latin typeface="Baskerville Old Face" panose="02020602080505020303" pitchFamily="18" charset="0"/>
              </a:rPr>
              <a:t>What if you’re having trouble getting people on board? What if you live alone or your friends are too busy or live too far away? The good news is that you don’t need anyone but </a:t>
            </a:r>
            <a:r>
              <a:rPr lang="en-US" sz="2000" b="1" dirty="0" smtClean="0">
                <a:latin typeface="Baskerville Old Face" panose="02020602080505020303" pitchFamily="18" charset="0"/>
              </a:rPr>
              <a:t>yourself</a:t>
            </a:r>
            <a:r>
              <a:rPr lang="en-US" sz="2000" dirty="0" smtClean="0">
                <a:latin typeface="Baskerville Old Face" panose="02020602080505020303" pitchFamily="18" charset="0"/>
              </a:rPr>
              <a:t> to succeed! Sure, it’s great to have people supporting you and cheering you on but the real control is in your own hands.  You have the power to do this on your own!</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In other good news </a:t>
            </a:r>
            <a:r>
              <a:rPr lang="en-US" sz="2000" dirty="0" smtClean="0">
                <a:latin typeface="Baskerville Old Face" panose="02020602080505020303" pitchFamily="18" charset="0"/>
              </a:rPr>
              <a:t>– it’s the age of the internet and support is only the click of a mouse away! There are plenty of great websites out there where you can interact with other people who are trying to live healthy and lose weight. Join an online support group, sign up to a message board, follow people on their own health journeys on YouTube or Twitter!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The options for support continue to grow – and don’t forget that your </a:t>
            </a:r>
            <a:r>
              <a:rPr lang="en-US" sz="2000" dirty="0" err="1" smtClean="0">
                <a:latin typeface="Baskerville Old Face" panose="02020602080505020303" pitchFamily="18" charset="0"/>
              </a:rPr>
              <a:t>EWSNetwork</a:t>
            </a:r>
            <a:r>
              <a:rPr lang="en-US" sz="2000" dirty="0" smtClean="0">
                <a:latin typeface="Baskerville Old Face" panose="02020602080505020303" pitchFamily="18" charset="0"/>
              </a:rPr>
              <a:t> consultant is also here to support &amp; encourage you! We want you to succeed and are happy to help you with answers to your questions and personalized suggestions.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05526" y="379174"/>
            <a:ext cx="8532948"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Technology to Help You Succeed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4427984" y="1088740"/>
            <a:ext cx="4562544" cy="5016758"/>
          </a:xfrm>
          <a:prstGeom prst="rect">
            <a:avLst/>
          </a:prstGeom>
          <a:noFill/>
        </p:spPr>
        <p:txBody>
          <a:bodyPr wrap="square" rtlCol="0">
            <a:spAutoFit/>
          </a:bodyPr>
          <a:lstStyle/>
          <a:p>
            <a:r>
              <a:rPr lang="en-US" sz="2000" dirty="0" smtClean="0">
                <a:latin typeface="Baskerville Old Face" panose="02020602080505020303" pitchFamily="18" charset="0"/>
              </a:rPr>
              <a:t>Applications (</a:t>
            </a:r>
            <a:r>
              <a:rPr lang="en-US" sz="2000" b="1" dirty="0" smtClean="0">
                <a:latin typeface="Baskerville Old Face" panose="02020602080505020303" pitchFamily="18" charset="0"/>
              </a:rPr>
              <a:t>apps</a:t>
            </a:r>
            <a:r>
              <a:rPr lang="en-US" sz="2000" dirty="0" smtClean="0">
                <a:latin typeface="Baskerville Old Face" panose="02020602080505020303" pitchFamily="18" charset="0"/>
              </a:rPr>
              <a:t>) on smartphones are accessible, convenient and inexpensive. Most of us use some type of mobile electronic device these days and this makes them an obvious choice to promote healthy habits. See </a:t>
            </a:r>
            <a:r>
              <a:rPr lang="en-US" sz="2000" i="1" dirty="0" smtClean="0">
                <a:latin typeface="Baskerville Old Face" panose="02020602080505020303" pitchFamily="18" charset="0"/>
              </a:rPr>
              <a:t>handout 7.2</a:t>
            </a:r>
            <a:r>
              <a:rPr lang="en-US" sz="2000" dirty="0" smtClean="0">
                <a:latin typeface="Baskerville Old Face" panose="02020602080505020303" pitchFamily="18" charset="0"/>
              </a:rPr>
              <a:t>.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Consistently recording dietary intakes and health information can be a key component to successful weight loss and electronics makes this easier.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While an app certainly isn’t a magic pill, they can be an invaluable support tool to help keep you on track and help you to achieve your goals.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988840"/>
            <a:ext cx="3370412" cy="2633675"/>
          </a:xfrm>
          <a:prstGeom prst="rect">
            <a:avLst/>
          </a:prstGeom>
        </p:spPr>
      </p:pic>
    </p:spTree>
    <p:extLst>
      <p:ext uri="{BB962C8B-B14F-4D97-AF65-F5344CB8AC3E}">
        <p14:creationId xmlns:p14="http://schemas.microsoft.com/office/powerpoint/2010/main" val="302721060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05526" y="379174"/>
            <a:ext cx="8532948"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Technology to Help You Succeed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4439154" y="1664804"/>
            <a:ext cx="4562544" cy="3170099"/>
          </a:xfrm>
          <a:prstGeom prst="rect">
            <a:avLst/>
          </a:prstGeom>
          <a:noFill/>
        </p:spPr>
        <p:txBody>
          <a:bodyPr wrap="square" rtlCol="0">
            <a:spAutoFit/>
          </a:bodyPr>
          <a:lstStyle/>
          <a:p>
            <a:r>
              <a:rPr lang="en-US" sz="2000" dirty="0" smtClean="0">
                <a:latin typeface="Baskerville Old Face" panose="02020602080505020303" pitchFamily="18" charset="0"/>
              </a:rPr>
              <a:t>Some great free apps that may be useful in helping you to achieve your goals:</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Healthy Habits</a:t>
            </a:r>
          </a:p>
          <a:p>
            <a:pPr marL="342900" indent="-342900">
              <a:buFont typeface="Arial" panose="020B0604020202020204" pitchFamily="34" charset="0"/>
              <a:buChar char="•"/>
            </a:pPr>
            <a:r>
              <a:rPr lang="en-US" sz="2000" dirty="0" err="1" smtClean="0">
                <a:latin typeface="Baskerville Old Face" panose="02020602080505020303" pitchFamily="18" charset="0"/>
              </a:rPr>
              <a:t>Endomondo</a:t>
            </a:r>
            <a:r>
              <a:rPr lang="en-US" sz="2000" dirty="0" smtClean="0">
                <a:latin typeface="Baskerville Old Face" panose="02020602080505020303" pitchFamily="18" charset="0"/>
              </a:rPr>
              <a:t> Sports Tracker</a:t>
            </a:r>
          </a:p>
          <a:p>
            <a:pPr marL="342900" indent="-342900">
              <a:buFont typeface="Arial" panose="020B0604020202020204" pitchFamily="34" charset="0"/>
              <a:buChar char="•"/>
            </a:pPr>
            <a:r>
              <a:rPr lang="en-US" sz="2000" dirty="0" smtClean="0">
                <a:latin typeface="Baskerville Old Face" panose="02020602080505020303" pitchFamily="18" charset="0"/>
              </a:rPr>
              <a:t>Calorie Counter</a:t>
            </a:r>
          </a:p>
          <a:p>
            <a:pPr marL="342900" indent="-342900">
              <a:buFont typeface="Arial" panose="020B0604020202020204" pitchFamily="34" charset="0"/>
              <a:buChar char="•"/>
            </a:pPr>
            <a:r>
              <a:rPr lang="en-US" sz="2000" dirty="0" smtClean="0">
                <a:latin typeface="Baskerville Old Face" panose="02020602080505020303" pitchFamily="18" charset="0"/>
              </a:rPr>
              <a:t>Abs Workouts Free</a:t>
            </a:r>
          </a:p>
          <a:p>
            <a:pPr marL="342900" indent="-342900">
              <a:buFont typeface="Arial" panose="020B0604020202020204" pitchFamily="34" charset="0"/>
              <a:buChar char="•"/>
            </a:pPr>
            <a:r>
              <a:rPr lang="en-US" sz="2000" dirty="0" err="1" smtClean="0">
                <a:latin typeface="Baskerville Old Face" panose="02020602080505020303" pitchFamily="18" charset="0"/>
              </a:rPr>
              <a:t>MyFitnessPal</a:t>
            </a:r>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err="1" smtClean="0">
                <a:latin typeface="Baskerville Old Face" panose="02020602080505020303" pitchFamily="18" charset="0"/>
              </a:rPr>
              <a:t>SparkPeople</a:t>
            </a:r>
            <a:r>
              <a:rPr lang="en-US" sz="2000" dirty="0" smtClean="0">
                <a:latin typeface="Baskerville Old Face" panose="02020602080505020303" pitchFamily="18" charset="0"/>
              </a:rPr>
              <a:t> Diet &amp; Food Tracker</a:t>
            </a:r>
          </a:p>
          <a:p>
            <a:pPr marL="342900" indent="-342900">
              <a:buFont typeface="Arial" panose="020B0604020202020204" pitchFamily="34" charset="0"/>
              <a:buChar char="•"/>
            </a:pPr>
            <a:r>
              <a:rPr lang="en-US" sz="2000" dirty="0" smtClean="0">
                <a:latin typeface="Baskerville Old Face" panose="02020602080505020303" pitchFamily="18" charset="0"/>
              </a:rPr>
              <a:t>My Diet Coach</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64" y="2077777"/>
            <a:ext cx="3370412" cy="2527809"/>
          </a:xfrm>
          <a:prstGeom prst="rect">
            <a:avLst/>
          </a:prstGeom>
        </p:spPr>
      </p:pic>
      <p:sp>
        <p:nvSpPr>
          <p:cNvPr id="8" name="Rounded Rectangle 7"/>
          <p:cNvSpPr/>
          <p:nvPr/>
        </p:nvSpPr>
        <p:spPr>
          <a:xfrm>
            <a:off x="2684236" y="5126661"/>
            <a:ext cx="3569288" cy="11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sz="600" b="1" dirty="0" smtClean="0"/>
          </a:p>
          <a:p>
            <a:pPr algn="ctr"/>
            <a:r>
              <a:rPr lang="en-US" b="1" dirty="0" smtClean="0"/>
              <a:t>Let’s goal set – NOW!</a:t>
            </a:r>
          </a:p>
          <a:p>
            <a:pPr algn="ctr"/>
            <a:r>
              <a:rPr lang="en-US" b="1" i="1" dirty="0" smtClean="0"/>
              <a:t>*see handout  7.3</a:t>
            </a:r>
            <a:endParaRPr lang="en-US" b="1" i="1" dirty="0"/>
          </a:p>
        </p:txBody>
      </p:sp>
    </p:spTree>
    <p:extLst>
      <p:ext uri="{BB962C8B-B14F-4D97-AF65-F5344CB8AC3E}">
        <p14:creationId xmlns:p14="http://schemas.microsoft.com/office/powerpoint/2010/main" val="227522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179512" y="1531447"/>
            <a:ext cx="6228692" cy="440120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Final</a:t>
            </a:r>
            <a:r>
              <a:rPr lang="en-CA" sz="2000" dirty="0">
                <a:latin typeface="Baskerville Old Face" pitchFamily="18" charset="0"/>
              </a:rPr>
              <a:t> </a:t>
            </a:r>
            <a:r>
              <a:rPr lang="en-CA" sz="2000" dirty="0" smtClean="0">
                <a:latin typeface="Baskerville Old Face" pitchFamily="18" charset="0"/>
              </a:rPr>
              <a:t>session!</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Group discussion – what you achieved, what you learned and how you feel after eight weeks!</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Handing in of success stones for final count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Optional final weigh-in and measurements </a:t>
            </a:r>
          </a:p>
          <a:p>
            <a:pPr lvl="1"/>
            <a:r>
              <a:rPr lang="en-CA" sz="2000" dirty="0" smtClean="0">
                <a:latin typeface="Baskerville Old Face" pitchFamily="18" charset="0"/>
              </a:rPr>
              <a:t>with your EWSNetwork Consultant! </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Working on a maintenance plan</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Re-visit your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558549"/>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9862</TotalTime>
  <Words>965</Words>
  <Application>Microsoft Office PowerPoint</Application>
  <PresentationFormat>Letter Paper (8.5x11 in)</PresentationFormat>
  <Paragraphs>89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802</cp:revision>
  <cp:lastPrinted>1601-01-01T00:00:00Z</cp:lastPrinted>
  <dcterms:created xsi:type="dcterms:W3CDTF">2010-09-03T20:32:24Z</dcterms:created>
  <dcterms:modified xsi:type="dcterms:W3CDTF">2014-02-10T16:16:12Z</dcterms:modified>
</cp:coreProperties>
</file>