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9"/>
  </p:notesMasterIdLst>
  <p:handoutMasterIdLst>
    <p:handoutMasterId r:id="rId20"/>
  </p:handoutMasterIdLst>
  <p:sldIdLst>
    <p:sldId id="371" r:id="rId2"/>
    <p:sldId id="372" r:id="rId3"/>
    <p:sldId id="389" r:id="rId4"/>
    <p:sldId id="390" r:id="rId5"/>
    <p:sldId id="391" r:id="rId6"/>
    <p:sldId id="394" r:id="rId7"/>
    <p:sldId id="395" r:id="rId8"/>
    <p:sldId id="396" r:id="rId9"/>
    <p:sldId id="398" r:id="rId10"/>
    <p:sldId id="399" r:id="rId11"/>
    <p:sldId id="400" r:id="rId12"/>
    <p:sldId id="401" r:id="rId13"/>
    <p:sldId id="402" r:id="rId14"/>
    <p:sldId id="404" r:id="rId15"/>
    <p:sldId id="403" r:id="rId16"/>
    <p:sldId id="388" r:id="rId17"/>
    <p:sldId id="349" r:id="rId18"/>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8735" autoAdjust="0"/>
  </p:normalViewPr>
  <p:slideViewPr>
    <p:cSldViewPr>
      <p:cViewPr>
        <p:scale>
          <a:sx n="72" d="100"/>
          <a:sy n="72" d="100"/>
        </p:scale>
        <p:origin x="-1488" y="-7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a:t>
            </a:r>
            <a:r>
              <a:rPr lang="en-US" baseline="0" dirty="0" smtClean="0"/>
              <a:t> 4.2 and have them complete during workshop.</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6</a:t>
            </a:fld>
            <a:endParaRPr lang="en-US"/>
          </a:p>
        </p:txBody>
      </p:sp>
    </p:spTree>
    <p:extLst>
      <p:ext uri="{BB962C8B-B14F-4D97-AF65-F5344CB8AC3E}">
        <p14:creationId xmlns:p14="http://schemas.microsoft.com/office/powerpoint/2010/main" val="53468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refer back to handout 1.5 – Determining</a:t>
            </a:r>
            <a:r>
              <a:rPr lang="en-US" baseline="0" dirty="0" smtClean="0"/>
              <a:t> BMR &amp; Target Heart Rate</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9</a:t>
            </a:fld>
            <a:endParaRPr lang="en-US"/>
          </a:p>
        </p:txBody>
      </p:sp>
    </p:spTree>
    <p:extLst>
      <p:ext uri="{BB962C8B-B14F-4D97-AF65-F5344CB8AC3E}">
        <p14:creationId xmlns:p14="http://schemas.microsoft.com/office/powerpoint/2010/main" val="134187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group refer to handout 4.4</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10</a:t>
            </a:fld>
            <a:endParaRPr lang="en-US"/>
          </a:p>
        </p:txBody>
      </p:sp>
    </p:spTree>
    <p:extLst>
      <p:ext uri="{BB962C8B-B14F-4D97-AF65-F5344CB8AC3E}">
        <p14:creationId xmlns:p14="http://schemas.microsoft.com/office/powerpoint/2010/main" val="148639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group</a:t>
            </a:r>
            <a:r>
              <a:rPr lang="en-US" baseline="0" dirty="0" smtClean="0"/>
              <a:t> again that you are available to provide personalized guidelines for resistance training through a one-on-one consultation.</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11</a:t>
            </a:fld>
            <a:endParaRPr lang="en-US"/>
          </a:p>
        </p:txBody>
      </p:sp>
    </p:spTree>
    <p:extLst>
      <p:ext uri="{BB962C8B-B14F-4D97-AF65-F5344CB8AC3E}">
        <p14:creationId xmlns:p14="http://schemas.microsoft.com/office/powerpoint/2010/main" val="37938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14</a:t>
            </a:fld>
            <a:endParaRPr lang="en-US"/>
          </a:p>
        </p:txBody>
      </p:sp>
    </p:spTree>
    <p:extLst>
      <p:ext uri="{BB962C8B-B14F-4D97-AF65-F5344CB8AC3E}">
        <p14:creationId xmlns:p14="http://schemas.microsoft.com/office/powerpoint/2010/main" val="70763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cdc.gov/"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cdc.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webmd.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webmd.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cdc.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109010" y="1251930"/>
            <a:ext cx="6925981"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Four: Getting Active</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115212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Rated Perceived Exertion (RPE) Scale </a:t>
            </a:r>
            <a:r>
              <a:rPr lang="en-US" sz="2000" b="1" i="1" dirty="0" smtClean="0">
                <a:latin typeface="Baskerville Old Face" panose="02020602080505020303" pitchFamily="18" charset="0"/>
                <a:cs typeface="Calibri" pitchFamily="34" charset="0"/>
              </a:rPr>
              <a:t>[see handout 4.4]</a:t>
            </a:r>
            <a:endParaRPr lang="en-US" sz="2000" b="1" i="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381399" y="1604734"/>
            <a:ext cx="8604956" cy="4093428"/>
          </a:xfrm>
          <a:prstGeom prst="rect">
            <a:avLst/>
          </a:prstGeom>
          <a:noFill/>
        </p:spPr>
        <p:txBody>
          <a:bodyPr wrap="square" rtlCol="0">
            <a:spAutoFit/>
          </a:bodyPr>
          <a:lstStyle/>
          <a:p>
            <a:r>
              <a:rPr lang="en-US" sz="2000" dirty="0" smtClean="0">
                <a:latin typeface="Baskerville Old Face" panose="02020602080505020303" pitchFamily="18" charset="0"/>
              </a:rPr>
              <a:t>The RPE scale is used to measure the intensity of your exercise. The scale runs from 0-10. The numbers relate to phrases used to rate how easy or difficult you find an activity. </a:t>
            </a:r>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For example, 0 (nothing at all) would be how you feel when sitting in a chair; 10 (very, very heavy) is how you feel at the end of an exercise stress test or after a very difficult activity.</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In most cases, you should exercise at a level that feels 3 (moderate) to 4 (somewhat heavy). </a:t>
            </a:r>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When using this scale, remember to include feelings of shortness of breath as well as how tired you feel in your legs and overall.</a:t>
            </a:r>
            <a:endParaRPr lang="en-US" sz="2000" dirty="0">
              <a:latin typeface="Baskerville Old Face" panose="02020602080505020303" pitchFamily="18" charset="0"/>
            </a:endParaRPr>
          </a:p>
        </p:txBody>
      </p:sp>
      <p:sp>
        <p:nvSpPr>
          <p:cNvPr id="5" name="TextBox 4"/>
          <p:cNvSpPr txBox="1"/>
          <p:nvPr/>
        </p:nvSpPr>
        <p:spPr>
          <a:xfrm>
            <a:off x="647564" y="5712073"/>
            <a:ext cx="2263360" cy="276999"/>
          </a:xfrm>
          <a:prstGeom prst="rect">
            <a:avLst/>
          </a:prstGeom>
          <a:noFill/>
        </p:spPr>
        <p:txBody>
          <a:bodyPr wrap="square" rtlCol="0">
            <a:spAutoFit/>
          </a:bodyPr>
          <a:lstStyle/>
          <a:p>
            <a:r>
              <a:rPr lang="en-US" sz="1200" i="1" dirty="0" smtClean="0"/>
              <a:t>Source: my.clevelandclinic.org  </a:t>
            </a:r>
            <a:endParaRPr lang="en-US" sz="1200" i="1" dirty="0"/>
          </a:p>
        </p:txBody>
      </p:sp>
    </p:spTree>
    <p:extLst>
      <p:ext uri="{BB962C8B-B14F-4D97-AF65-F5344CB8AC3E}">
        <p14:creationId xmlns:p14="http://schemas.microsoft.com/office/powerpoint/2010/main" val="2698470549"/>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899592" y="188640"/>
            <a:ext cx="7344816" cy="1044116"/>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Part 2: Basic Strength Training Guidelines</a:t>
            </a:r>
            <a:endParaRPr lang="en-US" sz="4000" b="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3455876" y="1376772"/>
            <a:ext cx="5256584" cy="4708981"/>
          </a:xfrm>
          <a:prstGeom prst="rect">
            <a:avLst/>
          </a:prstGeom>
          <a:noFill/>
        </p:spPr>
        <p:txBody>
          <a:bodyPr wrap="square" rtlCol="0">
            <a:spAutoFit/>
          </a:bodyPr>
          <a:lstStyle/>
          <a:p>
            <a:r>
              <a:rPr lang="en-US" sz="2000" dirty="0" smtClean="0">
                <a:latin typeface="Baskerville Old Face" panose="02020602080505020303" pitchFamily="18" charset="0"/>
              </a:rPr>
              <a:t>The second essential part to any comprehensive exercise program is strength (or resistance) training </a:t>
            </a:r>
            <a:r>
              <a:rPr lang="en-US" sz="2000" i="1" dirty="0" smtClean="0">
                <a:latin typeface="Baskerville Old Face" panose="02020602080505020303" pitchFamily="18" charset="0"/>
              </a:rPr>
              <a:t>(see handout 4.5 and 4.6).</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You should be performing muscle strengthening activities on 2 or more days a week that work all major muscle groups. These groups consist of:</a:t>
            </a:r>
          </a:p>
          <a:p>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Legs</a:t>
            </a:r>
          </a:p>
          <a:p>
            <a:pPr marL="342900" indent="-342900">
              <a:buFont typeface="Arial" panose="020B0604020202020204" pitchFamily="34" charset="0"/>
              <a:buChar char="•"/>
            </a:pPr>
            <a:r>
              <a:rPr lang="en-US" sz="2000" dirty="0" smtClean="0">
                <a:latin typeface="Baskerville Old Face" panose="02020602080505020303" pitchFamily="18" charset="0"/>
              </a:rPr>
              <a:t>Hips</a:t>
            </a:r>
          </a:p>
          <a:p>
            <a:pPr marL="342900" indent="-342900">
              <a:buFont typeface="Arial" panose="020B0604020202020204" pitchFamily="34" charset="0"/>
              <a:buChar char="•"/>
            </a:pPr>
            <a:r>
              <a:rPr lang="en-US" sz="2000" dirty="0" smtClean="0">
                <a:latin typeface="Baskerville Old Face" panose="02020602080505020303" pitchFamily="18" charset="0"/>
              </a:rPr>
              <a:t>Back</a:t>
            </a:r>
          </a:p>
          <a:p>
            <a:pPr marL="342900" indent="-342900">
              <a:buFont typeface="Arial" panose="020B0604020202020204" pitchFamily="34" charset="0"/>
              <a:buChar char="•"/>
            </a:pPr>
            <a:r>
              <a:rPr lang="en-US" sz="2000" dirty="0" smtClean="0">
                <a:latin typeface="Baskerville Old Face" panose="02020602080505020303" pitchFamily="18" charset="0"/>
              </a:rPr>
              <a:t>Abdomen</a:t>
            </a:r>
          </a:p>
          <a:p>
            <a:pPr marL="342900" indent="-342900">
              <a:buFont typeface="Arial" panose="020B0604020202020204" pitchFamily="34" charset="0"/>
              <a:buChar char="•"/>
            </a:pPr>
            <a:r>
              <a:rPr lang="en-US" sz="2000" dirty="0" smtClean="0">
                <a:latin typeface="Baskerville Old Face" panose="02020602080505020303" pitchFamily="18" charset="0"/>
              </a:rPr>
              <a:t>Chest</a:t>
            </a:r>
          </a:p>
          <a:p>
            <a:pPr marL="342900" indent="-342900">
              <a:buFont typeface="Arial" panose="020B0604020202020204" pitchFamily="34" charset="0"/>
              <a:buChar char="•"/>
            </a:pPr>
            <a:r>
              <a:rPr lang="en-US" sz="2000" dirty="0" smtClean="0">
                <a:latin typeface="Baskerville Old Face" panose="02020602080505020303" pitchFamily="18" charset="0"/>
              </a:rPr>
              <a:t>Shoulders</a:t>
            </a:r>
          </a:p>
          <a:p>
            <a:pPr marL="342900" indent="-342900">
              <a:buFont typeface="Arial" panose="020B0604020202020204" pitchFamily="34" charset="0"/>
              <a:buChar char="•"/>
            </a:pPr>
            <a:r>
              <a:rPr lang="en-US" sz="2000" dirty="0" smtClean="0">
                <a:latin typeface="Baskerville Old Face" panose="02020602080505020303" pitchFamily="18" charset="0"/>
              </a:rPr>
              <a:t>Arms</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844824"/>
            <a:ext cx="2144803" cy="3217205"/>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539552" y="5320641"/>
            <a:ext cx="2263360" cy="276999"/>
          </a:xfrm>
          <a:prstGeom prst="rect">
            <a:avLst/>
          </a:prstGeom>
          <a:noFill/>
        </p:spPr>
        <p:txBody>
          <a:bodyPr wrap="square" rtlCol="0">
            <a:spAutoFit/>
          </a:bodyPr>
          <a:lstStyle/>
          <a:p>
            <a:r>
              <a:rPr lang="en-US" sz="1200" i="1" dirty="0" smtClean="0"/>
              <a:t>Source: </a:t>
            </a:r>
            <a:r>
              <a:rPr lang="en-US" sz="1200" i="1" dirty="0" smtClean="0">
                <a:hlinkClick r:id="rId5"/>
              </a:rPr>
              <a:t>www.cdc.gov</a:t>
            </a:r>
            <a:r>
              <a:rPr lang="en-US" sz="1200" i="1" dirty="0" smtClean="0"/>
              <a:t>  </a:t>
            </a:r>
            <a:endParaRPr lang="en-US" sz="1200" i="1" dirty="0"/>
          </a:p>
        </p:txBody>
      </p:sp>
    </p:spTree>
    <p:extLst>
      <p:ext uri="{BB962C8B-B14F-4D97-AF65-F5344CB8AC3E}">
        <p14:creationId xmlns:p14="http://schemas.microsoft.com/office/powerpoint/2010/main" val="2315741825"/>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51520" y="188640"/>
            <a:ext cx="8604956" cy="100811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Strength Training: What Counts?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2591780" y="1560924"/>
            <a:ext cx="6264696" cy="4401205"/>
          </a:xfrm>
          <a:prstGeom prst="rect">
            <a:avLst/>
          </a:prstGeom>
          <a:noFill/>
        </p:spPr>
        <p:txBody>
          <a:bodyPr wrap="square" rtlCol="0">
            <a:spAutoFit/>
          </a:bodyPr>
          <a:lstStyle/>
          <a:p>
            <a:r>
              <a:rPr lang="en-US" sz="2000" dirty="0" smtClean="0">
                <a:latin typeface="Baskerville Old Face" panose="02020602080505020303" pitchFamily="18" charset="0"/>
              </a:rPr>
              <a:t>To gain health benefits, these activities need to be done to the point where it’s hard for you to do another repetition without help. </a:t>
            </a: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A repetition is one complete movement of an activity, like lifting a weight or doing a sit-up. Try to do 8-12 reps per activity. This would be considered a set.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Try to do at least 1 set of muscle-strengthening activities but for more health benefits, aim to do 2-3 sets.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You can do muscle-strengthening activities on the same day as aerobic activity but keep in mind they do not count towards your aerobic minutes.</a:t>
            </a:r>
            <a:endParaRPr lang="en-US" sz="2000" dirty="0">
              <a:latin typeface="Baskerville Old Face" panose="02020602080505020303"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880828"/>
            <a:ext cx="1981200" cy="2314575"/>
          </a:xfrm>
          <a:prstGeom prst="rect">
            <a:avLst/>
          </a:prstGeom>
        </p:spPr>
      </p:pic>
      <p:sp>
        <p:nvSpPr>
          <p:cNvPr id="8" name="TextBox 7"/>
          <p:cNvSpPr txBox="1"/>
          <p:nvPr/>
        </p:nvSpPr>
        <p:spPr>
          <a:xfrm>
            <a:off x="328420" y="4473116"/>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www.cdc.gov</a:t>
            </a:r>
            <a:r>
              <a:rPr lang="en-US" sz="1200" i="1" dirty="0" smtClean="0"/>
              <a:t>  </a:t>
            </a:r>
            <a:endParaRPr lang="en-US" sz="1200" i="1" dirty="0"/>
          </a:p>
        </p:txBody>
      </p:sp>
    </p:spTree>
    <p:extLst>
      <p:ext uri="{BB962C8B-B14F-4D97-AF65-F5344CB8AC3E}">
        <p14:creationId xmlns:p14="http://schemas.microsoft.com/office/powerpoint/2010/main" val="549858674"/>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332656"/>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Strength Training: What Counts?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647564" y="1556792"/>
            <a:ext cx="4032448"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Lifting weights</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Working with resistance bands</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Doing exercises that use your body weight for resistance (</a:t>
            </a:r>
            <a:r>
              <a:rPr lang="en-US" sz="2000" dirty="0" err="1" smtClean="0">
                <a:latin typeface="Baskerville Old Face" panose="02020602080505020303" pitchFamily="18" charset="0"/>
              </a:rPr>
              <a:t>ie</a:t>
            </a:r>
            <a:r>
              <a:rPr lang="en-US" sz="2000" dirty="0" smtClean="0">
                <a:latin typeface="Baskerville Old Face" panose="02020602080505020303" pitchFamily="18" charset="0"/>
              </a:rPr>
              <a:t>: push ups, sit ups, etc.)</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Heavy gardening or manual </a:t>
            </a:r>
            <a:r>
              <a:rPr lang="en-US" sz="2000" dirty="0" err="1" smtClean="0">
                <a:latin typeface="Baskerville Old Face" panose="02020602080505020303" pitchFamily="18" charset="0"/>
              </a:rPr>
              <a:t>labour</a:t>
            </a:r>
            <a:r>
              <a:rPr lang="en-US" sz="2000" dirty="0" smtClean="0">
                <a:latin typeface="Baskerville Old Face" panose="02020602080505020303" pitchFamily="18" charset="0"/>
              </a:rPr>
              <a:t> (digging, shoveling, etc.)</a:t>
            </a:r>
          </a:p>
          <a:p>
            <a:pPr marL="285750" indent="-285750">
              <a:lnSpc>
                <a:spcPct val="150000"/>
              </a:lnSpc>
              <a:buFont typeface="Arial" panose="020B0604020202020204" pitchFamily="34" charset="0"/>
              <a:buChar char="•"/>
            </a:pPr>
            <a:r>
              <a:rPr lang="en-US" sz="2000" dirty="0" smtClean="0">
                <a:latin typeface="Baskerville Old Face" panose="02020602080505020303" pitchFamily="18" charset="0"/>
              </a:rPr>
              <a:t>Yoga</a:t>
            </a:r>
          </a:p>
        </p:txBody>
      </p:sp>
      <p:pic>
        <p:nvPicPr>
          <p:cNvPr id="6"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277" y="2060848"/>
            <a:ext cx="4025022" cy="2520014"/>
          </a:xfrm>
          <a:prstGeom prst="rect">
            <a:avLst/>
          </a:prstGeom>
          <a:ln>
            <a:noFill/>
          </a:ln>
          <a:effectLst>
            <a:softEdge rad="112500"/>
          </a:effectLst>
        </p:spPr>
      </p:pic>
    </p:spTree>
    <p:extLst>
      <p:ext uri="{BB962C8B-B14F-4D97-AF65-F5344CB8AC3E}">
        <p14:creationId xmlns:p14="http://schemas.microsoft.com/office/powerpoint/2010/main" val="266098051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547664" y="152636"/>
            <a:ext cx="6048672"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Don’t Overlook Flexibility!</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51520" y="763553"/>
            <a:ext cx="8640960" cy="5632311"/>
          </a:xfrm>
          <a:prstGeom prst="rect">
            <a:avLst/>
          </a:prstGeom>
          <a:noFill/>
        </p:spPr>
        <p:txBody>
          <a:bodyPr wrap="square" rtlCol="0">
            <a:spAutoFit/>
          </a:bodyPr>
          <a:lstStyle/>
          <a:p>
            <a:r>
              <a:rPr lang="en-US" sz="2000" dirty="0" smtClean="0">
                <a:latin typeface="Baskerville Old Face" panose="02020602080505020303" pitchFamily="18" charset="0"/>
              </a:rPr>
              <a:t>When we talk about the importance of flexibility, we are referring to the range of motion for a given joint. The degree of flexibility you have is influenced by muscles and connective tissues, like ligaments and tendons. A good stretching program can lead to an increase in flexibility.</a:t>
            </a:r>
            <a:r>
              <a:rPr lang="en-US" sz="2000" dirty="0">
                <a:latin typeface="Baskerville Old Face" panose="02020602080505020303" pitchFamily="18" charset="0"/>
              </a:rPr>
              <a:t> </a:t>
            </a:r>
            <a:r>
              <a:rPr lang="en-US" sz="2000" dirty="0" smtClean="0">
                <a:latin typeface="Baskerville Old Face" panose="02020602080505020303" pitchFamily="18" charset="0"/>
              </a:rPr>
              <a:t>Things to keep in mind:</a:t>
            </a:r>
          </a:p>
          <a:p>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Use </a:t>
            </a:r>
            <a:r>
              <a:rPr lang="en-US" sz="2000" b="1" dirty="0" smtClean="0">
                <a:latin typeface="Baskerville Old Face" panose="02020602080505020303" pitchFamily="18" charset="0"/>
              </a:rPr>
              <a:t>dynamic movement </a:t>
            </a:r>
            <a:r>
              <a:rPr lang="en-US" sz="2000" dirty="0" smtClean="0">
                <a:latin typeface="Baskerville Old Face" panose="02020602080505020303" pitchFamily="18" charset="0"/>
              </a:rPr>
              <a:t>as a warm-up for exercise. (e.g.: if you are going to jog three miles, the best way to warm up is to start walking and increase your speed over a period of five minutes.) The best time to use </a:t>
            </a:r>
            <a:r>
              <a:rPr lang="en-US" sz="2000" b="1" dirty="0" smtClean="0">
                <a:latin typeface="Baskerville Old Face" panose="02020602080505020303" pitchFamily="18" charset="0"/>
              </a:rPr>
              <a:t>static stretching </a:t>
            </a:r>
            <a:r>
              <a:rPr lang="en-US" sz="2000" dirty="0" smtClean="0">
                <a:latin typeface="Baskerville Old Face" panose="02020602080505020303" pitchFamily="18" charset="0"/>
              </a:rPr>
              <a:t>(slowly stretching a muscle to its end position and holding it for a short period of time) is during a post-workout cool-down when your muscles are already warm.</a:t>
            </a:r>
          </a:p>
          <a:p>
            <a:pPr marL="342900" indent="-342900">
              <a:buFont typeface="Arial" panose="020B0604020202020204" pitchFamily="34" charset="0"/>
              <a:buChar char="•"/>
            </a:pPr>
            <a:endParaRPr lang="en-US" sz="1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Don’t overstretch </a:t>
            </a:r>
            <a:r>
              <a:rPr lang="en-US" sz="2000" dirty="0" smtClean="0">
                <a:latin typeface="Baskerville Old Face" panose="02020602080505020303" pitchFamily="18" charset="0"/>
              </a:rPr>
              <a:t>– you must stretch and hold a muscle beyond its normal length to improve flexibility, however, you should not stretch to the point of pain as it could do serious damage.</a:t>
            </a:r>
          </a:p>
          <a:p>
            <a:pPr marL="342900" indent="-342900">
              <a:buFont typeface="Arial" panose="020B0604020202020204" pitchFamily="34" charset="0"/>
              <a:buChar char="•"/>
            </a:pPr>
            <a:endParaRPr lang="en-US" sz="1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Don’t bounce! </a:t>
            </a:r>
            <a:r>
              <a:rPr lang="en-US" sz="2000" dirty="0" smtClean="0">
                <a:latin typeface="Baskerville Old Face" panose="02020602080505020303" pitchFamily="18" charset="0"/>
              </a:rPr>
              <a:t>This can make it harder to control the force and range of motion which could lead to injury.</a:t>
            </a:r>
          </a:p>
          <a:p>
            <a:pPr marL="342900" indent="-342900">
              <a:buFont typeface="Arial" panose="020B0604020202020204" pitchFamily="34" charset="0"/>
              <a:buChar char="•"/>
            </a:pPr>
            <a:endParaRPr lang="en-US" sz="1000" dirty="0" smtClean="0">
              <a:latin typeface="Baskerville Old Face" panose="02020602080505020303" pitchFamily="18" charset="0"/>
            </a:endParaRPr>
          </a:p>
          <a:p>
            <a:pPr marL="1257300" lvl="2" indent="-342900">
              <a:buFont typeface="Arial" panose="020B0604020202020204" pitchFamily="34" charset="0"/>
              <a:buChar char="•"/>
            </a:pPr>
            <a:r>
              <a:rPr lang="en-US" sz="2000" dirty="0" smtClean="0">
                <a:latin typeface="Baskerville Old Face" panose="02020602080505020303" pitchFamily="18" charset="0"/>
              </a:rPr>
              <a:t>Working it all into our busy lives? </a:t>
            </a:r>
            <a:r>
              <a:rPr lang="en-US" sz="2000" i="1" dirty="0" smtClean="0">
                <a:latin typeface="Baskerville Old Face" panose="02020602080505020303" pitchFamily="18" charset="0"/>
              </a:rPr>
              <a:t>See handout 4.7</a:t>
            </a:r>
            <a:r>
              <a:rPr lang="en-US" sz="2000" dirty="0" smtClean="0">
                <a:latin typeface="Baskerville Old Face" panose="02020602080505020303" pitchFamily="18" charset="0"/>
              </a:rPr>
              <a:t>.</a:t>
            </a: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220072" y="6311087"/>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www.webmd.com</a:t>
            </a:r>
            <a:r>
              <a:rPr lang="en-US" sz="1200" i="1" dirty="0" smtClean="0"/>
              <a:t>   </a:t>
            </a:r>
            <a:endParaRPr lang="en-US" sz="1200" i="1" dirty="0"/>
          </a:p>
        </p:txBody>
      </p:sp>
    </p:spTree>
    <p:extLst>
      <p:ext uri="{BB962C8B-B14F-4D97-AF65-F5344CB8AC3E}">
        <p14:creationId xmlns:p14="http://schemas.microsoft.com/office/powerpoint/2010/main" val="2698582118"/>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683568" y="188640"/>
            <a:ext cx="7776864" cy="64807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Importance of Staying Hydrated</a:t>
            </a:r>
            <a:endParaRPr lang="en-US" sz="4000" b="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768" y="1311186"/>
            <a:ext cx="2836871" cy="23393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215516" y="1304763"/>
            <a:ext cx="5580620" cy="4708981"/>
          </a:xfrm>
          <a:prstGeom prst="rect">
            <a:avLst/>
          </a:prstGeom>
          <a:noFill/>
        </p:spPr>
        <p:txBody>
          <a:bodyPr wrap="square" rtlCol="0">
            <a:spAutoFit/>
          </a:bodyPr>
          <a:lstStyle/>
          <a:p>
            <a:r>
              <a:rPr lang="en-US" sz="2000" dirty="0" smtClean="0">
                <a:latin typeface="Baskerville Old Face" panose="02020602080505020303" pitchFamily="18" charset="0"/>
              </a:rPr>
              <a:t>You’ve heard it before – it is important to ensure you are drinking at least 8 glasses of water a day for good health. If you are physically active, you will need to consume even more water than this. Why?</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Lean muscle in the human body is made up of around 80% water and it needs that water to function properly. When you start to become dehydrated, your muscle tissue starts to lose water and it makes it harder for that muscle to contract effectively, reducing your strength and endurance.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Always have a water bottle with you when</a:t>
            </a:r>
          </a:p>
          <a:p>
            <a:r>
              <a:rPr lang="en-US" sz="2000" dirty="0" smtClean="0">
                <a:latin typeface="Baskerville Old Face" panose="02020602080505020303" pitchFamily="18" charset="0"/>
              </a:rPr>
              <a:t>exercising and make sure to drink throughout </a:t>
            </a:r>
          </a:p>
          <a:p>
            <a:r>
              <a:rPr lang="en-US" sz="2000" dirty="0" smtClean="0">
                <a:latin typeface="Baskerville Old Face" panose="02020602080505020303" pitchFamily="18" charset="0"/>
              </a:rPr>
              <a:t>your workout. </a:t>
            </a:r>
            <a:r>
              <a:rPr lang="en-US" sz="2000" i="1" dirty="0" smtClean="0">
                <a:latin typeface="Baskerville Old Face" panose="02020602080505020303" pitchFamily="18" charset="0"/>
              </a:rPr>
              <a:t>See handout 4.8.</a:t>
            </a:r>
            <a:endParaRPr lang="en-US" sz="2000" i="1" dirty="0">
              <a:latin typeface="Baskerville Old Face" panose="02020602080505020303" pitchFamily="18" charset="0"/>
            </a:endParaRPr>
          </a:p>
        </p:txBody>
      </p:sp>
      <p:sp>
        <p:nvSpPr>
          <p:cNvPr id="6" name="TextBox 5"/>
          <p:cNvSpPr txBox="1"/>
          <p:nvPr/>
        </p:nvSpPr>
        <p:spPr>
          <a:xfrm>
            <a:off x="5365955" y="6299949"/>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www.webmd.com</a:t>
            </a:r>
            <a:r>
              <a:rPr lang="en-US" sz="1200" i="1" dirty="0" smtClean="0"/>
              <a:t>   </a:t>
            </a:r>
            <a:endParaRPr lang="en-US" sz="1200" i="1" dirty="0"/>
          </a:p>
        </p:txBody>
      </p:sp>
      <p:sp>
        <p:nvSpPr>
          <p:cNvPr id="7" name="Rounded Rectangle 6"/>
          <p:cNvSpPr/>
          <p:nvPr/>
        </p:nvSpPr>
        <p:spPr>
          <a:xfrm>
            <a:off x="5152956" y="4401108"/>
            <a:ext cx="3837572" cy="1284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Before you go….</a:t>
            </a:r>
          </a:p>
          <a:p>
            <a:pPr algn="ctr"/>
            <a:endParaRPr lang="en-US" b="1" dirty="0" smtClean="0"/>
          </a:p>
          <a:p>
            <a:pPr algn="ctr"/>
            <a:r>
              <a:rPr lang="en-US" b="1" dirty="0" smtClean="0"/>
              <a:t>Let’s goal set – NOW!</a:t>
            </a:r>
          </a:p>
          <a:p>
            <a:pPr algn="ctr"/>
            <a:r>
              <a:rPr lang="en-US" b="1" i="1" dirty="0" smtClean="0"/>
              <a:t>*see handout 4.9</a:t>
            </a:r>
            <a:endParaRPr lang="en-US" b="1" i="1" dirty="0"/>
          </a:p>
        </p:txBody>
      </p:sp>
    </p:spTree>
    <p:extLst>
      <p:ext uri="{BB962C8B-B14F-4D97-AF65-F5344CB8AC3E}">
        <p14:creationId xmlns:p14="http://schemas.microsoft.com/office/powerpoint/2010/main" val="8906180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460080"/>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490257" y="1685337"/>
            <a:ext cx="6228692" cy="3477875"/>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Staying motivated</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Using positive affirmations to reprogram </a:t>
            </a:r>
          </a:p>
          <a:p>
            <a:pPr lvl="1"/>
            <a:r>
              <a:rPr lang="en-CA" sz="2000" dirty="0" smtClean="0">
                <a:latin typeface="Baskerville Old Face" pitchFamily="18" charset="0"/>
              </a:rPr>
              <a:t>self-defeating inner monologues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Creating a supportive environment</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The importance of a good night’s sleep</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a:latin typeface="Baskerville Old Face" pitchFamily="18" charset="0"/>
              </a:rPr>
              <a:t> </a:t>
            </a:r>
            <a:r>
              <a:rPr lang="en-CA" sz="2000" dirty="0" smtClean="0">
                <a:latin typeface="Baskerville Old Face" pitchFamily="18" charset="0"/>
              </a:rPr>
              <a:t>Re-visit your weekly sub-goals….</a:t>
            </a: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140" y="2060848"/>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Week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39552" y="1521955"/>
            <a:ext cx="7308812"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you do this week?</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Goal Jar and SUCCESS STONES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pic>
        <p:nvPicPr>
          <p:cNvPr id="9" name="Picture 2" descr="http://happydietitian.files.wordpress.com/2012/01/healthy-eating-for-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Time to Get Moving!</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896036" y="1436987"/>
            <a:ext cx="3636404" cy="4708981"/>
          </a:xfrm>
          <a:prstGeom prst="rect">
            <a:avLst/>
          </a:prstGeom>
          <a:noFill/>
        </p:spPr>
        <p:txBody>
          <a:bodyPr wrap="square" rtlCol="0">
            <a:spAutoFit/>
          </a:bodyPr>
          <a:lstStyle/>
          <a:p>
            <a:r>
              <a:rPr lang="en-US" sz="2000" dirty="0" smtClean="0">
                <a:latin typeface="Baskerville Old Face" panose="02020602080505020303" pitchFamily="18" charset="0"/>
              </a:rPr>
              <a:t>They say that losing weight is 80% what you eat and 20% what you do. Over the past three weeks, we have focused on the nutrition aspect of your new fit &amp; lean lifestyle.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Now that you are well-stocked with the fundamentals of nutrition and have had time to implement those changes in your life, it’s time to fill in the final piece of the puzzle – physical activity!</a:t>
            </a:r>
          </a:p>
          <a:p>
            <a:endParaRPr lang="en-US" sz="2000" dirty="0">
              <a:latin typeface="Baskerville Old Face" panose="02020602080505020303" pitchFamily="18" charset="0"/>
            </a:endParaRPr>
          </a:p>
          <a:p>
            <a:r>
              <a:rPr lang="en-US" sz="2000" i="1" dirty="0" smtClean="0">
                <a:latin typeface="Baskerville Old Face" panose="02020602080505020303" pitchFamily="18" charset="0"/>
              </a:rPr>
              <a:t>*see handout 4.1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124744"/>
            <a:ext cx="3514593" cy="4688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73577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a:latin typeface="Baskerville Old Face" panose="02020602080505020303" pitchFamily="18" charset="0"/>
                <a:cs typeface="Calibri" pitchFamily="34" charset="0"/>
              </a:rPr>
              <a:t>6</a:t>
            </a:r>
            <a:r>
              <a:rPr lang="en-US" sz="4000" b="1" dirty="0" smtClean="0">
                <a:latin typeface="Baskerville Old Face" panose="02020602080505020303" pitchFamily="18" charset="0"/>
                <a:cs typeface="Calibri" pitchFamily="34" charset="0"/>
              </a:rPr>
              <a:t> Benefits of Regular Exercise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359532" y="1160748"/>
            <a:ext cx="8496944"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Baskerville Old Face" panose="02020602080505020303" pitchFamily="18" charset="0"/>
              </a:rPr>
              <a:t>Exercise controls weight</a:t>
            </a:r>
            <a:r>
              <a:rPr lang="en-US" sz="2000" dirty="0" smtClean="0">
                <a:latin typeface="Baskerville Old Face" panose="02020602080505020303" pitchFamily="18" charset="0"/>
              </a:rPr>
              <a:t>. </a:t>
            </a:r>
            <a:r>
              <a:rPr lang="en-US" sz="2000" dirty="0">
                <a:latin typeface="Baskerville Old Face" panose="02020602080505020303" pitchFamily="18" charset="0"/>
              </a:rPr>
              <a:t>W</a:t>
            </a:r>
            <a:r>
              <a:rPr lang="en-US" sz="2000" dirty="0" smtClean="0">
                <a:latin typeface="Baskerville Old Face" panose="02020602080505020303" pitchFamily="18" charset="0"/>
              </a:rPr>
              <a:t>hen you engage in physical activity, you burn calories. The more intense the activity, the more calories are burned. You don’t need to spend hours in the gym to get the health benefits of regular exercise, you simply need to find ways to be more active in your daily life.</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Exercise combats health conditions and diseases</a:t>
            </a:r>
            <a:r>
              <a:rPr lang="en-US" sz="2000" dirty="0" smtClean="0">
                <a:latin typeface="Baskerville Old Face" panose="02020602080505020303" pitchFamily="18" charset="0"/>
              </a:rPr>
              <a:t>. Regular exercise can help you prevent or manage a wide range of health problems, including stroke, metabolic syndrome, type 2 diabetes, depression, certain types of cancer and arthritis.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Exercise improves mood</a:t>
            </a:r>
            <a:r>
              <a:rPr lang="en-US" sz="2000" dirty="0" smtClean="0">
                <a:latin typeface="Baskerville Old Face" panose="02020602080505020303" pitchFamily="18" charset="0"/>
              </a:rPr>
              <a:t>. Having a bad day? A workout at the gym or a brisk 30-minute walk can help by stimulating various brain chemicals that may leave you feeling happier and more relaxed. The results of regular exercise can also leave you feeling better about yourself and your appearance which can boost your confidence and improve self-esteem.</a:t>
            </a:r>
            <a:endParaRPr lang="en-US" sz="2000" dirty="0">
              <a:latin typeface="Baskerville Old Face" panose="02020602080505020303" pitchFamily="18" charset="0"/>
            </a:endParaRPr>
          </a:p>
        </p:txBody>
      </p:sp>
      <p:sp>
        <p:nvSpPr>
          <p:cNvPr id="5" name="TextBox 4"/>
          <p:cNvSpPr txBox="1"/>
          <p:nvPr/>
        </p:nvSpPr>
        <p:spPr>
          <a:xfrm>
            <a:off x="755576" y="5561953"/>
            <a:ext cx="3816424" cy="276999"/>
          </a:xfrm>
          <a:prstGeom prst="rect">
            <a:avLst/>
          </a:prstGeom>
          <a:noFill/>
        </p:spPr>
        <p:txBody>
          <a:bodyPr wrap="square" rtlCol="0">
            <a:spAutoFit/>
          </a:bodyPr>
          <a:lstStyle/>
          <a:p>
            <a:r>
              <a:rPr lang="en-US" sz="1200" i="1" dirty="0" smtClean="0"/>
              <a:t>Source: </a:t>
            </a:r>
            <a:r>
              <a:rPr lang="en-US" sz="1200" i="1" dirty="0" smtClean="0">
                <a:hlinkClick r:id="rId3"/>
              </a:rPr>
              <a:t>www.mayoclinic.com</a:t>
            </a:r>
            <a:r>
              <a:rPr lang="en-US" sz="1200" i="1" dirty="0" smtClean="0"/>
              <a:t> </a:t>
            </a:r>
            <a:endParaRPr lang="en-US" sz="1200" i="1" dirty="0"/>
          </a:p>
        </p:txBody>
      </p:sp>
    </p:spTree>
    <p:extLst>
      <p:ext uri="{BB962C8B-B14F-4D97-AF65-F5344CB8AC3E}">
        <p14:creationId xmlns:p14="http://schemas.microsoft.com/office/powerpoint/2010/main" val="33260851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a:latin typeface="Baskerville Old Face" panose="02020602080505020303" pitchFamily="18" charset="0"/>
                <a:cs typeface="Calibri" pitchFamily="34" charset="0"/>
              </a:rPr>
              <a:t>6</a:t>
            </a:r>
            <a:r>
              <a:rPr lang="en-US" sz="4000" b="1" dirty="0" smtClean="0">
                <a:latin typeface="Baskerville Old Face" panose="02020602080505020303" pitchFamily="18" charset="0"/>
                <a:cs typeface="Calibri" pitchFamily="34" charset="0"/>
              </a:rPr>
              <a:t> Benefits of Regular Exercise</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59532" y="1160748"/>
            <a:ext cx="8496944"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Baskerville Old Face" panose="02020602080505020303" pitchFamily="18" charset="0"/>
              </a:rPr>
              <a:t>Exercise boosts energy</a:t>
            </a:r>
            <a:r>
              <a:rPr lang="en-US" sz="2000" dirty="0" smtClean="0">
                <a:latin typeface="Baskerville Old Face" panose="02020602080505020303" pitchFamily="18" charset="0"/>
              </a:rPr>
              <a:t>. Regular activity can improve your muscle strength and boost your endurance. Exercise helps deliver oxygen and nutrients to your tissues and help your cardiovascular system work more efficiently, which can give you more energy to go about your daily life.</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Exercise promotes better sleep</a:t>
            </a:r>
            <a:r>
              <a:rPr lang="en-US" sz="2000" dirty="0" smtClean="0">
                <a:latin typeface="Baskerville Old Face" panose="02020602080505020303" pitchFamily="18" charset="0"/>
              </a:rPr>
              <a:t>. Regular physical activity can help you fall asleep faster and deepen your sleep. Be wary of exercising too close to bedtime, though - you may feel too energized to be able to fall asleep!</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Exercise can be FUN! </a:t>
            </a:r>
            <a:r>
              <a:rPr lang="en-US" sz="2000" dirty="0" smtClean="0">
                <a:latin typeface="Baskerville Old Face" panose="02020602080505020303" pitchFamily="18" charset="0"/>
              </a:rPr>
              <a:t>It is a great way to unwind, enjoy the outdoors and spend time with family and friends. We tend to focus on the more serious health benefits but the truth is that when you find the right type of exercise for your lifestyle, exercise becomes enjoyable and becomes something you will actually look forward to doing! </a:t>
            </a:r>
            <a:endParaRPr lang="en-US" sz="2000" i="1"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683568" y="5623541"/>
            <a:ext cx="3816424" cy="276999"/>
          </a:xfrm>
          <a:prstGeom prst="rect">
            <a:avLst/>
          </a:prstGeom>
          <a:noFill/>
        </p:spPr>
        <p:txBody>
          <a:bodyPr wrap="square" rtlCol="0">
            <a:spAutoFit/>
          </a:bodyPr>
          <a:lstStyle/>
          <a:p>
            <a:r>
              <a:rPr lang="en-US" sz="1200" i="1" dirty="0" smtClean="0"/>
              <a:t>Source: </a:t>
            </a:r>
            <a:r>
              <a:rPr lang="en-US" sz="1200" i="1" dirty="0" smtClean="0">
                <a:hlinkClick r:id="rId3"/>
              </a:rPr>
              <a:t>www.mayoclinic.com</a:t>
            </a:r>
            <a:r>
              <a:rPr lang="en-US" sz="1200" i="1" dirty="0" smtClean="0"/>
              <a:t> </a:t>
            </a:r>
            <a:endParaRPr lang="en-US" sz="1200" i="1" dirty="0"/>
          </a:p>
        </p:txBody>
      </p:sp>
    </p:spTree>
    <p:extLst>
      <p:ext uri="{BB962C8B-B14F-4D97-AF65-F5344CB8AC3E}">
        <p14:creationId xmlns:p14="http://schemas.microsoft.com/office/powerpoint/2010/main" val="2004590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19672" y="188640"/>
            <a:ext cx="6311429" cy="1224136"/>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Determining Your Current Fitness Level</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56" y="2240868"/>
            <a:ext cx="2857500" cy="219075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959932" y="1628800"/>
            <a:ext cx="4932548" cy="3785652"/>
          </a:xfrm>
          <a:prstGeom prst="rect">
            <a:avLst/>
          </a:prstGeom>
          <a:noFill/>
        </p:spPr>
        <p:txBody>
          <a:bodyPr wrap="square" rtlCol="0">
            <a:spAutoFit/>
          </a:bodyPr>
          <a:lstStyle/>
          <a:p>
            <a:r>
              <a:rPr lang="en-US" sz="2000" dirty="0" smtClean="0">
                <a:latin typeface="Baskerville Old Face" panose="02020602080505020303" pitchFamily="18" charset="0"/>
              </a:rPr>
              <a:t>First off – let’s refer to </a:t>
            </a:r>
            <a:r>
              <a:rPr lang="en-US" sz="2000" i="1" dirty="0" smtClean="0">
                <a:latin typeface="Baskerville Old Face" panose="02020602080505020303" pitchFamily="18" charset="0"/>
              </a:rPr>
              <a:t>handout 4.2 </a:t>
            </a:r>
            <a:r>
              <a:rPr lang="en-US" sz="2000" dirty="0" smtClean="0">
                <a:latin typeface="Baskerville Old Face" panose="02020602080505020303" pitchFamily="18" charset="0"/>
              </a:rPr>
              <a:t>and complete a basic fitness self-assessment to get an idea of whether you are a novice, beginner, intermediate or advanced exerciser. Be honest – there’s no shame in being a novice. Remember, we all start somewhere!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Your </a:t>
            </a:r>
            <a:r>
              <a:rPr lang="en-US" sz="2000" dirty="0" err="1" smtClean="0">
                <a:latin typeface="Baskerville Old Face" panose="02020602080505020303" pitchFamily="18" charset="0"/>
              </a:rPr>
              <a:t>EWSNetwork</a:t>
            </a:r>
            <a:r>
              <a:rPr lang="en-US" sz="2000" dirty="0" smtClean="0">
                <a:latin typeface="Baskerville Old Face" panose="02020602080505020303" pitchFamily="18" charset="0"/>
              </a:rPr>
              <a:t> Consultant is here to help you determine your resistance training guidelines so take advantage of this and book your one-on-one session to get personalized guidelines and recommendations.</a:t>
            </a:r>
          </a:p>
        </p:txBody>
      </p:sp>
    </p:spTree>
    <p:extLst>
      <p:ext uri="{BB962C8B-B14F-4D97-AF65-F5344CB8AC3E}">
        <p14:creationId xmlns:p14="http://schemas.microsoft.com/office/powerpoint/2010/main" val="4009276070"/>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19672" y="188640"/>
            <a:ext cx="631142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Basic Cardio Guidelines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80" y="1592796"/>
            <a:ext cx="2838450" cy="28575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3845699" y="892567"/>
            <a:ext cx="4860540" cy="5632311"/>
          </a:xfrm>
          <a:prstGeom prst="rect">
            <a:avLst/>
          </a:prstGeom>
          <a:noFill/>
        </p:spPr>
        <p:txBody>
          <a:bodyPr wrap="square" rtlCol="0">
            <a:spAutoFit/>
          </a:bodyPr>
          <a:lstStyle/>
          <a:p>
            <a:pPr algn="ctr"/>
            <a:r>
              <a:rPr lang="en-US" sz="2000" dirty="0" smtClean="0">
                <a:latin typeface="Baskerville Old Face" panose="02020602080505020303" pitchFamily="18" charset="0"/>
              </a:rPr>
              <a:t>Cardiovascular exercise is the main component in any comprehensive </a:t>
            </a:r>
          </a:p>
          <a:p>
            <a:pPr algn="ctr"/>
            <a:r>
              <a:rPr lang="en-US" sz="2000" dirty="0" smtClean="0">
                <a:latin typeface="Baskerville Old Face" panose="02020602080505020303" pitchFamily="18" charset="0"/>
              </a:rPr>
              <a:t>exercise program.</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For important health benefits, adults need at least:</a:t>
            </a:r>
          </a:p>
          <a:p>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2 hours and 30 minutes (150 minutes)  of moderate-intensity aerobic activity every week</a:t>
            </a:r>
          </a:p>
          <a:p>
            <a:pPr marL="285750" indent="-285750">
              <a:buFont typeface="Arial" panose="020B0604020202020204" pitchFamily="34" charset="0"/>
              <a:buChar char="•"/>
            </a:pPr>
            <a:endParaRPr lang="en-US" sz="2000" dirty="0">
              <a:latin typeface="Baskerville Old Face" panose="02020602080505020303" pitchFamily="18" charset="0"/>
            </a:endParaRPr>
          </a:p>
          <a:p>
            <a:pPr algn="ctr"/>
            <a:r>
              <a:rPr lang="en-US" sz="2000" b="1" u="sng" dirty="0" smtClean="0">
                <a:latin typeface="Baskerville Old Face" panose="02020602080505020303" pitchFamily="18" charset="0"/>
              </a:rPr>
              <a:t>OR</a:t>
            </a:r>
          </a:p>
          <a:p>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1 hour and 15 minutes (75 minutes) of vigorous-intensity aerobic activity every week</a:t>
            </a:r>
          </a:p>
          <a:p>
            <a:endParaRPr lang="en-US" sz="2000" dirty="0">
              <a:latin typeface="Baskerville Old Face" panose="02020602080505020303" pitchFamily="18" charset="0"/>
            </a:endParaRPr>
          </a:p>
          <a:p>
            <a:r>
              <a:rPr lang="en-US" sz="2000" i="1" dirty="0" smtClean="0">
                <a:latin typeface="Baskerville Old Face" panose="02020602080505020303" pitchFamily="18" charset="0"/>
              </a:rPr>
              <a:t>*see handout 4.3</a:t>
            </a:r>
            <a:endParaRPr lang="en-US" sz="2000" i="1" dirty="0">
              <a:latin typeface="Baskerville Old Face" panose="02020602080505020303" pitchFamily="18" charset="0"/>
            </a:endParaRPr>
          </a:p>
        </p:txBody>
      </p:sp>
      <p:sp>
        <p:nvSpPr>
          <p:cNvPr id="6" name="TextBox 5"/>
          <p:cNvSpPr txBox="1"/>
          <p:nvPr/>
        </p:nvSpPr>
        <p:spPr>
          <a:xfrm>
            <a:off x="539552" y="5320641"/>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www.cdc.gov</a:t>
            </a:r>
            <a:r>
              <a:rPr lang="en-US" sz="1200" i="1" dirty="0" smtClean="0"/>
              <a:t>  </a:t>
            </a:r>
            <a:endParaRPr lang="en-US" sz="1200" i="1" dirty="0"/>
          </a:p>
        </p:txBody>
      </p:sp>
    </p:spTree>
    <p:extLst>
      <p:ext uri="{BB962C8B-B14F-4D97-AF65-F5344CB8AC3E}">
        <p14:creationId xmlns:p14="http://schemas.microsoft.com/office/powerpoint/2010/main" val="162486600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Aerobic Activity: What Counts?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56" y="2132856"/>
            <a:ext cx="2114550" cy="2609850"/>
          </a:xfrm>
          <a:prstGeom prst="rect">
            <a:avLst/>
          </a:prstGeom>
        </p:spPr>
      </p:pic>
      <p:sp>
        <p:nvSpPr>
          <p:cNvPr id="5" name="TextBox 4"/>
          <p:cNvSpPr txBox="1"/>
          <p:nvPr/>
        </p:nvSpPr>
        <p:spPr>
          <a:xfrm>
            <a:off x="2591780" y="944724"/>
            <a:ext cx="6264696" cy="5940088"/>
          </a:xfrm>
          <a:prstGeom prst="rect">
            <a:avLst/>
          </a:prstGeom>
          <a:noFill/>
        </p:spPr>
        <p:txBody>
          <a:bodyPr wrap="square" rtlCol="0">
            <a:spAutoFit/>
          </a:bodyPr>
          <a:lstStyle/>
          <a:p>
            <a:r>
              <a:rPr lang="en-US" sz="2000" dirty="0" smtClean="0">
                <a:latin typeface="Baskerville Old Face" panose="02020602080505020303" pitchFamily="18" charset="0"/>
              </a:rPr>
              <a:t>From pushing a lawn mower to swimming to taking a dance class, all types of activity count as long as you are doing them at a moderate or vigorous intensity for </a:t>
            </a:r>
            <a:r>
              <a:rPr lang="en-US" sz="2000" b="1" dirty="0" smtClean="0">
                <a:latin typeface="Baskerville Old Face" panose="02020602080505020303" pitchFamily="18" charset="0"/>
              </a:rPr>
              <a:t>at least 10 minutes at a time</a:t>
            </a:r>
            <a:r>
              <a:rPr lang="en-US" sz="2000" dirty="0" smtClean="0">
                <a:latin typeface="Baskerville Old Face" panose="02020602080505020303" pitchFamily="18" charset="0"/>
              </a:rPr>
              <a:t>. </a:t>
            </a:r>
          </a:p>
          <a:p>
            <a:endParaRPr lang="en-US" sz="2000" dirty="0">
              <a:latin typeface="Baskerville Old Face" panose="02020602080505020303" pitchFamily="18" charset="0"/>
            </a:endParaRPr>
          </a:p>
          <a:p>
            <a:r>
              <a:rPr lang="en-US" sz="2000" i="1" u="sng" dirty="0" smtClean="0">
                <a:latin typeface="Baskerville Old Face" panose="02020602080505020303" pitchFamily="18" charset="0"/>
              </a:rPr>
              <a:t>What is </a:t>
            </a:r>
            <a:r>
              <a:rPr lang="en-US" sz="2000" b="1" i="1" u="sng" dirty="0" smtClean="0">
                <a:latin typeface="Baskerville Old Face" panose="02020602080505020303" pitchFamily="18" charset="0"/>
              </a:rPr>
              <a:t>moderate </a:t>
            </a:r>
            <a:r>
              <a:rPr lang="en-US" sz="2000" i="1" u="sng" dirty="0" smtClean="0">
                <a:latin typeface="Baskerville Old Face" panose="02020602080505020303" pitchFamily="18" charset="0"/>
              </a:rPr>
              <a:t>intensity aerobic activity?</a:t>
            </a:r>
            <a:endParaRPr lang="en-US" sz="2000" u="sng" dirty="0" smtClean="0">
              <a:latin typeface="Baskerville Old Face" panose="02020602080505020303" pitchFamily="18" charset="0"/>
            </a:endParaRP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Activity where you are working hard enough to raise your heart rate and break a sweat. One way to tell is you’re able to talk, but not sing the words to your </a:t>
            </a:r>
            <a:r>
              <a:rPr lang="en-US" sz="2000" dirty="0" err="1" smtClean="0">
                <a:latin typeface="Baskerville Old Face" panose="02020602080505020303" pitchFamily="18" charset="0"/>
              </a:rPr>
              <a:t>favourite</a:t>
            </a:r>
            <a:r>
              <a:rPr lang="en-US" sz="2000" dirty="0" smtClean="0">
                <a:latin typeface="Baskerville Old Face" panose="02020602080505020303" pitchFamily="18" charset="0"/>
              </a:rPr>
              <a:t> song.</a:t>
            </a:r>
          </a:p>
          <a:p>
            <a:endParaRPr lang="en-US" sz="2000" dirty="0">
              <a:latin typeface="Baskerville Old Face" panose="02020602080505020303" pitchFamily="18" charset="0"/>
            </a:endParaRPr>
          </a:p>
          <a:p>
            <a:r>
              <a:rPr lang="en-US" sz="2000" i="1" u="sng" dirty="0" smtClean="0">
                <a:latin typeface="Baskerville Old Face" panose="02020602080505020303" pitchFamily="18" charset="0"/>
              </a:rPr>
              <a:t>What is </a:t>
            </a:r>
            <a:r>
              <a:rPr lang="en-US" sz="2000" b="1" i="1" u="sng" dirty="0" smtClean="0">
                <a:latin typeface="Baskerville Old Face" panose="02020602080505020303" pitchFamily="18" charset="0"/>
              </a:rPr>
              <a:t>vigorous</a:t>
            </a:r>
            <a:r>
              <a:rPr lang="en-US" sz="2000" i="1" u="sng" dirty="0" smtClean="0">
                <a:latin typeface="Baskerville Old Face" panose="02020602080505020303" pitchFamily="18" charset="0"/>
              </a:rPr>
              <a:t> intensity aerobic activity?</a:t>
            </a: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Activity where you’re breathing hard and fast, and your heart rate has gone up quite a bit. If you’re working at this level, you won’t be able to say more than a few words without pausing for a breath.</a:t>
            </a:r>
          </a:p>
          <a:p>
            <a:endParaRPr lang="en-US" sz="2000" dirty="0">
              <a:latin typeface="Baskerville Old Face" panose="02020602080505020303" pitchFamily="18" charset="0"/>
            </a:endParaRPr>
          </a:p>
          <a:p>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2116755861"/>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Target Heart Rate Zones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4932040" y="1464261"/>
            <a:ext cx="3564396" cy="3785652"/>
          </a:xfrm>
          <a:prstGeom prst="rect">
            <a:avLst/>
          </a:prstGeom>
          <a:noFill/>
        </p:spPr>
        <p:txBody>
          <a:bodyPr wrap="square" rtlCol="0">
            <a:spAutoFit/>
          </a:bodyPr>
          <a:lstStyle/>
          <a:p>
            <a:r>
              <a:rPr lang="en-US" sz="2000" dirty="0" smtClean="0">
                <a:latin typeface="Baskerville Old Face" panose="02020602080505020303" pitchFamily="18" charset="0"/>
              </a:rPr>
              <a:t>Back in week one, we talked about how to find your resting heart rate (RHR) and your target heart rate zone.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refer back to handout 1.5 to refresh our memories as this information is very helpful in helping you know that your activity level is in the right intensity zone to achieve your goals!</a:t>
            </a:r>
            <a:endParaRPr lang="en-US" sz="2000" dirty="0">
              <a:latin typeface="Baskerville Old Face" panose="020206020805050203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40" y="1268760"/>
            <a:ext cx="4286250" cy="4457700"/>
          </a:xfrm>
          <a:prstGeom prst="rect">
            <a:avLst/>
          </a:prstGeom>
        </p:spPr>
      </p:pic>
      <p:pic>
        <p:nvPicPr>
          <p:cNvPr id="6" name="Picture 5"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385204" y="5962129"/>
            <a:ext cx="1605324" cy="974916"/>
          </a:xfrm>
          <a:prstGeom prst="rect">
            <a:avLst/>
          </a:prstGeom>
          <a:noFill/>
          <a:ln w="9525">
            <a:noFill/>
            <a:miter lim="800000"/>
            <a:headEnd/>
            <a:tailEnd/>
          </a:ln>
        </p:spPr>
      </p:pic>
    </p:spTree>
    <p:extLst>
      <p:ext uri="{BB962C8B-B14F-4D97-AF65-F5344CB8AC3E}">
        <p14:creationId xmlns:p14="http://schemas.microsoft.com/office/powerpoint/2010/main" val="1160908784"/>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9434</TotalTime>
  <Words>1678</Words>
  <Application>Microsoft Office PowerPoint</Application>
  <PresentationFormat>Letter Paper (8.5x11 in)</PresentationFormat>
  <Paragraphs>154</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750</cp:revision>
  <cp:lastPrinted>1601-01-01T00:00:00Z</cp:lastPrinted>
  <dcterms:created xsi:type="dcterms:W3CDTF">2010-09-03T20:32:24Z</dcterms:created>
  <dcterms:modified xsi:type="dcterms:W3CDTF">2014-02-10T16:12:15Z</dcterms:modified>
</cp:coreProperties>
</file>