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17"/>
  </p:notesMasterIdLst>
  <p:handoutMasterIdLst>
    <p:handoutMasterId r:id="rId18"/>
  </p:handoutMasterIdLst>
  <p:sldIdLst>
    <p:sldId id="371" r:id="rId2"/>
    <p:sldId id="372" r:id="rId3"/>
    <p:sldId id="389" r:id="rId4"/>
    <p:sldId id="390" r:id="rId5"/>
    <p:sldId id="391" r:id="rId6"/>
    <p:sldId id="392" r:id="rId7"/>
    <p:sldId id="393" r:id="rId8"/>
    <p:sldId id="394" r:id="rId9"/>
    <p:sldId id="395" r:id="rId10"/>
    <p:sldId id="396" r:id="rId11"/>
    <p:sldId id="397" r:id="rId12"/>
    <p:sldId id="404" r:id="rId13"/>
    <p:sldId id="405" r:id="rId14"/>
    <p:sldId id="388" r:id="rId15"/>
    <p:sldId id="349" r:id="rId16"/>
  </p:sldIdLst>
  <p:sldSz cx="9144000" cy="6858000" type="letter"/>
  <p:notesSz cx="7086600" cy="9372600"/>
  <p:defaultTextStyle>
    <a:defPPr>
      <a:defRPr lang="en-CA"/>
    </a:defPPr>
    <a:lvl1pPr algn="l" rtl="0" fontAlgn="base">
      <a:spcBef>
        <a:spcPct val="0"/>
      </a:spcBef>
      <a:spcAft>
        <a:spcPct val="0"/>
      </a:spcAft>
      <a:defRPr kern="1200">
        <a:solidFill>
          <a:schemeClr val="tx1"/>
        </a:solidFill>
        <a:latin typeface="Arial" charset="0"/>
        <a:ea typeface="MS PGothic" pitchFamily="34" charset="-128"/>
        <a:cs typeface="+mn-cs"/>
      </a:defRPr>
    </a:lvl1pPr>
    <a:lvl2pPr marL="457200" algn="l" rtl="0" fontAlgn="base">
      <a:spcBef>
        <a:spcPct val="0"/>
      </a:spcBef>
      <a:spcAft>
        <a:spcPct val="0"/>
      </a:spcAft>
      <a:defRPr kern="1200">
        <a:solidFill>
          <a:schemeClr val="tx1"/>
        </a:solidFill>
        <a:latin typeface="Arial" charset="0"/>
        <a:ea typeface="MS PGothic" pitchFamily="34" charset="-128"/>
        <a:cs typeface="+mn-cs"/>
      </a:defRPr>
    </a:lvl2pPr>
    <a:lvl3pPr marL="914400" algn="l" rtl="0" fontAlgn="base">
      <a:spcBef>
        <a:spcPct val="0"/>
      </a:spcBef>
      <a:spcAft>
        <a:spcPct val="0"/>
      </a:spcAft>
      <a:defRPr kern="1200">
        <a:solidFill>
          <a:schemeClr val="tx1"/>
        </a:solidFill>
        <a:latin typeface="Arial" charset="0"/>
        <a:ea typeface="MS PGothic" pitchFamily="34" charset="-128"/>
        <a:cs typeface="+mn-cs"/>
      </a:defRPr>
    </a:lvl3pPr>
    <a:lvl4pPr marL="1371600" algn="l" rtl="0" fontAlgn="base">
      <a:spcBef>
        <a:spcPct val="0"/>
      </a:spcBef>
      <a:spcAft>
        <a:spcPct val="0"/>
      </a:spcAft>
      <a:defRPr kern="1200">
        <a:solidFill>
          <a:schemeClr val="tx1"/>
        </a:solidFill>
        <a:latin typeface="Arial" charset="0"/>
        <a:ea typeface="MS PGothic" pitchFamily="34" charset="-128"/>
        <a:cs typeface="+mn-cs"/>
      </a:defRPr>
    </a:lvl4pPr>
    <a:lvl5pPr marL="1828800" algn="l" rtl="0" fontAlgn="base">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51">
          <p15:clr>
            <a:srgbClr val="A4A3A4"/>
          </p15:clr>
        </p15:guide>
        <p15:guide id="2" pos="223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33333"/>
    <a:srgbClr val="292929"/>
    <a:srgbClr val="FFFF00"/>
    <a:srgbClr val="0000A4"/>
    <a:srgbClr val="0000CC"/>
    <a:srgbClr val="C0C0C0"/>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5" autoAdjust="0"/>
    <p:restoredTop sz="88735" autoAdjust="0"/>
  </p:normalViewPr>
  <p:slideViewPr>
    <p:cSldViewPr>
      <p:cViewPr>
        <p:scale>
          <a:sx n="72" d="100"/>
          <a:sy n="72" d="100"/>
        </p:scale>
        <p:origin x="-1230" y="180"/>
      </p:cViewPr>
      <p:guideLst>
        <p:guide orient="horz" pos="2160"/>
        <p:guide pos="2880"/>
      </p:guideLst>
    </p:cSldViewPr>
  </p:slideViewPr>
  <p:outlineViewPr>
    <p:cViewPr>
      <p:scale>
        <a:sx n="33" d="100"/>
        <a:sy n="33" d="100"/>
      </p:scale>
      <p:origin x="42"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61" d="100"/>
          <a:sy n="61" d="100"/>
        </p:scale>
        <p:origin x="-3624" y="-756"/>
      </p:cViewPr>
      <p:guideLst>
        <p:guide orient="horz" pos="2951"/>
        <p:guide pos="2232"/>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3070225" cy="468313"/>
          </a:xfrm>
          <a:prstGeom prst="rect">
            <a:avLst/>
          </a:prstGeom>
          <a:noFill/>
          <a:ln w="9525">
            <a:noFill/>
            <a:miter lim="800000"/>
            <a:headEnd/>
            <a:tailEnd/>
          </a:ln>
          <a:effectLst/>
        </p:spPr>
        <p:txBody>
          <a:bodyPr vert="horz" wrap="square" lIns="93058" tIns="46529" rIns="93058" bIns="46529"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49155" name="Rectangle 3"/>
          <p:cNvSpPr>
            <a:spLocks noGrp="1" noChangeArrowheads="1"/>
          </p:cNvSpPr>
          <p:nvPr>
            <p:ph type="dt" sz="quarter" idx="1"/>
          </p:nvPr>
        </p:nvSpPr>
        <p:spPr bwMode="auto">
          <a:xfrm>
            <a:off x="4016375" y="0"/>
            <a:ext cx="3070225" cy="468313"/>
          </a:xfrm>
          <a:prstGeom prst="rect">
            <a:avLst/>
          </a:prstGeom>
          <a:noFill/>
          <a:ln w="9525">
            <a:noFill/>
            <a:miter lim="800000"/>
            <a:headEnd/>
            <a:tailEnd/>
          </a:ln>
          <a:effectLst/>
        </p:spPr>
        <p:txBody>
          <a:bodyPr vert="horz" wrap="square" lIns="93058" tIns="46529" rIns="93058" bIns="46529"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49156" name="Rectangle 4"/>
          <p:cNvSpPr>
            <a:spLocks noGrp="1" noChangeArrowheads="1"/>
          </p:cNvSpPr>
          <p:nvPr>
            <p:ph type="ftr" sz="quarter" idx="2"/>
          </p:nvPr>
        </p:nvSpPr>
        <p:spPr bwMode="auto">
          <a:xfrm>
            <a:off x="0" y="8904288"/>
            <a:ext cx="3070225" cy="468312"/>
          </a:xfrm>
          <a:prstGeom prst="rect">
            <a:avLst/>
          </a:prstGeom>
          <a:noFill/>
          <a:ln w="9525">
            <a:noFill/>
            <a:miter lim="800000"/>
            <a:headEnd/>
            <a:tailEnd/>
          </a:ln>
          <a:effectLst/>
        </p:spPr>
        <p:txBody>
          <a:bodyPr vert="horz" wrap="square" lIns="93058" tIns="46529" rIns="93058" bIns="46529"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49157" name="Rectangle 5"/>
          <p:cNvSpPr>
            <a:spLocks noGrp="1" noChangeArrowheads="1"/>
          </p:cNvSpPr>
          <p:nvPr>
            <p:ph type="sldNum" sz="quarter" idx="3"/>
          </p:nvPr>
        </p:nvSpPr>
        <p:spPr bwMode="auto">
          <a:xfrm>
            <a:off x="4016375" y="8904288"/>
            <a:ext cx="3070225" cy="468312"/>
          </a:xfrm>
          <a:prstGeom prst="rect">
            <a:avLst/>
          </a:prstGeom>
          <a:noFill/>
          <a:ln w="9525">
            <a:noFill/>
            <a:miter lim="800000"/>
            <a:headEnd/>
            <a:tailEnd/>
          </a:ln>
          <a:effectLst/>
        </p:spPr>
        <p:txBody>
          <a:bodyPr vert="horz" wrap="square" lIns="93058" tIns="46529" rIns="93058" bIns="46529" numCol="1" anchor="b" anchorCtr="0" compatLnSpc="1">
            <a:prstTxWarp prst="textNoShape">
              <a:avLst/>
            </a:prstTxWarp>
          </a:bodyPr>
          <a:lstStyle>
            <a:lvl1pPr algn="r">
              <a:defRPr sz="1200">
                <a:latin typeface="Times New Roman" pitchFamily="18" charset="0"/>
              </a:defRPr>
            </a:lvl1pPr>
          </a:lstStyle>
          <a:p>
            <a:pPr>
              <a:defRPr/>
            </a:pPr>
            <a:fld id="{DE689794-001C-4034-8F31-A6BF042E498A}" type="slidenum">
              <a:rPr lang="en-CA"/>
              <a:pPr>
                <a:defRPr/>
              </a:pPr>
              <a:t>‹#›</a:t>
            </a:fld>
            <a:endParaRPr lang="en-CA"/>
          </a:p>
        </p:txBody>
      </p:sp>
    </p:spTree>
    <p:extLst>
      <p:ext uri="{BB962C8B-B14F-4D97-AF65-F5344CB8AC3E}">
        <p14:creationId xmlns:p14="http://schemas.microsoft.com/office/powerpoint/2010/main" val="29054136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hdr" sz="quarter"/>
          </p:nvPr>
        </p:nvSpPr>
        <p:spPr bwMode="auto">
          <a:xfrm>
            <a:off x="0" y="0"/>
            <a:ext cx="3070225" cy="468313"/>
          </a:xfrm>
          <a:prstGeom prst="rect">
            <a:avLst/>
          </a:prstGeom>
          <a:noFill/>
          <a:ln w="9525">
            <a:noFill/>
            <a:miter lim="800000"/>
            <a:headEnd/>
            <a:tailEnd/>
          </a:ln>
          <a:effectLst/>
        </p:spPr>
        <p:txBody>
          <a:bodyPr vert="horz" wrap="square" lIns="93058" tIns="46529" rIns="93058" bIns="46529" numCol="1" anchor="t" anchorCtr="0" compatLnSpc="1">
            <a:prstTxWarp prst="textNoShape">
              <a:avLst/>
            </a:prstTxWarp>
          </a:bodyPr>
          <a:lstStyle>
            <a:lvl1pPr>
              <a:defRPr sz="1200">
                <a:latin typeface="Arial" charset="0"/>
              </a:defRPr>
            </a:lvl1pPr>
          </a:lstStyle>
          <a:p>
            <a:pPr>
              <a:defRPr/>
            </a:pPr>
            <a:endParaRPr lang="en-US"/>
          </a:p>
        </p:txBody>
      </p:sp>
      <p:sp>
        <p:nvSpPr>
          <p:cNvPr id="120835" name="Rectangle 3"/>
          <p:cNvSpPr>
            <a:spLocks noGrp="1" noChangeArrowheads="1"/>
          </p:cNvSpPr>
          <p:nvPr>
            <p:ph type="dt" idx="1"/>
          </p:nvPr>
        </p:nvSpPr>
        <p:spPr bwMode="auto">
          <a:xfrm>
            <a:off x="4014788" y="0"/>
            <a:ext cx="3070225" cy="468313"/>
          </a:xfrm>
          <a:prstGeom prst="rect">
            <a:avLst/>
          </a:prstGeom>
          <a:noFill/>
          <a:ln w="9525">
            <a:noFill/>
            <a:miter lim="800000"/>
            <a:headEnd/>
            <a:tailEnd/>
          </a:ln>
          <a:effectLst/>
        </p:spPr>
        <p:txBody>
          <a:bodyPr vert="horz" wrap="square" lIns="93058" tIns="46529" rIns="93058" bIns="46529" numCol="1" anchor="t" anchorCtr="0" compatLnSpc="1">
            <a:prstTxWarp prst="textNoShape">
              <a:avLst/>
            </a:prstTxWarp>
          </a:bodyPr>
          <a:lstStyle>
            <a:lvl1pPr algn="r">
              <a:defRPr sz="1200">
                <a:latin typeface="Arial" charset="0"/>
              </a:defRPr>
            </a:lvl1pPr>
          </a:lstStyle>
          <a:p>
            <a:pPr>
              <a:defRPr/>
            </a:pPr>
            <a:endParaRPr lang="en-US"/>
          </a:p>
        </p:txBody>
      </p:sp>
      <p:sp>
        <p:nvSpPr>
          <p:cNvPr id="29700" name="Rectangle 4"/>
          <p:cNvSpPr>
            <a:spLocks noGrp="1" noRot="1" noChangeAspect="1" noChangeArrowheads="1" noTextEdit="1"/>
          </p:cNvSpPr>
          <p:nvPr>
            <p:ph type="sldImg" idx="2"/>
          </p:nvPr>
        </p:nvSpPr>
        <p:spPr bwMode="auto">
          <a:xfrm>
            <a:off x="1200150" y="703263"/>
            <a:ext cx="4686300" cy="3514725"/>
          </a:xfrm>
          <a:prstGeom prst="rect">
            <a:avLst/>
          </a:prstGeom>
          <a:noFill/>
          <a:ln w="9525">
            <a:solidFill>
              <a:srgbClr val="000000"/>
            </a:solidFill>
            <a:miter lim="800000"/>
            <a:headEnd/>
            <a:tailEnd/>
          </a:ln>
        </p:spPr>
      </p:sp>
      <p:sp>
        <p:nvSpPr>
          <p:cNvPr id="120837" name="Rectangle 5"/>
          <p:cNvSpPr>
            <a:spLocks noGrp="1" noChangeArrowheads="1"/>
          </p:cNvSpPr>
          <p:nvPr>
            <p:ph type="body" sz="quarter" idx="3"/>
          </p:nvPr>
        </p:nvSpPr>
        <p:spPr bwMode="auto">
          <a:xfrm>
            <a:off x="708025" y="4452938"/>
            <a:ext cx="5670550" cy="4216400"/>
          </a:xfrm>
          <a:prstGeom prst="rect">
            <a:avLst/>
          </a:prstGeom>
          <a:noFill/>
          <a:ln w="9525">
            <a:noFill/>
            <a:miter lim="800000"/>
            <a:headEnd/>
            <a:tailEnd/>
          </a:ln>
          <a:effectLst/>
        </p:spPr>
        <p:txBody>
          <a:bodyPr vert="horz" wrap="square" lIns="93058" tIns="46529" rIns="93058" bIns="46529"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20838" name="Rectangle 6"/>
          <p:cNvSpPr>
            <a:spLocks noGrp="1" noChangeArrowheads="1"/>
          </p:cNvSpPr>
          <p:nvPr>
            <p:ph type="ftr" sz="quarter" idx="4"/>
          </p:nvPr>
        </p:nvSpPr>
        <p:spPr bwMode="auto">
          <a:xfrm>
            <a:off x="0" y="8902700"/>
            <a:ext cx="3070225" cy="468313"/>
          </a:xfrm>
          <a:prstGeom prst="rect">
            <a:avLst/>
          </a:prstGeom>
          <a:noFill/>
          <a:ln w="9525">
            <a:noFill/>
            <a:miter lim="800000"/>
            <a:headEnd/>
            <a:tailEnd/>
          </a:ln>
          <a:effectLst/>
        </p:spPr>
        <p:txBody>
          <a:bodyPr vert="horz" wrap="square" lIns="93058" tIns="46529" rIns="93058" bIns="46529" numCol="1" anchor="b" anchorCtr="0" compatLnSpc="1">
            <a:prstTxWarp prst="textNoShape">
              <a:avLst/>
            </a:prstTxWarp>
          </a:bodyPr>
          <a:lstStyle>
            <a:lvl1pPr>
              <a:defRPr sz="1200">
                <a:latin typeface="Arial" charset="0"/>
              </a:defRPr>
            </a:lvl1pPr>
          </a:lstStyle>
          <a:p>
            <a:pPr>
              <a:defRPr/>
            </a:pPr>
            <a:endParaRPr lang="en-US"/>
          </a:p>
        </p:txBody>
      </p:sp>
      <p:sp>
        <p:nvSpPr>
          <p:cNvPr id="120839" name="Rectangle 7"/>
          <p:cNvSpPr>
            <a:spLocks noGrp="1" noChangeArrowheads="1"/>
          </p:cNvSpPr>
          <p:nvPr>
            <p:ph type="sldNum" sz="quarter" idx="5"/>
          </p:nvPr>
        </p:nvSpPr>
        <p:spPr bwMode="auto">
          <a:xfrm>
            <a:off x="4014788" y="8902700"/>
            <a:ext cx="3070225" cy="468313"/>
          </a:xfrm>
          <a:prstGeom prst="rect">
            <a:avLst/>
          </a:prstGeom>
          <a:noFill/>
          <a:ln w="9525">
            <a:noFill/>
            <a:miter lim="800000"/>
            <a:headEnd/>
            <a:tailEnd/>
          </a:ln>
          <a:effectLst/>
        </p:spPr>
        <p:txBody>
          <a:bodyPr vert="horz" wrap="square" lIns="93058" tIns="46529" rIns="93058" bIns="46529" numCol="1" anchor="b" anchorCtr="0" compatLnSpc="1">
            <a:prstTxWarp prst="textNoShape">
              <a:avLst/>
            </a:prstTxWarp>
          </a:bodyPr>
          <a:lstStyle>
            <a:lvl1pPr algn="r">
              <a:defRPr sz="1200">
                <a:latin typeface="Arial" charset="0"/>
              </a:defRPr>
            </a:lvl1pPr>
          </a:lstStyle>
          <a:p>
            <a:pPr>
              <a:defRPr/>
            </a:pPr>
            <a:fld id="{9FB4E9A6-3B2D-4A01-9FCD-D07BE8D86FE0}" type="slidenum">
              <a:rPr lang="en-US"/>
              <a:pPr>
                <a:defRPr/>
              </a:pPr>
              <a:t>‹#›</a:t>
            </a:fld>
            <a:endParaRPr lang="en-US"/>
          </a:p>
        </p:txBody>
      </p:sp>
    </p:spTree>
    <p:extLst>
      <p:ext uri="{BB962C8B-B14F-4D97-AF65-F5344CB8AC3E}">
        <p14:creationId xmlns:p14="http://schemas.microsoft.com/office/powerpoint/2010/main" val="31803941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S PGothic" pitchFamily="34" charset="-128"/>
        <a:cs typeface="ＭＳ Ｐゴシック" pitchFamily="-60" charset="-128"/>
      </a:defRPr>
    </a:lvl1pPr>
    <a:lvl2pPr marL="457200" algn="l" rtl="0" eaLnBrk="0" fontAlgn="base" hangingPunct="0">
      <a:spcBef>
        <a:spcPct val="30000"/>
      </a:spcBef>
      <a:spcAft>
        <a:spcPct val="0"/>
      </a:spcAft>
      <a:defRPr kumimoji="1" sz="1200" kern="1200">
        <a:solidFill>
          <a:schemeClr val="tx1"/>
        </a:solidFill>
        <a:latin typeface="Arial" charset="0"/>
        <a:ea typeface="MS PGothic" pitchFamily="34"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S PGothic" pitchFamily="34"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S PGothic" pitchFamily="34"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42429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Consultant</a:t>
            </a:r>
            <a:r>
              <a:rPr lang="en-US" baseline="0" dirty="0" smtClean="0"/>
              <a:t> should encourage the group to come up with 2-3 affirmations that they find personally motivating and relevant. Refer to positive affirmations handout 5.</a:t>
            </a:r>
            <a:endParaRPr lang="en-US" dirty="0"/>
          </a:p>
        </p:txBody>
      </p:sp>
      <p:sp>
        <p:nvSpPr>
          <p:cNvPr id="4" name="Slide Number Placeholder 3"/>
          <p:cNvSpPr>
            <a:spLocks noGrp="1"/>
          </p:cNvSpPr>
          <p:nvPr>
            <p:ph type="sldNum" sz="quarter" idx="10"/>
          </p:nvPr>
        </p:nvSpPr>
        <p:spPr/>
        <p:txBody>
          <a:bodyPr/>
          <a:lstStyle/>
          <a:p>
            <a:pPr>
              <a:defRPr/>
            </a:pPr>
            <a:fld id="{9FB4E9A6-3B2D-4A01-9FCD-D07BE8D86FE0}" type="slidenum">
              <a:rPr lang="en-US" smtClean="0"/>
              <a:pPr>
                <a:defRPr/>
              </a:pPr>
              <a:t>8</a:t>
            </a:fld>
            <a:endParaRPr lang="en-US"/>
          </a:p>
        </p:txBody>
      </p:sp>
    </p:spTree>
    <p:extLst>
      <p:ext uri="{BB962C8B-B14F-4D97-AF65-F5344CB8AC3E}">
        <p14:creationId xmlns:p14="http://schemas.microsoft.com/office/powerpoint/2010/main" val="534683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Gratitude</a:t>
            </a:r>
            <a:r>
              <a:rPr lang="en-US" baseline="0" dirty="0" smtClean="0"/>
              <a:t> Journal handout has been provided. Have the group refer to handout 5.4 and write down three things they are grateful for in this moment. Encourage them to set writing in gratitude journal as one of their weekly mini-goals this week. (Consultant should have extras on hand to provide for those who want to use our template as their gratitude journal.)</a:t>
            </a:r>
            <a:endParaRPr lang="en-US" dirty="0"/>
          </a:p>
        </p:txBody>
      </p:sp>
      <p:sp>
        <p:nvSpPr>
          <p:cNvPr id="4" name="Slide Number Placeholder 3"/>
          <p:cNvSpPr>
            <a:spLocks noGrp="1"/>
          </p:cNvSpPr>
          <p:nvPr>
            <p:ph type="sldNum" sz="quarter" idx="10"/>
          </p:nvPr>
        </p:nvSpPr>
        <p:spPr/>
        <p:txBody>
          <a:bodyPr/>
          <a:lstStyle/>
          <a:p>
            <a:pPr>
              <a:defRPr/>
            </a:pPr>
            <a:fld id="{9FB4E9A6-3B2D-4A01-9FCD-D07BE8D86FE0}" type="slidenum">
              <a:rPr lang="en-US" smtClean="0"/>
              <a:pPr>
                <a:defRPr/>
              </a:pPr>
              <a:t>11</a:t>
            </a:fld>
            <a:endParaRPr lang="en-US"/>
          </a:p>
        </p:txBody>
      </p:sp>
    </p:spTree>
    <p:extLst>
      <p:ext uri="{BB962C8B-B14F-4D97-AF65-F5344CB8AC3E}">
        <p14:creationId xmlns:p14="http://schemas.microsoft.com/office/powerpoint/2010/main" val="3663327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Encourage group to set some type of sleep goal for themselves</a:t>
            </a:r>
            <a:r>
              <a:rPr lang="en-US" baseline="0" dirty="0" smtClean="0"/>
              <a:t> this week – whether it be getting 7.5 hours, improving sleep environment or avoiding caffeine after 2pm.</a:t>
            </a:r>
            <a:endParaRPr lang="en-US" dirty="0"/>
          </a:p>
        </p:txBody>
      </p:sp>
      <p:sp>
        <p:nvSpPr>
          <p:cNvPr id="4" name="Slide Number Placeholder 3"/>
          <p:cNvSpPr>
            <a:spLocks noGrp="1"/>
          </p:cNvSpPr>
          <p:nvPr>
            <p:ph type="sldNum" sz="quarter" idx="10"/>
          </p:nvPr>
        </p:nvSpPr>
        <p:spPr/>
        <p:txBody>
          <a:bodyPr/>
          <a:lstStyle/>
          <a:p>
            <a:pPr>
              <a:defRPr/>
            </a:pPr>
            <a:fld id="{9FB4E9A6-3B2D-4A01-9FCD-D07BE8D86FE0}" type="slidenum">
              <a:rPr lang="en-US" smtClean="0"/>
              <a:pPr>
                <a:defRPr/>
              </a:pPr>
              <a:t>13</a:t>
            </a:fld>
            <a:endParaRPr lang="en-US"/>
          </a:p>
        </p:txBody>
      </p:sp>
    </p:spTree>
    <p:extLst>
      <p:ext uri="{BB962C8B-B14F-4D97-AF65-F5344CB8AC3E}">
        <p14:creationId xmlns:p14="http://schemas.microsoft.com/office/powerpoint/2010/main" val="255010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5128046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MS PGothic" pitchFamily="34" charset="-128"/>
            </a:endParaRPr>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7" name="Freeform 18"/>
            <p:cNvSpPr>
              <a:spLocks/>
            </p:cNvSpPr>
            <p:nvPr/>
          </p:nvSpPr>
          <p:spPr bwMode="auto">
            <a:xfrm>
              <a:off x="35926" y="5135025"/>
              <a:ext cx="9108074" cy="838869"/>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w="9525" cap="flat" cmpd="sng" algn="ctr">
              <a:noFill/>
              <a:prstDash val="solid"/>
              <a:round/>
              <a:headEnd type="none" w="med" len="med"/>
              <a:tailEnd type="none" w="med" len="med"/>
            </a:ln>
          </p:spPr>
          <p:txBody>
            <a:bodyPr/>
            <a:lstStyle/>
            <a:p>
              <a:endParaRPr lang="en-CA"/>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MS PGothic" pitchFamily="34" charset="-128"/>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lstStyle>
          <a:p>
            <a:pPr>
              <a:defRPr/>
            </a:pPr>
            <a:endParaRPr lang="en-US"/>
          </a:p>
        </p:txBody>
      </p:sp>
      <p:sp>
        <p:nvSpPr>
          <p:cNvPr id="12" name="Footer Placeholder 18"/>
          <p:cNvSpPr>
            <a:spLocks noGrp="1"/>
          </p:cNvSpPr>
          <p:nvPr>
            <p:ph type="ftr" sz="quarter" idx="11"/>
          </p:nvPr>
        </p:nvSpPr>
        <p:spPr/>
        <p:txBody>
          <a:bodyPr/>
          <a:lstStyle>
            <a:lvl1pPr>
              <a:defRPr>
                <a:solidFill>
                  <a:srgbClr val="E8F0F4"/>
                </a:solidFill>
              </a:defRPr>
            </a:lvl1pPr>
          </a:lstStyle>
          <a:p>
            <a:pPr>
              <a:defRPr/>
            </a:pPr>
            <a:endParaRPr lang="en-US"/>
          </a:p>
        </p:txBody>
      </p:sp>
      <p:sp>
        <p:nvSpPr>
          <p:cNvPr id="13" name="Slide Number Placeholder 26"/>
          <p:cNvSpPr>
            <a:spLocks noGrp="1"/>
          </p:cNvSpPr>
          <p:nvPr>
            <p:ph type="sldNum" sz="quarter" idx="12"/>
          </p:nvPr>
        </p:nvSpPr>
        <p:spPr/>
        <p:txBody>
          <a:bodyPr/>
          <a:lstStyle>
            <a:lvl1pPr>
              <a:defRPr>
                <a:solidFill>
                  <a:srgbClr val="FFFFFF"/>
                </a:solidFill>
              </a:defRPr>
            </a:lvl1pPr>
          </a:lstStyle>
          <a:p>
            <a:pPr>
              <a:defRPr/>
            </a:pPr>
            <a:fld id="{BD8241A5-6A7A-4766-8E2D-A5B9DE5667FB}" type="slidenum">
              <a:rPr lang="en-US"/>
              <a:pPr>
                <a:defRPr/>
              </a:pPr>
              <a:t>‹#›</a:t>
            </a:fld>
            <a:endParaRPr lang="en-US"/>
          </a:p>
        </p:txBody>
      </p:sp>
    </p:spTree>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EE00811-0F6B-4EB9-89A7-3D8AB805C1AB}" type="slidenum">
              <a:rPr lang="en-US"/>
              <a:pPr>
                <a:defRPr/>
              </a:pPr>
              <a:t>‹#›</a:t>
            </a:fld>
            <a:endParaRPr lang="en-US"/>
          </a:p>
        </p:txBody>
      </p:sp>
    </p:spTree>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95A959CF-194A-4E08-BA29-04DF903E7B28}" type="slidenum">
              <a:rPr lang="en-US"/>
              <a:pPr>
                <a:defRPr/>
              </a:pPr>
              <a:t>‹#›</a:t>
            </a:fld>
            <a:endParaRPr lang="en-US"/>
          </a:p>
        </p:txBody>
      </p:sp>
    </p:spTree>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813D87C-66F3-4229-BD9D-1379006885C2}" type="slidenum">
              <a:rPr lang="en-US"/>
              <a:pPr>
                <a:defRPr/>
              </a:pPr>
              <a:t>‹#›</a:t>
            </a:fld>
            <a:endParaRPr lang="en-US"/>
          </a:p>
        </p:txBody>
      </p:sp>
    </p:spTree>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Chevron 3"/>
          <p:cNvSpPr>
            <a:spLocks noChangeArrowheads="1"/>
          </p:cNvSpPr>
          <p:nvPr/>
        </p:nvSpPr>
        <p:spPr bwMode="auto">
          <a:xfrm>
            <a:off x="3636963" y="3005138"/>
            <a:ext cx="182562"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anchor="ctr"/>
          <a:lstStyle/>
          <a:p>
            <a:pPr>
              <a:defRPr/>
            </a:pPr>
            <a:endParaRPr lang="en-US">
              <a:solidFill>
                <a:srgbClr val="FFFFFF"/>
              </a:solidFill>
              <a:latin typeface="Lucida Sans Unicode" pitchFamily="34" charset="0"/>
            </a:endParaRPr>
          </a:p>
        </p:txBody>
      </p:sp>
      <p:sp>
        <p:nvSpPr>
          <p:cNvPr id="5" name="Chevron 4"/>
          <p:cNvSpPr>
            <a:spLocks noChangeArrowheads="1"/>
          </p:cNvSpPr>
          <p:nvPr/>
        </p:nvSpPr>
        <p:spPr bwMode="auto">
          <a:xfrm>
            <a:off x="3449638" y="3005138"/>
            <a:ext cx="184150"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anchor="ctr"/>
          <a:lstStyle/>
          <a:p>
            <a:pPr>
              <a:defRPr/>
            </a:pPr>
            <a:endParaRPr lang="en-US">
              <a:solidFill>
                <a:srgbClr val="FFFFFF"/>
              </a:solidFill>
              <a:latin typeface="Lucida Sans Unicode" pitchFamily="34" charset="0"/>
            </a:endParaRPr>
          </a:p>
        </p:txBody>
      </p:sp>
      <p:sp>
        <p:nvSpPr>
          <p:cNvPr id="2" name="Title 1"/>
          <p:cNvSpPr>
            <a:spLocks noGrp="1"/>
          </p:cNvSpPr>
          <p:nvPr>
            <p:ph type="title"/>
          </p:nvPr>
        </p:nvSpPr>
        <p:spPr>
          <a:xfrm>
            <a:off x="722376" y="1059712"/>
            <a:ext cx="7772400" cy="1828800"/>
          </a:xfrm>
        </p:spPr>
        <p:txBody>
          <a:bodyPr anchor="b">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3F1731AB-9BD2-48E2-A60C-8BC9727A9F86}"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581A9DED-6C2F-4A8E-9E67-391F1866E2BF}"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5930A390-8BF6-4BDA-A97E-0251B359C1E2}"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A3AC4D97-C182-40E1-906A-FA245DD0D706}"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08002946-FEB6-4E45-A04C-8B7699C6ABA9}" type="slidenum">
              <a:rPr lang="en-US"/>
              <a:pPr>
                <a:defRPr/>
              </a:pPr>
              <a:t>‹#›</a:t>
            </a:fld>
            <a:endParaRPr lang="en-US"/>
          </a:p>
        </p:txBody>
      </p:sp>
    </p:spTree>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30271A0C-55FB-464E-BD5C-C5A4BC98FECD}"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6" name="Freeform 15"/>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w="9525" cap="flat" cmpd="sng" algn="ctr">
            <a:noFill/>
            <a:prstDash val="solid"/>
            <a:round/>
            <a:headEnd type="none" w="med" len="med"/>
            <a:tailEnd type="none" w="med" len="med"/>
          </a:ln>
        </p:spPr>
        <p:txBody>
          <a:bodyPr/>
          <a:lstStyle/>
          <a:p>
            <a:endParaRPr lang="en-CA"/>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MS PGothic" pitchFamily="34" charset="-128"/>
            </a:endParaRPr>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a:spLocks noChangeArrowheads="1"/>
          </p:cNvSpPr>
          <p:nvPr/>
        </p:nvSpPr>
        <p:spPr bwMode="auto">
          <a:xfrm>
            <a:off x="8664575" y="4987925"/>
            <a:ext cx="182563"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anchor="ctr"/>
          <a:lstStyle/>
          <a:p>
            <a:pPr>
              <a:defRPr/>
            </a:pPr>
            <a:endParaRPr lang="en-US">
              <a:solidFill>
                <a:srgbClr val="FFFFFF"/>
              </a:solidFill>
              <a:latin typeface="Lucida Sans Unicode" pitchFamily="34" charset="0"/>
            </a:endParaRPr>
          </a:p>
        </p:txBody>
      </p:sp>
      <p:sp>
        <p:nvSpPr>
          <p:cNvPr id="10" name="Chevron 9"/>
          <p:cNvSpPr>
            <a:spLocks noChangeArrowheads="1"/>
          </p:cNvSpPr>
          <p:nvPr/>
        </p:nvSpPr>
        <p:spPr bwMode="auto">
          <a:xfrm>
            <a:off x="8477250" y="4987925"/>
            <a:ext cx="182563"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anchor="ctr"/>
          <a:lstStyle/>
          <a:p>
            <a:pPr>
              <a:defRPr/>
            </a:pPr>
            <a:endParaRPr lang="en-US">
              <a:solidFill>
                <a:srgbClr val="FFFFFF"/>
              </a:solidFill>
              <a:latin typeface="Lucida Sans Unicode" pitchFamily="34" charset="0"/>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lvl1pPr>
          </a:lstStyle>
          <a:p>
            <a:pPr>
              <a:defRPr/>
            </a:pPr>
            <a:endParaRPr lang="en-US"/>
          </a:p>
        </p:txBody>
      </p:sp>
      <p:sp>
        <p:nvSpPr>
          <p:cNvPr id="12" name="Footer Placeholder 5"/>
          <p:cNvSpPr>
            <a:spLocks noGrp="1"/>
          </p:cNvSpPr>
          <p:nvPr>
            <p:ph type="ftr" sz="quarter" idx="11"/>
          </p:nvPr>
        </p:nvSpPr>
        <p:spPr/>
        <p:txBody>
          <a:bodyPr/>
          <a:lstStyle>
            <a:lvl1pPr>
              <a:defRPr/>
            </a:lvl1pPr>
          </a:lstStyle>
          <a:p>
            <a:pPr>
              <a:defRPr/>
            </a:pPr>
            <a:endParaRPr lang="en-US"/>
          </a:p>
        </p:txBody>
      </p:sp>
      <p:sp>
        <p:nvSpPr>
          <p:cNvPr id="13" name="Slide Number Placeholder 6"/>
          <p:cNvSpPr>
            <a:spLocks noGrp="1"/>
          </p:cNvSpPr>
          <p:nvPr>
            <p:ph type="sldNum" sz="quarter" idx="12"/>
          </p:nvPr>
        </p:nvSpPr>
        <p:spPr/>
        <p:txBody>
          <a:bodyPr/>
          <a:lstStyle>
            <a:lvl1pPr>
              <a:defRPr/>
            </a:lvl1pPr>
          </a:lstStyle>
          <a:p>
            <a:pPr>
              <a:defRPr/>
            </a:pPr>
            <a:fld id="{0FB682F9-D669-4F8F-8097-9FB23BA7B90B}"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027" name="Freeform 11"/>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w="9525" cap="flat" cmpd="sng" algn="ctr">
            <a:noFill/>
            <a:prstDash val="solid"/>
            <a:round/>
            <a:headEnd type="none" w="med" len="med"/>
            <a:tailEnd type="none" w="med" len="med"/>
          </a:ln>
        </p:spPr>
        <p:txBody>
          <a:bodyPr/>
          <a:lstStyle/>
          <a:p>
            <a:endParaRPr lang="en-CA"/>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MS PGothic" pitchFamily="34" charset="-128"/>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wrap="square" lIns="91440" tIns="45720" rIns="91440" bIns="45720" numCol="1" anchor="b" anchorCtr="0" compatLnSpc="1">
            <a:prstTxWarp prst="textNoShape">
              <a:avLst/>
            </a:prstTxWarp>
          </a:bodyPr>
          <a:lstStyle>
            <a:lvl1pPr>
              <a:defRPr sz="1000">
                <a:latin typeface="Arial" charset="0"/>
              </a:defRPr>
            </a:lvl1pPr>
          </a:lstStyle>
          <a:p>
            <a:pPr>
              <a:defRPr/>
            </a:pPr>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wrap="square" lIns="91440" tIns="45720" rIns="91440" bIns="45720" numCol="1" anchor="b" anchorCtr="0" compatLnSpc="1">
            <a:prstTxWarp prst="textNoShape">
              <a:avLst/>
            </a:prstTxWarp>
          </a:bodyPr>
          <a:lstStyle>
            <a:lvl1pPr algn="r">
              <a:defRPr sz="1000">
                <a:latin typeface="Arial" charset="0"/>
              </a:defRPr>
            </a:lvl1pPr>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a:defRPr sz="1000">
                <a:latin typeface="Arial" charset="0"/>
              </a:defRPr>
            </a:lvl1pPr>
          </a:lstStyle>
          <a:p>
            <a:pPr>
              <a:defRPr/>
            </a:pPr>
            <a:fld id="{BAADD4C6-2654-4F17-9F44-EB0CADE13EE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86" r:id="rId1"/>
    <p:sldLayoutId id="2147484282" r:id="rId2"/>
    <p:sldLayoutId id="2147484287" r:id="rId3"/>
    <p:sldLayoutId id="2147484288" r:id="rId4"/>
    <p:sldLayoutId id="2147484289" r:id="rId5"/>
    <p:sldLayoutId id="2147484290" r:id="rId6"/>
    <p:sldLayoutId id="2147484283" r:id="rId7"/>
    <p:sldLayoutId id="2147484291" r:id="rId8"/>
    <p:sldLayoutId id="2147484292" r:id="rId9"/>
    <p:sldLayoutId id="2147484284" r:id="rId10"/>
    <p:sldLayoutId id="2147484285" r:id="rId11"/>
  </p:sldLayoutIdLst>
  <p:transition spd="med">
    <p:pull/>
  </p:transition>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S PGothic" pitchFamily="34" charset="-128"/>
          <a:cs typeface="ＭＳ Ｐゴシック" pitchFamily="-60" charset="-128"/>
        </a:defRPr>
      </a:lvl1pPr>
      <a:lvl2pPr algn="l" rtl="0" eaLnBrk="0" fontAlgn="base" hangingPunct="0">
        <a:spcBef>
          <a:spcPct val="0"/>
        </a:spcBef>
        <a:spcAft>
          <a:spcPct val="0"/>
        </a:spcAft>
        <a:defRPr sz="4100" b="1">
          <a:solidFill>
            <a:schemeClr val="tx2"/>
          </a:solidFill>
          <a:latin typeface="Lucida Sans Unicode" pitchFamily="-60" charset="-52"/>
          <a:ea typeface="MS PGothic" pitchFamily="34" charset="-128"/>
          <a:cs typeface="ＭＳ Ｐゴシック" pitchFamily="-60" charset="-128"/>
        </a:defRPr>
      </a:lvl2pPr>
      <a:lvl3pPr algn="l" rtl="0" eaLnBrk="0" fontAlgn="base" hangingPunct="0">
        <a:spcBef>
          <a:spcPct val="0"/>
        </a:spcBef>
        <a:spcAft>
          <a:spcPct val="0"/>
        </a:spcAft>
        <a:defRPr sz="4100" b="1">
          <a:solidFill>
            <a:schemeClr val="tx2"/>
          </a:solidFill>
          <a:latin typeface="Lucida Sans Unicode" pitchFamily="-60" charset="-52"/>
          <a:ea typeface="MS PGothic" pitchFamily="34" charset="-128"/>
          <a:cs typeface="ＭＳ Ｐゴシック" pitchFamily="-60" charset="-128"/>
        </a:defRPr>
      </a:lvl3pPr>
      <a:lvl4pPr algn="l" rtl="0" eaLnBrk="0" fontAlgn="base" hangingPunct="0">
        <a:spcBef>
          <a:spcPct val="0"/>
        </a:spcBef>
        <a:spcAft>
          <a:spcPct val="0"/>
        </a:spcAft>
        <a:defRPr sz="4100" b="1">
          <a:solidFill>
            <a:schemeClr val="tx2"/>
          </a:solidFill>
          <a:latin typeface="Lucida Sans Unicode" pitchFamily="-60" charset="-52"/>
          <a:ea typeface="MS PGothic" pitchFamily="34" charset="-128"/>
          <a:cs typeface="ＭＳ Ｐゴシック" pitchFamily="-60" charset="-128"/>
        </a:defRPr>
      </a:lvl4pPr>
      <a:lvl5pPr algn="l" rtl="0" eaLnBrk="0" fontAlgn="base" hangingPunct="0">
        <a:spcBef>
          <a:spcPct val="0"/>
        </a:spcBef>
        <a:spcAft>
          <a:spcPct val="0"/>
        </a:spcAft>
        <a:defRPr sz="4100" b="1">
          <a:solidFill>
            <a:schemeClr val="tx2"/>
          </a:solidFill>
          <a:latin typeface="Lucida Sans Unicode" pitchFamily="-60" charset="-52"/>
          <a:ea typeface="MS PGothic" pitchFamily="34" charset="-128"/>
          <a:cs typeface="ＭＳ Ｐゴシック" pitchFamily="-60" charset="-128"/>
        </a:defRPr>
      </a:lvl5pPr>
      <a:lvl6pPr marL="457200" algn="l" rtl="0" fontAlgn="base">
        <a:spcBef>
          <a:spcPct val="0"/>
        </a:spcBef>
        <a:spcAft>
          <a:spcPct val="0"/>
        </a:spcAft>
        <a:defRPr sz="4100" b="1">
          <a:solidFill>
            <a:schemeClr val="tx2"/>
          </a:solidFill>
          <a:latin typeface="Lucida Sans Unicode" pitchFamily="-60" charset="-52"/>
        </a:defRPr>
      </a:lvl6pPr>
      <a:lvl7pPr marL="914400" algn="l" rtl="0" fontAlgn="base">
        <a:spcBef>
          <a:spcPct val="0"/>
        </a:spcBef>
        <a:spcAft>
          <a:spcPct val="0"/>
        </a:spcAft>
        <a:defRPr sz="4100" b="1">
          <a:solidFill>
            <a:schemeClr val="tx2"/>
          </a:solidFill>
          <a:latin typeface="Lucida Sans Unicode" pitchFamily="-60" charset="-52"/>
        </a:defRPr>
      </a:lvl7pPr>
      <a:lvl8pPr marL="1371600" algn="l" rtl="0" fontAlgn="base">
        <a:spcBef>
          <a:spcPct val="0"/>
        </a:spcBef>
        <a:spcAft>
          <a:spcPct val="0"/>
        </a:spcAft>
        <a:defRPr sz="4100" b="1">
          <a:solidFill>
            <a:schemeClr val="tx2"/>
          </a:solidFill>
          <a:latin typeface="Lucida Sans Unicode" pitchFamily="-60" charset="-52"/>
        </a:defRPr>
      </a:lvl8pPr>
      <a:lvl9pPr marL="1828800" algn="l" rtl="0" fontAlgn="base">
        <a:spcBef>
          <a:spcPct val="0"/>
        </a:spcBef>
        <a:spcAft>
          <a:spcPct val="0"/>
        </a:spcAft>
        <a:defRPr sz="4100" b="1">
          <a:solidFill>
            <a:schemeClr val="tx2"/>
          </a:solidFill>
          <a:latin typeface="Lucida Sans Unicode" pitchFamily="-60" charset="-52"/>
        </a:defRPr>
      </a:lvl9pPr>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S PGothic" pitchFamily="34" charset="-128"/>
          <a:cs typeface="ＭＳ Ｐゴシック" pitchFamily="-60" charset="-128"/>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S PGothic" pitchFamily="34" charset="-128"/>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S PGothic" pitchFamily="34" charset="-128"/>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S PGothic" pitchFamily="34" charset="-128"/>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2000" kern="1200">
          <a:solidFill>
            <a:schemeClr val="tx1"/>
          </a:solidFill>
          <a:latin typeface="+mn-lt"/>
          <a:ea typeface="MS PGothic" pitchFamily="34" charset="-128"/>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hyperlink" Target="http://www.shape.com/"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www.mayoclinic.com/"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www.mayoclinic.com/"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www.shape.com/"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75"/>
          <p:cNvSpPr>
            <a:spLocks noChangeArrowheads="1"/>
          </p:cNvSpPr>
          <p:nvPr/>
        </p:nvSpPr>
        <p:spPr bwMode="auto">
          <a:xfrm>
            <a:off x="1763688" y="112589"/>
            <a:ext cx="5795699" cy="1296144"/>
          </a:xfrm>
          <a:prstGeom prst="rect">
            <a:avLst/>
          </a:prstGeom>
          <a:noFill/>
          <a:ln w="9525">
            <a:noFill/>
            <a:miter lim="800000"/>
            <a:headEnd/>
            <a:tailEnd/>
          </a:ln>
        </p:spPr>
        <p:txBody>
          <a:bodyPr anchor="ctr"/>
          <a:lstStyle/>
          <a:p>
            <a:pPr algn="ctr"/>
            <a:r>
              <a:rPr lang="en-US" sz="4000" dirty="0">
                <a:effectLst>
                  <a:reflection blurRad="6350" stA="53000" endA="300" endPos="35500" dir="5400000" sy="-90000" algn="bl"/>
                </a:effectLst>
                <a:latin typeface="Elephant" panose="02020904090505020303" pitchFamily="18" charset="0"/>
              </a:rPr>
              <a:t>Fit &amp; Lean in 2014</a:t>
            </a:r>
            <a:endParaRPr lang="en-US" sz="6600" b="1" dirty="0">
              <a:latin typeface="Elephant" panose="02020904090505020303" pitchFamily="18" charset="0"/>
              <a:cs typeface="Calibri" pitchFamily="34" charset="0"/>
            </a:endParaRPr>
          </a:p>
        </p:txBody>
      </p:sp>
      <p:sp>
        <p:nvSpPr>
          <p:cNvPr id="9219" name="Text Box 1079"/>
          <p:cNvSpPr txBox="1">
            <a:spLocks noChangeArrowheads="1"/>
          </p:cNvSpPr>
          <p:nvPr/>
        </p:nvSpPr>
        <p:spPr bwMode="auto">
          <a:xfrm>
            <a:off x="1342409" y="6057292"/>
            <a:ext cx="6588224" cy="523875"/>
          </a:xfrm>
          <a:prstGeom prst="rect">
            <a:avLst/>
          </a:prstGeom>
          <a:noFill/>
          <a:ln w="9525">
            <a:noFill/>
            <a:miter lim="800000"/>
            <a:headEnd/>
            <a:tailEnd/>
          </a:ln>
        </p:spPr>
        <p:txBody>
          <a:bodyPr wrap="square">
            <a:spAutoFit/>
          </a:bodyPr>
          <a:lstStyle/>
          <a:p>
            <a:pPr algn="ctr">
              <a:spcBef>
                <a:spcPct val="50000"/>
              </a:spcBef>
            </a:pPr>
            <a:r>
              <a:rPr lang="en-US" sz="2800" b="1" u="sng" dirty="0">
                <a:solidFill>
                  <a:srgbClr val="002060"/>
                </a:solidFill>
                <a:latin typeface="Baskerville Old Face" panose="02020602080505020303" pitchFamily="18" charset="0"/>
                <a:cs typeface="Calibri" pitchFamily="34" charset="0"/>
              </a:rPr>
              <a:t>www.EWSNetwork.com</a:t>
            </a:r>
          </a:p>
        </p:txBody>
      </p:sp>
      <p:pic>
        <p:nvPicPr>
          <p:cNvPr id="9220" name="Picture 5"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208502" y="5733509"/>
            <a:ext cx="1782763" cy="1082675"/>
          </a:xfrm>
          <a:prstGeom prst="rect">
            <a:avLst/>
          </a:prstGeom>
          <a:noFill/>
          <a:ln w="9525">
            <a:noFill/>
            <a:miter lim="800000"/>
            <a:headEnd/>
            <a:tailEnd/>
          </a:ln>
        </p:spPr>
      </p:pic>
      <p:pic>
        <p:nvPicPr>
          <p:cNvPr id="3" name="Picture 2"/>
          <p:cNvPicPr>
            <a:picLocks noChangeAspect="1"/>
          </p:cNvPicPr>
          <p:nvPr/>
        </p:nvPicPr>
        <p:blipFill>
          <a:blip r:embed="rId4" cstate="print">
            <a:extLst>
              <a:ext uri="{BEBA8EAE-BF5A-486C-A8C5-ECC9F3942E4B}">
                <a14:imgProps xmlns:a14="http://schemas.microsoft.com/office/drawing/2010/main">
                  <a14:imgLayer r:embed="rId5">
                    <a14:imgEffect>
                      <a14:backgroundRemoval t="9960" b="89840" l="1454" r="90641">
                        <a14:foregroundMark x1="43208" y1="35896" x2="43208" y2="35896"/>
                        <a14:foregroundMark x1="6542" y1="72794" x2="6542" y2="72794"/>
                        <a14:foregroundMark x1="1454" y1="71123" x2="9723" y2="71725"/>
                        <a14:foregroundMark x1="5270" y1="74532" x2="1817" y2="75334"/>
                        <a14:foregroundMark x1="73694" y1="71123" x2="69877" y2="83890"/>
                        <a14:foregroundMark x1="72921" y1="79011" x2="80009" y2="79412"/>
                        <a14:foregroundMark x1="82235" y1="85829" x2="82781" y2="86631"/>
                        <a14:foregroundMark x1="82372" y1="86898" x2="80009" y2="79612"/>
                        <a14:foregroundMark x1="80554" y1="81751" x2="80554" y2="81751"/>
                        <a14:foregroundMark x1="80645" y1="83489" x2="80645" y2="83489"/>
                        <a14:foregroundMark x1="90641" y1="60227" x2="90641" y2="60227"/>
                      </a14:backgroundRemoval>
                    </a14:imgEffect>
                  </a14:imgLayer>
                </a14:imgProps>
              </a:ext>
              <a:ext uri="{28A0092B-C50C-407E-A947-70E740481C1C}">
                <a14:useLocalDpi xmlns:a14="http://schemas.microsoft.com/office/drawing/2010/main" val="0"/>
              </a:ext>
            </a:extLst>
          </a:blip>
          <a:stretch>
            <a:fillRect/>
          </a:stretch>
        </p:blipFill>
        <p:spPr>
          <a:xfrm>
            <a:off x="1486425" y="1556792"/>
            <a:ext cx="6444208" cy="3972251"/>
          </a:xfrm>
          <a:prstGeom prst="rect">
            <a:avLst/>
          </a:prstGeom>
          <a:noFill/>
          <a:ln>
            <a:noFill/>
          </a:ln>
        </p:spPr>
      </p:pic>
      <p:sp>
        <p:nvSpPr>
          <p:cNvPr id="4" name="TextBox 3"/>
          <p:cNvSpPr txBox="1"/>
          <p:nvPr/>
        </p:nvSpPr>
        <p:spPr>
          <a:xfrm>
            <a:off x="1109010" y="1251930"/>
            <a:ext cx="6925981" cy="461665"/>
          </a:xfrm>
          <a:prstGeom prst="rect">
            <a:avLst/>
          </a:prstGeom>
          <a:noFill/>
        </p:spPr>
        <p:txBody>
          <a:bodyPr wrap="square" rtlCol="0" anchor="ctr">
            <a:spAutoFit/>
          </a:bodyPr>
          <a:lstStyle/>
          <a:p>
            <a:pPr algn="ctr"/>
            <a:r>
              <a:rPr lang="en-US" sz="2400" u="sng" dirty="0" smtClean="0">
                <a:latin typeface="Baskerville Old Face" panose="02020602080505020303" pitchFamily="18" charset="0"/>
              </a:rPr>
              <a:t>Week Five: Staying Motivated</a:t>
            </a:r>
            <a:endParaRPr lang="en-US" sz="2400" u="sng" dirty="0">
              <a:latin typeface="Baskerville Old Face" panose="02020602080505020303" pitchFamily="18" charset="0"/>
            </a:endParaRPr>
          </a:p>
        </p:txBody>
      </p:sp>
    </p:spTree>
  </p:cSld>
  <p:clrMapOvr>
    <a:masterClrMapping/>
  </p:clrMapOvr>
  <p:transition spd="med">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1043608" y="188640"/>
            <a:ext cx="7056784" cy="612068"/>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Practicing the Art of Gratitude</a:t>
            </a:r>
            <a:endParaRPr lang="en-US" sz="4000" b="1" dirty="0">
              <a:latin typeface="Baskerville Old Face" panose="02020602080505020303" pitchFamily="18" charset="0"/>
              <a:cs typeface="Calibri" pitchFamily="34" charset="0"/>
            </a:endParaRPr>
          </a:p>
        </p:txBody>
      </p:sp>
      <p:pic>
        <p:nvPicPr>
          <p:cNvPr id="3" name="Picture 5" descr="C:\Documents and Settings\user\Desktop\EWS Network\EWSN_logo_suite\EmployeeWellness_Logo2 800x486.gif"/>
          <p:cNvPicPr>
            <a:picLocks noChangeAspect="1" noChangeArrowheads="1"/>
          </p:cNvPicPr>
          <p:nvPr/>
        </p:nvPicPr>
        <p:blipFill>
          <a:blip r:embed="rId2" cstate="print"/>
          <a:srcRect/>
          <a:stretch>
            <a:fillRect/>
          </a:stretch>
        </p:blipFill>
        <p:spPr bwMode="auto">
          <a:xfrm>
            <a:off x="7385204" y="5962129"/>
            <a:ext cx="1605324" cy="974916"/>
          </a:xfrm>
          <a:prstGeom prst="rect">
            <a:avLst/>
          </a:prstGeom>
          <a:noFill/>
          <a:ln w="9525">
            <a:noFill/>
            <a:miter lim="800000"/>
            <a:headEnd/>
            <a:tailEnd/>
          </a:ln>
        </p:spPr>
      </p:pic>
      <p:sp>
        <p:nvSpPr>
          <p:cNvPr id="5" name="TextBox 4"/>
          <p:cNvSpPr txBox="1"/>
          <p:nvPr/>
        </p:nvSpPr>
        <p:spPr>
          <a:xfrm>
            <a:off x="349568" y="1124744"/>
            <a:ext cx="8640960" cy="4708981"/>
          </a:xfrm>
          <a:prstGeom prst="rect">
            <a:avLst/>
          </a:prstGeom>
          <a:noFill/>
        </p:spPr>
        <p:txBody>
          <a:bodyPr wrap="square" rtlCol="0">
            <a:spAutoFit/>
          </a:bodyPr>
          <a:lstStyle/>
          <a:p>
            <a:pPr marL="342900" indent="-342900">
              <a:buFont typeface="Arial" panose="020B0604020202020204" pitchFamily="34" charset="0"/>
              <a:buChar char="•"/>
            </a:pPr>
            <a:r>
              <a:rPr lang="en-US" sz="2000" b="1" dirty="0" smtClean="0">
                <a:latin typeface="Baskerville Old Face" panose="02020602080505020303" pitchFamily="18" charset="0"/>
              </a:rPr>
              <a:t>Remember the bad</a:t>
            </a:r>
            <a:r>
              <a:rPr lang="en-US" sz="2000" dirty="0" smtClean="0">
                <a:latin typeface="Baskerville Old Face" panose="02020602080505020303" pitchFamily="18" charset="0"/>
              </a:rPr>
              <a:t>. To be grateful in your current state, it is helpful to remember the hard times that you have overcome in your life. When you remember how difficult life used to be and how far you have come, you set up an explicit contrast in your mind, which creates a fertile ground for gratitude.</a:t>
            </a:r>
          </a:p>
          <a:p>
            <a:pPr marL="342900" indent="-342900">
              <a:buFont typeface="Arial" panose="020B0604020202020204" pitchFamily="34" charset="0"/>
              <a:buChar char="•"/>
            </a:pPr>
            <a:endParaRPr lang="en-US" sz="2000" dirty="0">
              <a:latin typeface="Baskerville Old Face" panose="02020602080505020303" pitchFamily="18" charset="0"/>
            </a:endParaRPr>
          </a:p>
          <a:p>
            <a:pPr marL="342900" indent="-342900">
              <a:buFont typeface="Arial" panose="020B0604020202020204" pitchFamily="34" charset="0"/>
              <a:buChar char="•"/>
            </a:pPr>
            <a:r>
              <a:rPr lang="en-US" sz="2000" b="1" dirty="0" smtClean="0">
                <a:latin typeface="Baskerville Old Face" panose="02020602080505020303" pitchFamily="18" charset="0"/>
              </a:rPr>
              <a:t>Take time to smell the roses</a:t>
            </a:r>
            <a:r>
              <a:rPr lang="en-US" sz="2000" dirty="0" smtClean="0">
                <a:latin typeface="Baskerville Old Face" panose="02020602080505020303" pitchFamily="18" charset="0"/>
              </a:rPr>
              <a:t>! Use all of your senses to appreciate the beauty of being alive. Life is short and things can go from good to bad at a moment’s notice. Never miss an opportunity to mentally capture a beautiful moment – focus on the smiles of your children, the laughter of your friends and the aroma of a bouquet of flowers or a delicious, healthy meal.</a:t>
            </a:r>
          </a:p>
          <a:p>
            <a:pPr marL="342900" indent="-342900">
              <a:buFont typeface="Arial" panose="020B0604020202020204" pitchFamily="34" charset="0"/>
              <a:buChar char="•"/>
            </a:pPr>
            <a:endParaRPr lang="en-US" sz="2000" dirty="0">
              <a:latin typeface="Baskerville Old Face" panose="02020602080505020303" pitchFamily="18" charset="0"/>
            </a:endParaRPr>
          </a:p>
          <a:p>
            <a:pPr marL="342900" indent="-342900">
              <a:buFont typeface="Arial" panose="020B0604020202020204" pitchFamily="34" charset="0"/>
              <a:buChar char="•"/>
            </a:pPr>
            <a:r>
              <a:rPr lang="en-US" sz="2000" b="1" dirty="0" smtClean="0">
                <a:latin typeface="Baskerville Old Face" panose="02020602080505020303" pitchFamily="18" charset="0"/>
              </a:rPr>
              <a:t>Tell people how grateful you are for them</a:t>
            </a:r>
            <a:r>
              <a:rPr lang="en-US" sz="2000" dirty="0" smtClean="0">
                <a:latin typeface="Baskerville Old Face" panose="02020602080505020303" pitchFamily="18" charset="0"/>
              </a:rPr>
              <a:t>. Become a thank you card writer – gratitude isn’t just about making yourself feel good but it’s about sharing that feeling with others. The simple act of saying “thank you” to people in your life who do good &amp; kind things can create a chain reaction of positivity!</a:t>
            </a:r>
            <a:endParaRPr lang="en-US" sz="2000" i="1" dirty="0">
              <a:latin typeface="Baskerville Old Face" panose="02020602080505020303" pitchFamily="18" charset="0"/>
            </a:endParaRPr>
          </a:p>
        </p:txBody>
      </p:sp>
    </p:spTree>
    <p:extLst>
      <p:ext uri="{BB962C8B-B14F-4D97-AF65-F5344CB8AC3E}">
        <p14:creationId xmlns:p14="http://schemas.microsoft.com/office/powerpoint/2010/main" val="211675586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1043608" y="332656"/>
            <a:ext cx="7056784" cy="612068"/>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Practicing the Art of Gratitude</a:t>
            </a:r>
            <a:endParaRPr lang="en-US" sz="4000" b="1" dirty="0">
              <a:latin typeface="Baskerville Old Face" panose="02020602080505020303" pitchFamily="18" charset="0"/>
              <a:cs typeface="Calibri" pitchFamily="34" charset="0"/>
            </a:endParaRPr>
          </a:p>
        </p:txBody>
      </p:sp>
      <p:sp>
        <p:nvSpPr>
          <p:cNvPr id="3" name="TextBox 2"/>
          <p:cNvSpPr txBox="1"/>
          <p:nvPr/>
        </p:nvSpPr>
        <p:spPr>
          <a:xfrm>
            <a:off x="421576" y="3861048"/>
            <a:ext cx="8568952" cy="1938992"/>
          </a:xfrm>
          <a:prstGeom prst="rect">
            <a:avLst/>
          </a:prstGeom>
          <a:noFill/>
        </p:spPr>
        <p:txBody>
          <a:bodyPr wrap="square" rtlCol="0">
            <a:spAutoFit/>
          </a:bodyPr>
          <a:lstStyle/>
          <a:p>
            <a:r>
              <a:rPr lang="en-US" sz="2000" b="1" dirty="0">
                <a:latin typeface="Baskerville Old Face" panose="02020602080505020303" pitchFamily="18" charset="0"/>
              </a:rPr>
              <a:t>Keep a gratitude journal</a:t>
            </a:r>
            <a:r>
              <a:rPr lang="en-US" sz="2000" dirty="0">
                <a:latin typeface="Baskerville Old Face" panose="02020602080505020303" pitchFamily="18" charset="0"/>
              </a:rPr>
              <a:t>. Establish a daily practice of acknowledging all the good in your life. Focus more on people and situations than material objects. Start with a commitment to acknowledging five things each day that you are grateful for – on days where this is a challenge, focus on the basics: your family, your health, being employed when so many are not, a safe, warm place to sleep – the more you do this, the easier it will be to see all the wonderful things in your life</a:t>
            </a:r>
            <a:r>
              <a:rPr lang="en-US" sz="2000" dirty="0" smtClean="0">
                <a:latin typeface="Baskerville Old Face" panose="02020602080505020303" pitchFamily="18" charset="0"/>
              </a:rPr>
              <a:t>. </a:t>
            </a:r>
            <a:r>
              <a:rPr lang="en-US" sz="2000" i="1" dirty="0" smtClean="0">
                <a:latin typeface="Baskerville Old Face" panose="02020602080505020303" pitchFamily="18" charset="0"/>
              </a:rPr>
              <a:t>See handout 5.4</a:t>
            </a:r>
            <a:r>
              <a:rPr lang="en-US" sz="2000" dirty="0" smtClean="0">
                <a:latin typeface="Baskerville Old Face" panose="02020602080505020303" pitchFamily="18" charset="0"/>
              </a:rPr>
              <a:t>.</a:t>
            </a:r>
            <a:endParaRPr lang="en-US" sz="2000" dirty="0">
              <a:latin typeface="Baskerville Old Face" panose="02020602080505020303" pitchFamily="18" charset="0"/>
            </a:endParaRPr>
          </a:p>
        </p:txBody>
      </p:sp>
      <p:pic>
        <p:nvPicPr>
          <p:cNvPr id="6" name="Picture 5"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385204" y="5962129"/>
            <a:ext cx="1605324" cy="974916"/>
          </a:xfrm>
          <a:prstGeom prst="rect">
            <a:avLst/>
          </a:prstGeom>
          <a:noFill/>
          <a:ln w="9525">
            <a:noFill/>
            <a:miter lim="800000"/>
            <a:headEnd/>
            <a:tailEnd/>
          </a:ln>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1720" y="1269514"/>
            <a:ext cx="5170051" cy="2429445"/>
          </a:xfrm>
          <a:prstGeom prst="rect">
            <a:avLst/>
          </a:prstGeom>
        </p:spPr>
      </p:pic>
    </p:spTree>
    <p:extLst>
      <p:ext uri="{BB962C8B-B14F-4D97-AF65-F5344CB8AC3E}">
        <p14:creationId xmlns:p14="http://schemas.microsoft.com/office/powerpoint/2010/main" val="2359641661"/>
      </p:ext>
    </p:extLst>
  </p:cSld>
  <p:clrMapOvr>
    <a:masterClrMapping/>
  </p:clrMapOvr>
  <p:transition spd="med">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1043608" y="188640"/>
            <a:ext cx="7056784" cy="612068"/>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The Importance of Sleep</a:t>
            </a:r>
            <a:endParaRPr lang="en-US" sz="4000" b="1" dirty="0">
              <a:latin typeface="Baskerville Old Face" panose="02020602080505020303" pitchFamily="18" charset="0"/>
              <a:cs typeface="Calibri" pitchFamily="34" charset="0"/>
            </a:endParaRPr>
          </a:p>
        </p:txBody>
      </p:sp>
      <p:pic>
        <p:nvPicPr>
          <p:cNvPr id="3" name="Picture 5" descr="C:\Documents and Settings\user\Desktop\EWS Network\EWSN_logo_suite\EmployeeWellness_Logo2 800x486.gif"/>
          <p:cNvPicPr>
            <a:picLocks noChangeAspect="1" noChangeArrowheads="1"/>
          </p:cNvPicPr>
          <p:nvPr/>
        </p:nvPicPr>
        <p:blipFill>
          <a:blip r:embed="rId2" cstate="print"/>
          <a:srcRect/>
          <a:stretch>
            <a:fillRect/>
          </a:stretch>
        </p:blipFill>
        <p:spPr bwMode="auto">
          <a:xfrm>
            <a:off x="7385204" y="5962129"/>
            <a:ext cx="1605324" cy="974916"/>
          </a:xfrm>
          <a:prstGeom prst="rect">
            <a:avLst/>
          </a:prstGeom>
          <a:noFill/>
          <a:ln w="9525">
            <a:noFill/>
            <a:miter lim="800000"/>
            <a:headEnd/>
            <a:tailEnd/>
          </a:ln>
        </p:spPr>
      </p:pic>
      <p:sp>
        <p:nvSpPr>
          <p:cNvPr id="5" name="TextBox 4"/>
          <p:cNvSpPr txBox="1"/>
          <p:nvPr/>
        </p:nvSpPr>
        <p:spPr>
          <a:xfrm>
            <a:off x="4319972" y="1304764"/>
            <a:ext cx="4670556" cy="4770537"/>
          </a:xfrm>
          <a:prstGeom prst="rect">
            <a:avLst/>
          </a:prstGeom>
          <a:noFill/>
        </p:spPr>
        <p:txBody>
          <a:bodyPr wrap="square" rtlCol="0">
            <a:spAutoFit/>
          </a:bodyPr>
          <a:lstStyle/>
          <a:p>
            <a:r>
              <a:rPr lang="en-US" sz="2000" dirty="0" smtClean="0">
                <a:latin typeface="Baskerville Old Face" panose="02020602080505020303" pitchFamily="18" charset="0"/>
              </a:rPr>
              <a:t>Exactly how sleep affects our ability to lose weight has a lot to do with two specific hormones: </a:t>
            </a:r>
            <a:r>
              <a:rPr lang="en-US" sz="2000" b="1" i="1" dirty="0" smtClean="0">
                <a:latin typeface="Baskerville Old Face" panose="02020602080505020303" pitchFamily="18" charset="0"/>
              </a:rPr>
              <a:t>ghrelin and </a:t>
            </a:r>
            <a:r>
              <a:rPr lang="en-US" sz="2000" b="1" i="1" dirty="0" err="1" smtClean="0">
                <a:latin typeface="Baskerville Old Face" panose="02020602080505020303" pitchFamily="18" charset="0"/>
              </a:rPr>
              <a:t>leptin</a:t>
            </a:r>
            <a:r>
              <a:rPr lang="en-US" sz="2000" i="1" dirty="0" smtClean="0">
                <a:latin typeface="Baskerville Old Face" panose="02020602080505020303" pitchFamily="18" charset="0"/>
              </a:rPr>
              <a:t>. </a:t>
            </a:r>
          </a:p>
          <a:p>
            <a:r>
              <a:rPr lang="en-US" sz="2000" i="1" dirty="0">
                <a:latin typeface="Baskerville Old Face" panose="02020602080505020303" pitchFamily="18" charset="0"/>
              </a:rPr>
              <a:t>*</a:t>
            </a:r>
            <a:r>
              <a:rPr lang="en-US" sz="2000" i="1" dirty="0" smtClean="0">
                <a:latin typeface="Baskerville Old Face" panose="02020602080505020303" pitchFamily="18" charset="0"/>
              </a:rPr>
              <a:t>See handout 5.5.</a:t>
            </a:r>
            <a:endParaRPr lang="en-US" sz="2800" i="1" dirty="0" smtClean="0">
              <a:latin typeface="Baskerville Old Face" panose="02020602080505020303" pitchFamily="18" charset="0"/>
            </a:endParaRPr>
          </a:p>
          <a:p>
            <a:endParaRPr lang="en-US" sz="2000" i="1" dirty="0">
              <a:latin typeface="Baskerville Old Face" panose="02020602080505020303" pitchFamily="18" charset="0"/>
            </a:endParaRPr>
          </a:p>
          <a:p>
            <a:r>
              <a:rPr lang="en-US" sz="2000" b="1" i="1" dirty="0" smtClean="0">
                <a:latin typeface="Baskerville Old Face" panose="02020602080505020303" pitchFamily="18" charset="0"/>
              </a:rPr>
              <a:t>Ghrelin</a:t>
            </a:r>
            <a:r>
              <a:rPr lang="en-US" sz="2000" dirty="0" smtClean="0">
                <a:latin typeface="Baskerville Old Face" panose="02020602080505020303" pitchFamily="18" charset="0"/>
              </a:rPr>
              <a:t> is the ‘go’ hormone that tells you when to eat and when you are sleep deprived, you have increased levels of ghrelin in your system.</a:t>
            </a:r>
          </a:p>
          <a:p>
            <a:endParaRPr lang="en-US" sz="2000" b="1" dirty="0">
              <a:latin typeface="Baskerville Old Face" panose="02020602080505020303" pitchFamily="18" charset="0"/>
            </a:endParaRPr>
          </a:p>
          <a:p>
            <a:r>
              <a:rPr lang="en-US" sz="2000" b="1" i="1" dirty="0" err="1" smtClean="0">
                <a:latin typeface="Baskerville Old Face" panose="02020602080505020303" pitchFamily="18" charset="0"/>
              </a:rPr>
              <a:t>Leptin</a:t>
            </a:r>
            <a:r>
              <a:rPr lang="en-US" sz="2000" dirty="0" smtClean="0">
                <a:latin typeface="Baskerville Old Face" panose="02020602080505020303" pitchFamily="18" charset="0"/>
              </a:rPr>
              <a:t>  is the hormone that tells you when to stop eating and these hormone levels drop when sleep deprived.</a:t>
            </a:r>
          </a:p>
          <a:p>
            <a:endParaRPr lang="en-US" sz="2000" b="1" i="1" dirty="0" smtClean="0">
              <a:latin typeface="Baskerville Old Face" panose="02020602080505020303" pitchFamily="18" charset="0"/>
            </a:endParaRPr>
          </a:p>
          <a:p>
            <a:pPr algn="ctr"/>
            <a:r>
              <a:rPr lang="en-US" sz="2000" b="1" i="1" u="sng" dirty="0" smtClean="0">
                <a:latin typeface="Baskerville Old Face" panose="02020602080505020303" pitchFamily="18" charset="0"/>
              </a:rPr>
              <a:t>More ghrelin and less </a:t>
            </a:r>
            <a:r>
              <a:rPr lang="en-US" sz="2000" b="1" i="1" u="sng" dirty="0" err="1" smtClean="0">
                <a:latin typeface="Baskerville Old Face" panose="02020602080505020303" pitchFamily="18" charset="0"/>
              </a:rPr>
              <a:t>leptin</a:t>
            </a:r>
            <a:r>
              <a:rPr lang="en-US" sz="2000" b="1" i="1" u="sng" dirty="0" smtClean="0">
                <a:latin typeface="Baskerville Old Face" panose="02020602080505020303" pitchFamily="18" charset="0"/>
              </a:rPr>
              <a:t> = weight gain!</a:t>
            </a:r>
            <a:endParaRPr lang="en-US" sz="2000" dirty="0">
              <a:latin typeface="Baskerville Old Face" panose="02020602080505020303" pitchFamily="18" charset="0"/>
            </a:endParaRPr>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287524" y="1664804"/>
            <a:ext cx="3771900" cy="2861310"/>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287524" y="4977172"/>
            <a:ext cx="2263360" cy="276999"/>
          </a:xfrm>
          <a:prstGeom prst="rect">
            <a:avLst/>
          </a:prstGeom>
          <a:noFill/>
        </p:spPr>
        <p:txBody>
          <a:bodyPr wrap="square" rtlCol="0">
            <a:spAutoFit/>
          </a:bodyPr>
          <a:lstStyle/>
          <a:p>
            <a:r>
              <a:rPr lang="en-US" sz="1200" i="1" dirty="0" smtClean="0"/>
              <a:t>Source: </a:t>
            </a:r>
            <a:r>
              <a:rPr lang="en-US" sz="1200" i="1" dirty="0" smtClean="0">
                <a:hlinkClick r:id="rId4"/>
              </a:rPr>
              <a:t>www.webmd.com</a:t>
            </a:r>
            <a:r>
              <a:rPr lang="en-US" sz="1200" i="1" dirty="0" smtClean="0"/>
              <a:t>   </a:t>
            </a:r>
            <a:endParaRPr lang="en-US" sz="1200" i="1" dirty="0"/>
          </a:p>
        </p:txBody>
      </p:sp>
    </p:spTree>
    <p:extLst>
      <p:ext uri="{BB962C8B-B14F-4D97-AF65-F5344CB8AC3E}">
        <p14:creationId xmlns:p14="http://schemas.microsoft.com/office/powerpoint/2010/main" val="2693716918"/>
      </p:ext>
    </p:extLst>
  </p:cSld>
  <p:clrMapOvr>
    <a:masterClrMapping/>
  </p:clrMapOvr>
  <p:transition spd="med">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1259632" y="332656"/>
            <a:ext cx="6552728" cy="612068"/>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Tips on Improving Your Sleep</a:t>
            </a:r>
            <a:endParaRPr lang="en-US" sz="4000" b="1" dirty="0">
              <a:latin typeface="Baskerville Old Face" panose="02020602080505020303" pitchFamily="18" charset="0"/>
              <a:cs typeface="Calibri" pitchFamily="34" charset="0"/>
            </a:endParaRPr>
          </a:p>
        </p:txBody>
      </p:sp>
      <p:pic>
        <p:nvPicPr>
          <p:cNvPr id="3" name="Picture 5"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385204" y="5962129"/>
            <a:ext cx="1605324" cy="974916"/>
          </a:xfrm>
          <a:prstGeom prst="rect">
            <a:avLst/>
          </a:prstGeom>
          <a:noFill/>
          <a:ln w="9525">
            <a:noFill/>
            <a:miter lim="800000"/>
            <a:headEnd/>
            <a:tailEnd/>
          </a:ln>
        </p:spPr>
      </p:pic>
      <p:sp>
        <p:nvSpPr>
          <p:cNvPr id="5" name="TextBox 4"/>
          <p:cNvSpPr txBox="1"/>
          <p:nvPr/>
        </p:nvSpPr>
        <p:spPr>
          <a:xfrm>
            <a:off x="215516" y="1304764"/>
            <a:ext cx="8775012" cy="4170372"/>
          </a:xfrm>
          <a:prstGeom prst="rect">
            <a:avLst/>
          </a:prstGeom>
          <a:noFill/>
        </p:spPr>
        <p:txBody>
          <a:bodyPr wrap="square" rtlCol="0">
            <a:spAutoFit/>
          </a:bodyPr>
          <a:lstStyle/>
          <a:p>
            <a:r>
              <a:rPr lang="en-US" sz="2000" dirty="0" smtClean="0">
                <a:latin typeface="Baskerville Old Face" panose="02020602080505020303" pitchFamily="18" charset="0"/>
              </a:rPr>
              <a:t>Experts say that you should aim for 7.5 hours of </a:t>
            </a:r>
            <a:r>
              <a:rPr lang="en-US" sz="2000" b="1" dirty="0" smtClean="0">
                <a:latin typeface="Baskerville Old Face" panose="02020602080505020303" pitchFamily="18" charset="0"/>
              </a:rPr>
              <a:t>quality</a:t>
            </a:r>
            <a:r>
              <a:rPr lang="en-US" sz="2000" dirty="0" smtClean="0">
                <a:latin typeface="Baskerville Old Face" panose="02020602080505020303" pitchFamily="18" charset="0"/>
              </a:rPr>
              <a:t> sleep each night. Try the following steps to improve your sleep quality:</a:t>
            </a:r>
          </a:p>
          <a:p>
            <a:endParaRPr lang="en-US" sz="500" dirty="0">
              <a:latin typeface="Baskerville Old Face" panose="02020602080505020303" pitchFamily="18" charset="0"/>
            </a:endParaRPr>
          </a:p>
          <a:p>
            <a:pPr marL="342900" indent="-342900">
              <a:buFont typeface="Arial" panose="020B0604020202020204" pitchFamily="34" charset="0"/>
              <a:buChar char="•"/>
            </a:pPr>
            <a:r>
              <a:rPr lang="en-US" sz="2000" dirty="0" smtClean="0">
                <a:latin typeface="Baskerville Old Face" panose="02020602080505020303" pitchFamily="18" charset="0"/>
              </a:rPr>
              <a:t>Avoid caffeine after 2pm.</a:t>
            </a:r>
          </a:p>
          <a:p>
            <a:pPr marL="342900" indent="-342900">
              <a:buFont typeface="Arial" panose="020B0604020202020204" pitchFamily="34" charset="0"/>
              <a:buChar char="•"/>
            </a:pPr>
            <a:r>
              <a:rPr lang="en-US" sz="2000" dirty="0" smtClean="0">
                <a:latin typeface="Baskerville Old Face" panose="02020602080505020303" pitchFamily="18" charset="0"/>
              </a:rPr>
              <a:t>Regular exercise will improve sleep quality, however, be wary of exercising too close to bedtime as the increased adrenaline may keep you up.</a:t>
            </a:r>
          </a:p>
          <a:p>
            <a:pPr marL="342900" indent="-342900">
              <a:buFont typeface="Arial" panose="020B0604020202020204" pitchFamily="34" charset="0"/>
              <a:buChar char="•"/>
            </a:pPr>
            <a:r>
              <a:rPr lang="en-US" sz="2000" dirty="0" smtClean="0">
                <a:latin typeface="Baskerville Old Face" panose="02020602080505020303" pitchFamily="18" charset="0"/>
              </a:rPr>
              <a:t>Remove any sources of light from your room, including digital alarm clocks. At the very least, turn your clock around to avoid being distracted by the light and tempted to check the time throughout the night.</a:t>
            </a:r>
          </a:p>
          <a:p>
            <a:pPr marL="342900" indent="-342900">
              <a:buFont typeface="Arial" panose="020B0604020202020204" pitchFamily="34" charset="0"/>
              <a:buChar char="•"/>
            </a:pPr>
            <a:r>
              <a:rPr lang="en-US" sz="2000" dirty="0" smtClean="0">
                <a:latin typeface="Baskerville Old Face" panose="02020602080505020303" pitchFamily="18" charset="0"/>
              </a:rPr>
              <a:t>Keep your bedroom free of electronics – experts continually advise that having a television in your bedroom can have a serious impact on the quality of your sleep.</a:t>
            </a:r>
          </a:p>
          <a:p>
            <a:pPr marL="342900" indent="-342900">
              <a:buFont typeface="Arial" panose="020B0604020202020204" pitchFamily="34" charset="0"/>
              <a:buChar char="•"/>
            </a:pPr>
            <a:r>
              <a:rPr lang="en-US" sz="2000" dirty="0" smtClean="0">
                <a:latin typeface="Baskerville Old Face" panose="02020602080505020303" pitchFamily="18" charset="0"/>
              </a:rPr>
              <a:t>Use room-darkening drapes or a sleep mask to keep the room as dark as possible and consider running a fan, air purifier or white noise machine in order to mask any noises which might keep you from falling into (and staying in) a deep sleep.</a:t>
            </a:r>
            <a:endParaRPr lang="en-US" sz="2000" dirty="0">
              <a:latin typeface="Baskerville Old Face" panose="02020602080505020303" pitchFamily="18" charset="0"/>
            </a:endParaRPr>
          </a:p>
        </p:txBody>
      </p:sp>
      <p:sp>
        <p:nvSpPr>
          <p:cNvPr id="6" name="Rounded Rectangle 5"/>
          <p:cNvSpPr/>
          <p:nvPr/>
        </p:nvSpPr>
        <p:spPr>
          <a:xfrm>
            <a:off x="3815916" y="5448931"/>
            <a:ext cx="3569288" cy="11844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Before you go….</a:t>
            </a:r>
          </a:p>
          <a:p>
            <a:pPr algn="ctr"/>
            <a:endParaRPr lang="en-US" sz="600" b="1" dirty="0" smtClean="0"/>
          </a:p>
          <a:p>
            <a:pPr algn="ctr"/>
            <a:r>
              <a:rPr lang="en-US" b="1" dirty="0" smtClean="0"/>
              <a:t>Let’s goal set – NOW!</a:t>
            </a:r>
          </a:p>
          <a:p>
            <a:pPr algn="ctr"/>
            <a:r>
              <a:rPr lang="en-US" b="1" i="1" dirty="0" smtClean="0"/>
              <a:t>*see handout 5.6</a:t>
            </a:r>
            <a:endParaRPr lang="en-US" b="1" i="1" dirty="0"/>
          </a:p>
        </p:txBody>
      </p:sp>
    </p:spTree>
    <p:extLst>
      <p:ext uri="{BB962C8B-B14F-4D97-AF65-F5344CB8AC3E}">
        <p14:creationId xmlns:p14="http://schemas.microsoft.com/office/powerpoint/2010/main" val="96147893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Documents and Settings\user\Desktop\EWS Network\EWSN_logo_suite\EmployeeWellness_Logo2 800x486.gif"/>
          <p:cNvPicPr>
            <a:picLocks noChangeAspect="1" noChangeArrowheads="1"/>
          </p:cNvPicPr>
          <p:nvPr/>
        </p:nvPicPr>
        <p:blipFill>
          <a:blip r:embed="rId2" cstate="print"/>
          <a:srcRect/>
          <a:stretch>
            <a:fillRect/>
          </a:stretch>
        </p:blipFill>
        <p:spPr bwMode="auto">
          <a:xfrm>
            <a:off x="7540304" y="5920841"/>
            <a:ext cx="1605324" cy="974916"/>
          </a:xfrm>
          <a:prstGeom prst="rect">
            <a:avLst/>
          </a:prstGeom>
          <a:noFill/>
          <a:ln w="9525">
            <a:noFill/>
            <a:miter lim="800000"/>
            <a:headEnd/>
            <a:tailEnd/>
          </a:ln>
        </p:spPr>
      </p:pic>
      <p:sp>
        <p:nvSpPr>
          <p:cNvPr id="3" name="TextBox 2"/>
          <p:cNvSpPr txBox="1"/>
          <p:nvPr/>
        </p:nvSpPr>
        <p:spPr>
          <a:xfrm>
            <a:off x="1007604" y="460080"/>
            <a:ext cx="7128792" cy="707886"/>
          </a:xfrm>
          <a:prstGeom prst="rect">
            <a:avLst/>
          </a:prstGeom>
          <a:noFill/>
        </p:spPr>
        <p:txBody>
          <a:bodyPr wrap="square" rtlCol="0">
            <a:spAutoFit/>
          </a:bodyPr>
          <a:lstStyle/>
          <a:p>
            <a:pPr algn="ctr"/>
            <a:r>
              <a:rPr lang="en-CA" sz="4000" b="1" u="sng" dirty="0" smtClean="0">
                <a:latin typeface="Baskerville Old Face" pitchFamily="18" charset="0"/>
              </a:rPr>
              <a:t>Next Week:</a:t>
            </a:r>
            <a:endParaRPr lang="en-CA" sz="4000" b="1" u="sng" dirty="0">
              <a:latin typeface="Baskerville Old Face" pitchFamily="18" charset="0"/>
            </a:endParaRPr>
          </a:p>
        </p:txBody>
      </p:sp>
      <p:sp>
        <p:nvSpPr>
          <p:cNvPr id="4" name="TextBox 3"/>
          <p:cNvSpPr txBox="1"/>
          <p:nvPr/>
        </p:nvSpPr>
        <p:spPr>
          <a:xfrm>
            <a:off x="143508" y="1685337"/>
            <a:ext cx="6228692" cy="4093428"/>
          </a:xfrm>
          <a:prstGeom prst="rect">
            <a:avLst/>
          </a:prstGeom>
          <a:noFill/>
        </p:spPr>
        <p:txBody>
          <a:bodyPr wrap="square" rtlCol="0">
            <a:spAutoFit/>
          </a:bodyPr>
          <a:lstStyle/>
          <a:p>
            <a:pPr lvl="1">
              <a:buFont typeface="Arial" pitchFamily="34" charset="0"/>
              <a:buChar char="•"/>
            </a:pPr>
            <a:r>
              <a:rPr lang="en-CA" sz="2000" dirty="0" smtClean="0">
                <a:latin typeface="Baskerville Old Face" pitchFamily="18" charset="0"/>
              </a:rPr>
              <a:t> Weekly check-in – will focus on overcoming any current struggles you are facing with your plan</a:t>
            </a:r>
          </a:p>
          <a:p>
            <a:pPr lvl="1">
              <a:buFont typeface="Arial" pitchFamily="34" charset="0"/>
              <a:buChar char="•"/>
            </a:pPr>
            <a:endParaRPr lang="en-CA" sz="2000" dirty="0" smtClean="0">
              <a:latin typeface="Baskerville Old Face" pitchFamily="18" charset="0"/>
            </a:endParaRPr>
          </a:p>
          <a:p>
            <a:pPr lvl="1">
              <a:buFont typeface="Arial" pitchFamily="34" charset="0"/>
              <a:buChar char="•"/>
            </a:pPr>
            <a:r>
              <a:rPr lang="en-CA" sz="2000" dirty="0" smtClean="0">
                <a:latin typeface="Baskerville Old Face" pitchFamily="18" charset="0"/>
              </a:rPr>
              <a:t> How to improve recipes for health (bring a </a:t>
            </a:r>
          </a:p>
          <a:p>
            <a:pPr lvl="1"/>
            <a:r>
              <a:rPr lang="en-CA" sz="2000" dirty="0" smtClean="0">
                <a:latin typeface="Baskerville Old Face" pitchFamily="18" charset="0"/>
              </a:rPr>
              <a:t>favourite recipe to analyze for ways to adapt)</a:t>
            </a:r>
          </a:p>
          <a:p>
            <a:pPr lvl="1">
              <a:buFont typeface="Arial" pitchFamily="34" charset="0"/>
              <a:buChar char="•"/>
            </a:pPr>
            <a:endParaRPr lang="en-CA" sz="2000" dirty="0">
              <a:latin typeface="Baskerville Old Face" pitchFamily="18" charset="0"/>
            </a:endParaRPr>
          </a:p>
          <a:p>
            <a:pPr lvl="1">
              <a:buFont typeface="Arial" pitchFamily="34" charset="0"/>
              <a:buChar char="•"/>
            </a:pPr>
            <a:r>
              <a:rPr lang="en-CA" sz="2000" dirty="0">
                <a:latin typeface="Baskerville Old Face" pitchFamily="18" charset="0"/>
              </a:rPr>
              <a:t> </a:t>
            </a:r>
            <a:r>
              <a:rPr lang="en-CA" sz="2000" dirty="0" smtClean="0">
                <a:latin typeface="Baskerville Old Face" pitchFamily="18" charset="0"/>
              </a:rPr>
              <a:t>Kitchen makeover tips</a:t>
            </a:r>
          </a:p>
          <a:p>
            <a:pPr lvl="1">
              <a:buFont typeface="Arial" pitchFamily="34" charset="0"/>
              <a:buChar char="•"/>
            </a:pPr>
            <a:endParaRPr lang="en-CA" sz="2000" dirty="0">
              <a:latin typeface="Baskerville Old Face" pitchFamily="18" charset="0"/>
            </a:endParaRPr>
          </a:p>
          <a:p>
            <a:pPr lvl="1">
              <a:buFont typeface="Arial" pitchFamily="34" charset="0"/>
              <a:buChar char="•"/>
            </a:pPr>
            <a:r>
              <a:rPr lang="en-CA" sz="2000" dirty="0" smtClean="0">
                <a:latin typeface="Baskerville Old Face" pitchFamily="18" charset="0"/>
              </a:rPr>
              <a:t> Group workout (bring running shoes and</a:t>
            </a:r>
          </a:p>
          <a:p>
            <a:pPr lvl="1"/>
            <a:r>
              <a:rPr lang="en-CA" sz="2000" dirty="0" smtClean="0">
                <a:latin typeface="Baskerville Old Face" pitchFamily="18" charset="0"/>
              </a:rPr>
              <a:t>clothing you can move comfortably in)</a:t>
            </a:r>
          </a:p>
          <a:p>
            <a:pPr lvl="1"/>
            <a:endParaRPr lang="en-CA" sz="2000" dirty="0">
              <a:latin typeface="Baskerville Old Face" pitchFamily="18" charset="0"/>
            </a:endParaRPr>
          </a:p>
          <a:p>
            <a:pPr marL="800100" lvl="1" indent="-342900">
              <a:buFont typeface="Arial" panose="020B0604020202020204" pitchFamily="34" charset="0"/>
              <a:buChar char="•"/>
            </a:pPr>
            <a:r>
              <a:rPr lang="en-CA" sz="2000" dirty="0" smtClean="0">
                <a:latin typeface="Baskerville Old Face" pitchFamily="18" charset="0"/>
              </a:rPr>
              <a:t>Re-visit of weekly sub-goals…</a:t>
            </a:r>
            <a:endParaRPr lang="en-CA" sz="2000" dirty="0">
              <a:latin typeface="Baskerville Old Face" pitchFamily="18" charset="0"/>
            </a:endParaRPr>
          </a:p>
          <a:p>
            <a:pPr lvl="1"/>
            <a:endParaRPr lang="en-CA" sz="2000" dirty="0">
              <a:latin typeface="Baskerville Old Face" pitchFamily="18" charset="0"/>
            </a:endParaRPr>
          </a:p>
        </p:txBody>
      </p:sp>
      <p:pic>
        <p:nvPicPr>
          <p:cNvPr id="6" name="Picture 4" descr="http://99diet.com/wp-content/uploads/2013/04/healthy-eat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16116" y="2240504"/>
            <a:ext cx="3155624" cy="23675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3"/>
          <p:cNvSpPr txBox="1">
            <a:spLocks noChangeArrowheads="1"/>
          </p:cNvSpPr>
          <p:nvPr/>
        </p:nvSpPr>
        <p:spPr bwMode="auto">
          <a:xfrm>
            <a:off x="0" y="3716338"/>
            <a:ext cx="8929688" cy="1169987"/>
          </a:xfrm>
          <a:prstGeom prst="rect">
            <a:avLst/>
          </a:prstGeom>
          <a:noFill/>
          <a:ln w="38100">
            <a:noFill/>
            <a:miter lim="800000"/>
            <a:headEnd/>
            <a:tailEnd/>
          </a:ln>
        </p:spPr>
        <p:txBody>
          <a:bodyPr>
            <a:spAutoFit/>
          </a:bodyPr>
          <a:lstStyle/>
          <a:p>
            <a:pPr algn="r">
              <a:spcBef>
                <a:spcPct val="50000"/>
              </a:spcBef>
            </a:pPr>
            <a:r>
              <a:rPr lang="en-US" sz="2800" b="1" dirty="0">
                <a:latin typeface="Baskerville Old Face" panose="02020602080505020303" pitchFamily="18" charset="0"/>
                <a:cs typeface="Calibri" pitchFamily="34" charset="0"/>
              </a:rPr>
              <a:t>&lt;Consultant Name&gt;</a:t>
            </a:r>
          </a:p>
          <a:p>
            <a:pPr algn="r">
              <a:spcBef>
                <a:spcPct val="50000"/>
              </a:spcBef>
            </a:pPr>
            <a:r>
              <a:rPr lang="en-US" sz="2800" b="1" u="sng" dirty="0">
                <a:latin typeface="Baskerville Old Face" panose="02020602080505020303" pitchFamily="18" charset="0"/>
                <a:cs typeface="Calibri" pitchFamily="34" charset="0"/>
              </a:rPr>
              <a:t>&lt;consultant&gt;@EWSNetwork.com</a:t>
            </a:r>
            <a:r>
              <a:rPr lang="en-US" sz="2800" b="1" dirty="0">
                <a:latin typeface="Baskerville Old Face" panose="02020602080505020303" pitchFamily="18" charset="0"/>
                <a:cs typeface="Calibri" pitchFamily="34" charset="0"/>
              </a:rPr>
              <a:t>     P:123.456.7890</a:t>
            </a:r>
            <a:endParaRPr lang="en-CA" sz="2800" b="1" dirty="0">
              <a:latin typeface="Baskerville Old Face" panose="02020602080505020303" pitchFamily="18" charset="0"/>
              <a:cs typeface="Calibri" pitchFamily="34" charset="0"/>
            </a:endParaRPr>
          </a:p>
        </p:txBody>
      </p:sp>
      <p:sp>
        <p:nvSpPr>
          <p:cNvPr id="9" name="Rectangle 2"/>
          <p:cNvSpPr>
            <a:spLocks noGrp="1" noChangeArrowheads="1"/>
          </p:cNvSpPr>
          <p:nvPr>
            <p:ph type="ctrTitle"/>
          </p:nvPr>
        </p:nvSpPr>
        <p:spPr>
          <a:xfrm>
            <a:off x="0" y="1428750"/>
            <a:ext cx="8858280" cy="1928812"/>
          </a:xfrm>
        </p:spPr>
        <p:txBody>
          <a:bodyPr/>
          <a:lstStyle/>
          <a:p>
            <a:pPr eaLnBrk="1" fontAlgn="auto" hangingPunct="1">
              <a:spcAft>
                <a:spcPts val="0"/>
              </a:spcAft>
              <a:defRPr/>
            </a:pPr>
            <a:r>
              <a:rPr lang="en-US" dirty="0" smtClean="0">
                <a:solidFill>
                  <a:schemeClr val="tx1"/>
                </a:solidFill>
                <a:effectLst/>
                <a:latin typeface="Baskerville Old Face" panose="02020602080505020303" pitchFamily="18" charset="0"/>
                <a:cs typeface="Calibri" pitchFamily="34" charset="0"/>
              </a:rPr>
              <a:t>Questions now or later?</a:t>
            </a:r>
            <a:endParaRPr lang="en-CA" sz="3400" dirty="0" smtClean="0">
              <a:solidFill>
                <a:schemeClr val="tx1"/>
              </a:solidFill>
              <a:effectLst/>
              <a:latin typeface="Baskerville Old Face" panose="02020602080505020303" pitchFamily="18" charset="0"/>
              <a:cs typeface="Calibri" pitchFamily="34" charset="0"/>
            </a:endParaRPr>
          </a:p>
        </p:txBody>
      </p:sp>
      <p:sp>
        <p:nvSpPr>
          <p:cNvPr id="28676" name="Text Box 3"/>
          <p:cNvSpPr txBox="1">
            <a:spLocks noChangeArrowheads="1"/>
          </p:cNvSpPr>
          <p:nvPr/>
        </p:nvSpPr>
        <p:spPr bwMode="auto">
          <a:xfrm>
            <a:off x="138113" y="5995988"/>
            <a:ext cx="8929687" cy="523875"/>
          </a:xfrm>
          <a:prstGeom prst="rect">
            <a:avLst/>
          </a:prstGeom>
          <a:noFill/>
          <a:ln w="38100">
            <a:noFill/>
            <a:miter lim="800000"/>
            <a:headEnd/>
            <a:tailEnd/>
          </a:ln>
        </p:spPr>
        <p:txBody>
          <a:bodyPr>
            <a:spAutoFit/>
          </a:bodyPr>
          <a:lstStyle/>
          <a:p>
            <a:pPr algn="ctr">
              <a:spcBef>
                <a:spcPct val="50000"/>
              </a:spcBef>
            </a:pPr>
            <a:r>
              <a:rPr lang="en-US" sz="2800" b="1" u="sng" dirty="0">
                <a:latin typeface="Baskerville Old Face" panose="02020602080505020303" pitchFamily="18" charset="0"/>
                <a:cs typeface="Calibri" pitchFamily="34" charset="0"/>
              </a:rPr>
              <a:t>www.EWSNetwork.com</a:t>
            </a:r>
            <a:endParaRPr lang="en-CA" sz="2800" b="1" dirty="0">
              <a:latin typeface="Baskerville Old Face" panose="02020602080505020303" pitchFamily="18" charset="0"/>
              <a:cs typeface="Calibri" pitchFamily="34" charset="0"/>
            </a:endParaRPr>
          </a:p>
        </p:txBody>
      </p:sp>
    </p:spTree>
  </p:cSld>
  <p:clrMapOvr>
    <a:masterClrMapping/>
  </p:clrMapOvr>
  <p:transition spd="med">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p:cNvSpPr>
          <p:nvPr/>
        </p:nvSpPr>
        <p:spPr bwMode="auto">
          <a:xfrm>
            <a:off x="2303748" y="44624"/>
            <a:ext cx="4593965" cy="899319"/>
          </a:xfrm>
          <a:prstGeom prst="rect">
            <a:avLst/>
          </a:prstGeom>
          <a:noFill/>
          <a:ln w="9525">
            <a:noFill/>
            <a:miter lim="800000"/>
            <a:headEnd/>
            <a:tailEnd/>
          </a:ln>
        </p:spPr>
        <p:txBody>
          <a:bodyPr anchor="ctr"/>
          <a:lstStyle/>
          <a:p>
            <a:pPr algn="ctr" eaLnBrk="0" hangingPunct="0">
              <a:defRPr/>
            </a:pPr>
            <a:endParaRPr lang="en-US" sz="4000" b="1" dirty="0">
              <a:latin typeface="Baskerville Old Face" panose="02020602080505020303" pitchFamily="18" charset="0"/>
              <a:cs typeface="Calibri" pitchFamily="34" charset="0"/>
            </a:endParaRPr>
          </a:p>
        </p:txBody>
      </p:sp>
      <p:sp>
        <p:nvSpPr>
          <p:cNvPr id="5" name="Title 2"/>
          <p:cNvSpPr>
            <a:spLocks/>
          </p:cNvSpPr>
          <p:nvPr/>
        </p:nvSpPr>
        <p:spPr bwMode="auto">
          <a:xfrm>
            <a:off x="1632309" y="90497"/>
            <a:ext cx="6311429" cy="899319"/>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How Did Your Week Go?</a:t>
            </a:r>
            <a:endParaRPr lang="en-US" sz="4000" b="1" dirty="0">
              <a:latin typeface="Baskerville Old Face" panose="02020602080505020303" pitchFamily="18" charset="0"/>
              <a:cs typeface="Calibri" pitchFamily="34" charset="0"/>
            </a:endParaRPr>
          </a:p>
        </p:txBody>
      </p:sp>
      <p:pic>
        <p:nvPicPr>
          <p:cNvPr id="8" name="Picture 5" descr="C:\Documents and Settings\user\Desktop\EWS Network\EWSN_logo_suite\EmployeeWellness_Logo2 800x486.gif"/>
          <p:cNvPicPr>
            <a:picLocks noChangeAspect="1" noChangeArrowheads="1"/>
          </p:cNvPicPr>
          <p:nvPr/>
        </p:nvPicPr>
        <p:blipFill>
          <a:blip r:embed="rId2" cstate="print"/>
          <a:srcRect/>
          <a:stretch>
            <a:fillRect/>
          </a:stretch>
        </p:blipFill>
        <p:spPr bwMode="auto">
          <a:xfrm>
            <a:off x="7385204" y="5962129"/>
            <a:ext cx="1605324" cy="974916"/>
          </a:xfrm>
          <a:prstGeom prst="rect">
            <a:avLst/>
          </a:prstGeom>
          <a:noFill/>
          <a:ln w="9525">
            <a:noFill/>
            <a:miter lim="800000"/>
            <a:headEnd/>
            <a:tailEnd/>
          </a:ln>
        </p:spPr>
      </p:pic>
      <p:sp>
        <p:nvSpPr>
          <p:cNvPr id="7" name="TextBox 6"/>
          <p:cNvSpPr txBox="1"/>
          <p:nvPr/>
        </p:nvSpPr>
        <p:spPr>
          <a:xfrm>
            <a:off x="539552" y="1521955"/>
            <a:ext cx="7308812" cy="4093428"/>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latin typeface="Baskerville Old Face" panose="02020602080505020303" pitchFamily="18" charset="0"/>
              </a:rPr>
              <a:t>How did your week go?</a:t>
            </a:r>
          </a:p>
          <a:p>
            <a:pPr marL="342900" indent="-342900">
              <a:buFont typeface="Arial" panose="020B0604020202020204" pitchFamily="34" charset="0"/>
              <a:buChar char="•"/>
            </a:pPr>
            <a:endParaRPr lang="en-US" sz="2000" dirty="0">
              <a:latin typeface="Baskerville Old Face" panose="02020602080505020303" pitchFamily="18" charset="0"/>
            </a:endParaRPr>
          </a:p>
          <a:p>
            <a:pPr marL="342900" indent="-342900">
              <a:buFont typeface="Arial" panose="020B0604020202020204" pitchFamily="34" charset="0"/>
              <a:buChar char="•"/>
            </a:pPr>
            <a:r>
              <a:rPr lang="en-US" sz="2000" dirty="0" smtClean="0">
                <a:latin typeface="Baskerville Old Face" panose="02020602080505020303" pitchFamily="18" charset="0"/>
              </a:rPr>
              <a:t>Goal Jars and SUCCESS STONES</a:t>
            </a:r>
          </a:p>
          <a:p>
            <a:endParaRPr lang="en-US" sz="2000" dirty="0" smtClean="0">
              <a:latin typeface="Baskerville Old Face" panose="02020602080505020303" pitchFamily="18" charset="0"/>
            </a:endParaRPr>
          </a:p>
          <a:p>
            <a:pPr marL="342900" indent="-342900">
              <a:buFont typeface="Arial" panose="020B0604020202020204" pitchFamily="34" charset="0"/>
              <a:buChar char="•"/>
            </a:pPr>
            <a:r>
              <a:rPr lang="en-US" sz="2000" dirty="0" smtClean="0">
                <a:latin typeface="Baskerville Old Face" panose="02020602080505020303" pitchFamily="18" charset="0"/>
              </a:rPr>
              <a:t>Did you achieve any of your goals?</a:t>
            </a:r>
          </a:p>
          <a:p>
            <a:endParaRPr lang="en-US" sz="2000" dirty="0" smtClean="0">
              <a:latin typeface="Baskerville Old Face" panose="02020602080505020303" pitchFamily="18" charset="0"/>
            </a:endParaRPr>
          </a:p>
          <a:p>
            <a:pPr marL="342900" indent="-342900">
              <a:buFont typeface="Arial" panose="020B0604020202020204" pitchFamily="34" charset="0"/>
              <a:buChar char="•"/>
            </a:pPr>
            <a:r>
              <a:rPr lang="en-US" sz="2000" dirty="0" smtClean="0">
                <a:latin typeface="Baskerville Old Face" panose="02020602080505020303" pitchFamily="18" charset="0"/>
              </a:rPr>
              <a:t>Did you come up with any new goals?</a:t>
            </a:r>
          </a:p>
          <a:p>
            <a:endParaRPr lang="en-US" sz="2000" dirty="0" smtClean="0">
              <a:latin typeface="Baskerville Old Face" panose="02020602080505020303" pitchFamily="18" charset="0"/>
            </a:endParaRPr>
          </a:p>
          <a:p>
            <a:pPr marL="342900" indent="-342900">
              <a:buFont typeface="Arial" panose="020B0604020202020204" pitchFamily="34" charset="0"/>
              <a:buChar char="•"/>
            </a:pPr>
            <a:r>
              <a:rPr lang="en-US" sz="2000" dirty="0" smtClean="0">
                <a:latin typeface="Baskerville Old Face" panose="02020602080505020303" pitchFamily="18" charset="0"/>
              </a:rPr>
              <a:t>What worked for you this week?</a:t>
            </a:r>
          </a:p>
          <a:p>
            <a:endParaRPr lang="en-US" sz="2000" dirty="0" smtClean="0">
              <a:latin typeface="Baskerville Old Face" panose="02020602080505020303" pitchFamily="18" charset="0"/>
            </a:endParaRPr>
          </a:p>
          <a:p>
            <a:pPr marL="342900" indent="-342900">
              <a:buFont typeface="Arial" panose="020B0604020202020204" pitchFamily="34" charset="0"/>
              <a:buChar char="•"/>
            </a:pPr>
            <a:r>
              <a:rPr lang="en-US" sz="2000" dirty="0" smtClean="0">
                <a:latin typeface="Baskerville Old Face" panose="02020602080505020303" pitchFamily="18" charset="0"/>
              </a:rPr>
              <a:t>What didn’t work for you this week?</a:t>
            </a:r>
          </a:p>
          <a:p>
            <a:endParaRPr lang="en-US" sz="2000" dirty="0" smtClean="0">
              <a:latin typeface="Baskerville Old Face" panose="02020602080505020303" pitchFamily="18" charset="0"/>
            </a:endParaRPr>
          </a:p>
          <a:p>
            <a:pPr marL="342900" indent="-342900">
              <a:buFont typeface="Arial" panose="020B0604020202020204" pitchFamily="34" charset="0"/>
              <a:buChar char="•"/>
            </a:pPr>
            <a:r>
              <a:rPr lang="en-US" sz="2000" dirty="0" smtClean="0">
                <a:latin typeface="Baskerville Old Face" panose="02020602080505020303" pitchFamily="18" charset="0"/>
              </a:rPr>
              <a:t>Anything to share with the group that might be helpful to others?</a:t>
            </a:r>
          </a:p>
        </p:txBody>
      </p:sp>
      <p:pic>
        <p:nvPicPr>
          <p:cNvPr id="9" name="Picture 2" descr="http://happydietitian.files.wordpress.com/2012/01/healthy-eating-for-childr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6454" y="1446043"/>
            <a:ext cx="2857500" cy="2771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1032688"/>
      </p:ext>
    </p:extLst>
  </p:cSld>
  <p:clrMapOvr>
    <a:masterClrMapping/>
  </p:clrMapOvr>
  <p:transition spd="med">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2676426" y="224644"/>
            <a:ext cx="3791149" cy="899319"/>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Hitting the Wall</a:t>
            </a:r>
            <a:endParaRPr lang="en-US" sz="4000" b="1" dirty="0">
              <a:latin typeface="Baskerville Old Face" panose="02020602080505020303" pitchFamily="18" charset="0"/>
              <a:cs typeface="Calibri" pitchFamily="34" charset="0"/>
            </a:endParaRPr>
          </a:p>
        </p:txBody>
      </p:sp>
      <p:pic>
        <p:nvPicPr>
          <p:cNvPr id="3" name="Picture 5" descr="C:\Documents and Settings\user\Desktop\EWS Network\EWSN_logo_suite\EmployeeWellness_Logo2 800x486.gif"/>
          <p:cNvPicPr>
            <a:picLocks noChangeAspect="1" noChangeArrowheads="1"/>
          </p:cNvPicPr>
          <p:nvPr/>
        </p:nvPicPr>
        <p:blipFill>
          <a:blip r:embed="rId2" cstate="print"/>
          <a:srcRect/>
          <a:stretch>
            <a:fillRect/>
          </a:stretch>
        </p:blipFill>
        <p:spPr bwMode="auto">
          <a:xfrm>
            <a:off x="7385204" y="5962129"/>
            <a:ext cx="1605324" cy="974916"/>
          </a:xfrm>
          <a:prstGeom prst="rect">
            <a:avLst/>
          </a:prstGeom>
          <a:noFill/>
          <a:ln w="9525">
            <a:noFill/>
            <a:miter lim="800000"/>
            <a:headEnd/>
            <a:tailEnd/>
          </a:ln>
        </p:spPr>
      </p:pic>
      <p:sp>
        <p:nvSpPr>
          <p:cNvPr id="4" name="TextBox 3"/>
          <p:cNvSpPr txBox="1"/>
          <p:nvPr/>
        </p:nvSpPr>
        <p:spPr>
          <a:xfrm>
            <a:off x="4283968" y="1436987"/>
            <a:ext cx="4248472" cy="4401205"/>
          </a:xfrm>
          <a:prstGeom prst="rect">
            <a:avLst/>
          </a:prstGeom>
          <a:noFill/>
        </p:spPr>
        <p:txBody>
          <a:bodyPr wrap="square" rtlCol="0">
            <a:spAutoFit/>
          </a:bodyPr>
          <a:lstStyle/>
          <a:p>
            <a:r>
              <a:rPr lang="en-US" sz="2000" dirty="0" smtClean="0">
                <a:latin typeface="Baskerville Old Face" panose="02020602080505020303" pitchFamily="18" charset="0"/>
              </a:rPr>
              <a:t>It happens to the best of us…in the beginning you’re excited and inspired to start out on this new road but after awhile, things start to get stale. </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Maybe you had some initial losses but you’ve hit a plateau. Or maybe your menu plan is a bit repetitive and fast-food drive-</a:t>
            </a:r>
            <a:r>
              <a:rPr lang="en-US" sz="2000" dirty="0" err="1" smtClean="0">
                <a:latin typeface="Baskerville Old Face" panose="02020602080505020303" pitchFamily="18" charset="0"/>
              </a:rPr>
              <a:t>thrus</a:t>
            </a:r>
            <a:r>
              <a:rPr lang="en-US" sz="2000" dirty="0" smtClean="0">
                <a:latin typeface="Baskerville Old Face" panose="02020602080505020303" pitchFamily="18" charset="0"/>
              </a:rPr>
              <a:t> are starting to look better and better.</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Let’s talk about how to push through these feelings and how to stay on track to reach your goals…. </a:t>
            </a:r>
            <a:r>
              <a:rPr lang="en-US" sz="2000" i="1" dirty="0" smtClean="0">
                <a:latin typeface="Baskerville Old Face" panose="02020602080505020303" pitchFamily="18" charset="0"/>
              </a:rPr>
              <a:t>See handout 5.1.</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556" y="1772816"/>
            <a:ext cx="3514593" cy="35145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2735775"/>
      </p:ext>
    </p:extLst>
  </p:cSld>
  <p:clrMapOvr>
    <a:masterClrMapping/>
  </p:clrMapOvr>
  <p:transition spd="med">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1121935" y="90497"/>
            <a:ext cx="6900130" cy="899319"/>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Great Tips for Staying Motivated</a:t>
            </a:r>
            <a:endParaRPr lang="en-US" sz="4000" b="1" dirty="0">
              <a:latin typeface="Baskerville Old Face" panose="02020602080505020303" pitchFamily="18" charset="0"/>
              <a:cs typeface="Calibri" pitchFamily="34" charset="0"/>
            </a:endParaRPr>
          </a:p>
        </p:txBody>
      </p:sp>
      <p:pic>
        <p:nvPicPr>
          <p:cNvPr id="3" name="Picture 5" descr="C:\Documents and Settings\user\Desktop\EWS Network\EWSN_logo_suite\EmployeeWellness_Logo2 800x486.gif"/>
          <p:cNvPicPr>
            <a:picLocks noChangeAspect="1" noChangeArrowheads="1"/>
          </p:cNvPicPr>
          <p:nvPr/>
        </p:nvPicPr>
        <p:blipFill>
          <a:blip r:embed="rId2" cstate="print"/>
          <a:srcRect/>
          <a:stretch>
            <a:fillRect/>
          </a:stretch>
        </p:blipFill>
        <p:spPr bwMode="auto">
          <a:xfrm>
            <a:off x="7385204" y="5962129"/>
            <a:ext cx="1605324" cy="974916"/>
          </a:xfrm>
          <a:prstGeom prst="rect">
            <a:avLst/>
          </a:prstGeom>
          <a:noFill/>
          <a:ln w="9525">
            <a:noFill/>
            <a:miter lim="800000"/>
            <a:headEnd/>
            <a:tailEnd/>
          </a:ln>
        </p:spPr>
      </p:pic>
      <p:sp>
        <p:nvSpPr>
          <p:cNvPr id="4" name="TextBox 3"/>
          <p:cNvSpPr txBox="1"/>
          <p:nvPr/>
        </p:nvSpPr>
        <p:spPr>
          <a:xfrm>
            <a:off x="359532" y="1160748"/>
            <a:ext cx="8496944" cy="4093428"/>
          </a:xfrm>
          <a:prstGeom prst="rect">
            <a:avLst/>
          </a:prstGeom>
          <a:noFill/>
        </p:spPr>
        <p:txBody>
          <a:bodyPr wrap="square" rtlCol="0">
            <a:spAutoFit/>
          </a:bodyPr>
          <a:lstStyle/>
          <a:p>
            <a:r>
              <a:rPr lang="en-US" sz="2000" b="1" dirty="0" smtClean="0">
                <a:latin typeface="Baskerville Old Face" panose="02020602080505020303" pitchFamily="18" charset="0"/>
              </a:rPr>
              <a:t>Quiz yourself! </a:t>
            </a:r>
            <a:r>
              <a:rPr lang="en-US" sz="2000" dirty="0" smtClean="0">
                <a:latin typeface="Baskerville Old Face" panose="02020602080505020303" pitchFamily="18" charset="0"/>
              </a:rPr>
              <a:t>For an instant dose of inspiration, answer these questions:</a:t>
            </a:r>
          </a:p>
          <a:p>
            <a:pPr marL="285750" indent="-285750">
              <a:buFont typeface="Arial" panose="020B0604020202020204" pitchFamily="34" charset="0"/>
              <a:buChar char="•"/>
            </a:pPr>
            <a:endParaRPr lang="en-US" sz="2000" dirty="0">
              <a:latin typeface="Baskerville Old Face" panose="02020602080505020303" pitchFamily="18" charset="0"/>
            </a:endParaRPr>
          </a:p>
          <a:p>
            <a:r>
              <a:rPr lang="en-US" sz="2000" dirty="0">
                <a:latin typeface="Baskerville Old Face" panose="02020602080505020303" pitchFamily="18" charset="0"/>
              </a:rPr>
              <a:t>	</a:t>
            </a:r>
            <a:r>
              <a:rPr lang="en-US" sz="2000" i="1" dirty="0" smtClean="0">
                <a:latin typeface="Baskerville Old Face" panose="02020602080505020303" pitchFamily="18" charset="0"/>
              </a:rPr>
              <a:t>a) If I stop, how will I look in six months to one year?</a:t>
            </a:r>
          </a:p>
          <a:p>
            <a:r>
              <a:rPr lang="en-US" sz="2000" i="1" dirty="0">
                <a:latin typeface="Baskerville Old Face" panose="02020602080505020303" pitchFamily="18" charset="0"/>
              </a:rPr>
              <a:t>	</a:t>
            </a:r>
            <a:r>
              <a:rPr lang="en-US" sz="2000" i="1" dirty="0" smtClean="0">
                <a:latin typeface="Baskerville Old Face" panose="02020602080505020303" pitchFamily="18" charset="0"/>
              </a:rPr>
              <a:t>b) If I stop, how will I feel in six months to one year?</a:t>
            </a:r>
          </a:p>
          <a:p>
            <a:r>
              <a:rPr lang="en-US" sz="2000" i="1" dirty="0">
                <a:latin typeface="Baskerville Old Face" panose="02020602080505020303" pitchFamily="18" charset="0"/>
              </a:rPr>
              <a:t>	</a:t>
            </a:r>
            <a:r>
              <a:rPr lang="en-US" sz="2000" i="1" dirty="0" smtClean="0">
                <a:latin typeface="Baskerville Old Face" panose="02020602080505020303" pitchFamily="18" charset="0"/>
              </a:rPr>
              <a:t>c) If I stop, what will my health be like?</a:t>
            </a:r>
          </a:p>
          <a:p>
            <a:r>
              <a:rPr lang="en-US" sz="2000" i="1" dirty="0">
                <a:latin typeface="Baskerville Old Face" panose="02020602080505020303" pitchFamily="18" charset="0"/>
              </a:rPr>
              <a:t>	</a:t>
            </a:r>
            <a:r>
              <a:rPr lang="en-US" sz="2000" i="1" dirty="0" smtClean="0">
                <a:latin typeface="Baskerville Old Face" panose="02020602080505020303" pitchFamily="18" charset="0"/>
              </a:rPr>
              <a:t>d) If I stop, how will my family and friends be affected?</a:t>
            </a:r>
          </a:p>
          <a:p>
            <a:endParaRPr lang="en-US" sz="2000" i="1" dirty="0">
              <a:latin typeface="Baskerville Old Face" panose="02020602080505020303" pitchFamily="18" charset="0"/>
            </a:endParaRPr>
          </a:p>
          <a:p>
            <a:r>
              <a:rPr lang="en-US" sz="2000" dirty="0" smtClean="0">
                <a:latin typeface="Baskerville Old Face" panose="02020602080505020303" pitchFamily="18" charset="0"/>
              </a:rPr>
              <a:t>Answering these questions often helps boost motivation just enough to remind you of why you started in the first place.</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Going back to your week one commitment sheet and reminding yourself of your original motivation for getting started can also be helpful. Perhaps you need to post this on your fridge or bathroom mirror so you can see it on a regular basis!</a:t>
            </a:r>
            <a:endParaRPr lang="en-US" sz="2000" dirty="0">
              <a:latin typeface="Baskerville Old Face" panose="02020602080505020303" pitchFamily="18" charset="0"/>
            </a:endParaRPr>
          </a:p>
        </p:txBody>
      </p:sp>
      <p:sp>
        <p:nvSpPr>
          <p:cNvPr id="5" name="TextBox 4"/>
          <p:cNvSpPr txBox="1"/>
          <p:nvPr/>
        </p:nvSpPr>
        <p:spPr>
          <a:xfrm>
            <a:off x="5418827" y="6311087"/>
            <a:ext cx="1980220" cy="276999"/>
          </a:xfrm>
          <a:prstGeom prst="rect">
            <a:avLst/>
          </a:prstGeom>
          <a:noFill/>
        </p:spPr>
        <p:txBody>
          <a:bodyPr wrap="square" rtlCol="0">
            <a:spAutoFit/>
          </a:bodyPr>
          <a:lstStyle/>
          <a:p>
            <a:r>
              <a:rPr lang="en-US" sz="1200" i="1" dirty="0" smtClean="0"/>
              <a:t>Source: </a:t>
            </a:r>
            <a:r>
              <a:rPr lang="en-US" sz="1200" i="1" dirty="0" smtClean="0">
                <a:hlinkClick r:id="rId3"/>
              </a:rPr>
              <a:t>www.shape.com</a:t>
            </a:r>
            <a:r>
              <a:rPr lang="en-US" sz="1200" i="1" dirty="0" smtClean="0"/>
              <a:t> </a:t>
            </a:r>
            <a:endParaRPr lang="en-US" sz="1200" i="1" dirty="0"/>
          </a:p>
        </p:txBody>
      </p:sp>
    </p:spTree>
    <p:extLst>
      <p:ext uri="{BB962C8B-B14F-4D97-AF65-F5344CB8AC3E}">
        <p14:creationId xmlns:p14="http://schemas.microsoft.com/office/powerpoint/2010/main" val="3326085107"/>
      </p:ext>
    </p:extLst>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1157939" y="90497"/>
            <a:ext cx="6828122" cy="899319"/>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Great Tips for Staying Motivated</a:t>
            </a:r>
            <a:endParaRPr lang="en-US" sz="4000" b="1" dirty="0">
              <a:latin typeface="Baskerville Old Face" panose="02020602080505020303" pitchFamily="18" charset="0"/>
              <a:cs typeface="Calibri" pitchFamily="34" charset="0"/>
            </a:endParaRPr>
          </a:p>
        </p:txBody>
      </p:sp>
      <p:sp>
        <p:nvSpPr>
          <p:cNvPr id="3" name="TextBox 2"/>
          <p:cNvSpPr txBox="1"/>
          <p:nvPr/>
        </p:nvSpPr>
        <p:spPr>
          <a:xfrm>
            <a:off x="359532" y="1160748"/>
            <a:ext cx="8496944" cy="4708981"/>
          </a:xfrm>
          <a:prstGeom prst="rect">
            <a:avLst/>
          </a:prstGeom>
          <a:noFill/>
        </p:spPr>
        <p:txBody>
          <a:bodyPr wrap="square" rtlCol="0">
            <a:spAutoFit/>
          </a:bodyPr>
          <a:lstStyle/>
          <a:p>
            <a:r>
              <a:rPr lang="en-US" sz="2000" b="1" dirty="0" smtClean="0">
                <a:latin typeface="Baskerville Old Face" panose="02020602080505020303" pitchFamily="18" charset="0"/>
              </a:rPr>
              <a:t>Work on keeping promises</a:t>
            </a:r>
            <a:r>
              <a:rPr lang="en-US" sz="2000" dirty="0" smtClean="0">
                <a:latin typeface="Baskerville Old Face" panose="02020602080505020303" pitchFamily="18" charset="0"/>
              </a:rPr>
              <a:t>. Practice integrity in other areas of your life – clean out that closet you’ve been meaning to clean out for months, keep promises to family &amp; friends, pay off a debt. Stick with commitments in other ways in order to strengthen your own subconscious belief that you are able to uphold the promise of getting fit &amp; healthy that you made to yourself!</a:t>
            </a:r>
          </a:p>
          <a:p>
            <a:endParaRPr lang="en-US" sz="2000" dirty="0">
              <a:latin typeface="Baskerville Old Face" panose="02020602080505020303" pitchFamily="18" charset="0"/>
            </a:endParaRPr>
          </a:p>
          <a:p>
            <a:r>
              <a:rPr lang="en-US" sz="2000" b="1" dirty="0" smtClean="0">
                <a:latin typeface="Baskerville Old Face" panose="02020602080505020303" pitchFamily="18" charset="0"/>
              </a:rPr>
              <a:t>Focus on a feeling</a:t>
            </a:r>
            <a:r>
              <a:rPr lang="en-US" sz="2000" dirty="0" smtClean="0">
                <a:latin typeface="Baskerville Old Face" panose="02020602080505020303" pitchFamily="18" charset="0"/>
              </a:rPr>
              <a:t>. Stop focusing on the scale or the measurement tape and concentrate on your mood after you’ve eaten a healthy meal or how you feel after a great workout. Motivation doesn’t always have to come before an activity!</a:t>
            </a:r>
          </a:p>
          <a:p>
            <a:endParaRPr lang="en-US" sz="2000" dirty="0">
              <a:latin typeface="Baskerville Old Face" panose="02020602080505020303" pitchFamily="18" charset="0"/>
            </a:endParaRPr>
          </a:p>
          <a:p>
            <a:r>
              <a:rPr lang="en-US" sz="2000" b="1" dirty="0" smtClean="0">
                <a:latin typeface="Baskerville Old Face" panose="02020602080505020303" pitchFamily="18" charset="0"/>
              </a:rPr>
              <a:t>Ensure you are rewarding yourself</a:t>
            </a:r>
            <a:r>
              <a:rPr lang="en-US" sz="2000" dirty="0" smtClean="0">
                <a:latin typeface="Baskerville Old Face" panose="02020602080505020303" pitchFamily="18" charset="0"/>
              </a:rPr>
              <a:t> for achieving different milestones and not just for reaching the end goal. Reaching small goals is just as important – you must achieve the small goals before you can reach the big one. It’s easy to get discouraged when you are only worrying about the finish line and not enjoying the journey!</a:t>
            </a:r>
            <a:endParaRPr lang="en-US" sz="2000" dirty="0">
              <a:latin typeface="Baskerville Old Face" panose="02020602080505020303" pitchFamily="18" charset="0"/>
            </a:endParaRPr>
          </a:p>
        </p:txBody>
      </p:sp>
      <p:pic>
        <p:nvPicPr>
          <p:cNvPr id="4" name="Picture 5" descr="C:\Documents and Settings\user\Desktop\EWS Network\EWSN_logo_suite\EmployeeWellness_Logo2 800x486.gif"/>
          <p:cNvPicPr>
            <a:picLocks noChangeAspect="1" noChangeArrowheads="1"/>
          </p:cNvPicPr>
          <p:nvPr/>
        </p:nvPicPr>
        <p:blipFill>
          <a:blip r:embed="rId2" cstate="print"/>
          <a:srcRect/>
          <a:stretch>
            <a:fillRect/>
          </a:stretch>
        </p:blipFill>
        <p:spPr bwMode="auto">
          <a:xfrm>
            <a:off x="7385204" y="5962129"/>
            <a:ext cx="1605324" cy="974916"/>
          </a:xfrm>
          <a:prstGeom prst="rect">
            <a:avLst/>
          </a:prstGeom>
          <a:noFill/>
          <a:ln w="9525">
            <a:noFill/>
            <a:miter lim="800000"/>
            <a:headEnd/>
            <a:tailEnd/>
          </a:ln>
        </p:spPr>
      </p:pic>
      <p:sp>
        <p:nvSpPr>
          <p:cNvPr id="5" name="TextBox 4"/>
          <p:cNvSpPr txBox="1"/>
          <p:nvPr/>
        </p:nvSpPr>
        <p:spPr>
          <a:xfrm>
            <a:off x="5179880" y="6311087"/>
            <a:ext cx="3816424" cy="276999"/>
          </a:xfrm>
          <a:prstGeom prst="rect">
            <a:avLst/>
          </a:prstGeom>
          <a:noFill/>
        </p:spPr>
        <p:txBody>
          <a:bodyPr wrap="square" rtlCol="0">
            <a:spAutoFit/>
          </a:bodyPr>
          <a:lstStyle/>
          <a:p>
            <a:r>
              <a:rPr lang="en-US" sz="1200" i="1" dirty="0" smtClean="0"/>
              <a:t>Source: </a:t>
            </a:r>
            <a:r>
              <a:rPr lang="en-US" sz="1200" i="1" dirty="0" smtClean="0">
                <a:hlinkClick r:id="rId3"/>
              </a:rPr>
              <a:t>www.shape.com</a:t>
            </a:r>
            <a:r>
              <a:rPr lang="en-US" sz="1200" i="1" dirty="0" smtClean="0"/>
              <a:t> </a:t>
            </a:r>
            <a:endParaRPr lang="en-US" sz="1200" i="1" dirty="0"/>
          </a:p>
        </p:txBody>
      </p:sp>
    </p:spTree>
    <p:extLst>
      <p:ext uri="{BB962C8B-B14F-4D97-AF65-F5344CB8AC3E}">
        <p14:creationId xmlns:p14="http://schemas.microsoft.com/office/powerpoint/2010/main" val="200459096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958001" y="188640"/>
            <a:ext cx="7224166" cy="566195"/>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Great Tips for Staying Motivated</a:t>
            </a:r>
            <a:endParaRPr lang="en-US" sz="4000" b="1" dirty="0">
              <a:latin typeface="Baskerville Old Face" panose="02020602080505020303" pitchFamily="18" charset="0"/>
              <a:cs typeface="Calibri" pitchFamily="34" charset="0"/>
            </a:endParaRPr>
          </a:p>
        </p:txBody>
      </p:sp>
      <p:pic>
        <p:nvPicPr>
          <p:cNvPr id="3" name="Picture 5" descr="C:\Documents and Settings\user\Desktop\EWS Network\EWSN_logo_suite\EmployeeWellness_Logo2 800x486.gif"/>
          <p:cNvPicPr>
            <a:picLocks noChangeAspect="1" noChangeArrowheads="1"/>
          </p:cNvPicPr>
          <p:nvPr/>
        </p:nvPicPr>
        <p:blipFill>
          <a:blip r:embed="rId2" cstate="print"/>
          <a:srcRect/>
          <a:stretch>
            <a:fillRect/>
          </a:stretch>
        </p:blipFill>
        <p:spPr bwMode="auto">
          <a:xfrm>
            <a:off x="7385204" y="5962129"/>
            <a:ext cx="1605324" cy="974916"/>
          </a:xfrm>
          <a:prstGeom prst="rect">
            <a:avLst/>
          </a:prstGeom>
          <a:noFill/>
          <a:ln w="9525">
            <a:noFill/>
            <a:miter lim="800000"/>
            <a:headEnd/>
            <a:tailEnd/>
          </a:ln>
        </p:spPr>
      </p:pic>
      <p:sp>
        <p:nvSpPr>
          <p:cNvPr id="5" name="TextBox 4"/>
          <p:cNvSpPr txBox="1"/>
          <p:nvPr/>
        </p:nvSpPr>
        <p:spPr>
          <a:xfrm>
            <a:off x="5476992" y="5948776"/>
            <a:ext cx="2263360" cy="276999"/>
          </a:xfrm>
          <a:prstGeom prst="rect">
            <a:avLst/>
          </a:prstGeom>
          <a:noFill/>
        </p:spPr>
        <p:txBody>
          <a:bodyPr wrap="square" rtlCol="0">
            <a:spAutoFit/>
          </a:bodyPr>
          <a:lstStyle/>
          <a:p>
            <a:r>
              <a:rPr lang="en-US" sz="1200" i="1" dirty="0" smtClean="0"/>
              <a:t>Source: </a:t>
            </a:r>
            <a:r>
              <a:rPr lang="en-US" sz="1200" i="1" dirty="0" smtClean="0">
                <a:hlinkClick r:id="rId3"/>
              </a:rPr>
              <a:t>www.shape.com</a:t>
            </a:r>
            <a:r>
              <a:rPr lang="en-US" sz="1200" i="1" dirty="0" smtClean="0"/>
              <a:t>   </a:t>
            </a:r>
            <a:endParaRPr lang="en-US" sz="1200" i="1" dirty="0"/>
          </a:p>
        </p:txBody>
      </p:sp>
      <p:sp>
        <p:nvSpPr>
          <p:cNvPr id="6" name="TextBox 5"/>
          <p:cNvSpPr txBox="1"/>
          <p:nvPr/>
        </p:nvSpPr>
        <p:spPr>
          <a:xfrm>
            <a:off x="357616" y="1052736"/>
            <a:ext cx="8424936" cy="4401205"/>
          </a:xfrm>
          <a:prstGeom prst="rect">
            <a:avLst/>
          </a:prstGeom>
          <a:noFill/>
        </p:spPr>
        <p:txBody>
          <a:bodyPr wrap="square" rtlCol="0">
            <a:spAutoFit/>
          </a:bodyPr>
          <a:lstStyle/>
          <a:p>
            <a:pPr lvl="1"/>
            <a:r>
              <a:rPr lang="en-US" sz="2000" b="1" dirty="0" smtClean="0">
                <a:latin typeface="Baskerville Old Face" panose="02020602080505020303" pitchFamily="18" charset="0"/>
              </a:rPr>
              <a:t>Act as if!</a:t>
            </a:r>
            <a:r>
              <a:rPr lang="en-US" sz="2000" dirty="0" smtClean="0">
                <a:latin typeface="Baskerville Old Face" panose="02020602080505020303" pitchFamily="18" charset="0"/>
              </a:rPr>
              <a:t> Too often we put things off thinking that we will do them eventually. “When I lose this weight, I’m going to take a dance class.” “When I reach my goal, I’m going to be more social.” Why put it off? Your weight and health shouldn’t be keeping you from living your best life, they should be enhancing the enjoyment you already get out of your life! Live your life like you have already reached your health &amp; fitness goals and move from punishment mode to empowerment mode!</a:t>
            </a:r>
          </a:p>
          <a:p>
            <a:pPr lvl="1"/>
            <a:endParaRPr lang="en-US" sz="2000" dirty="0">
              <a:latin typeface="Baskerville Old Face" panose="02020602080505020303" pitchFamily="18" charset="0"/>
            </a:endParaRPr>
          </a:p>
          <a:p>
            <a:pPr lvl="1"/>
            <a:r>
              <a:rPr lang="en-US" sz="2000" b="1" dirty="0" smtClean="0">
                <a:latin typeface="Baskerville Old Face" panose="02020602080505020303" pitchFamily="18" charset="0"/>
              </a:rPr>
              <a:t>Cultivate compassion. </a:t>
            </a:r>
            <a:r>
              <a:rPr lang="en-US" sz="2000" dirty="0" smtClean="0">
                <a:latin typeface="Baskerville Old Face" panose="02020602080505020303" pitchFamily="18" charset="0"/>
              </a:rPr>
              <a:t>If you find yourself feeling really uninspired or particularly down on your body, try shifting your focus to self-appreciation. Instead of beating yourself up when your weekly weigh-in doesn’t go as you wanted, be grateful for how your body moves and all the things it does for you. Move your mindset from how you look to how you function. Being able to walk and bend and dance is a blessing that is too easily taken for granted!</a:t>
            </a:r>
            <a:endParaRPr lang="en-US" sz="2000" dirty="0">
              <a:latin typeface="Baskerville Old Face" panose="02020602080505020303" pitchFamily="18" charset="0"/>
            </a:endParaRPr>
          </a:p>
        </p:txBody>
      </p:sp>
    </p:spTree>
    <p:extLst>
      <p:ext uri="{BB962C8B-B14F-4D97-AF65-F5344CB8AC3E}">
        <p14:creationId xmlns:p14="http://schemas.microsoft.com/office/powerpoint/2010/main" val="362241725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1619672" y="188640"/>
            <a:ext cx="6311429" cy="566195"/>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Using Positive Affirmations</a:t>
            </a:r>
            <a:endParaRPr lang="en-US" sz="4000" b="1" dirty="0">
              <a:latin typeface="Baskerville Old Face" panose="02020602080505020303" pitchFamily="18" charset="0"/>
              <a:cs typeface="Calibri" pitchFamily="34" charset="0"/>
            </a:endParaRPr>
          </a:p>
        </p:txBody>
      </p:sp>
      <p:sp>
        <p:nvSpPr>
          <p:cNvPr id="3" name="TextBox 2"/>
          <p:cNvSpPr txBox="1"/>
          <p:nvPr/>
        </p:nvSpPr>
        <p:spPr>
          <a:xfrm>
            <a:off x="1511661" y="3825044"/>
            <a:ext cx="6192180" cy="2246769"/>
          </a:xfrm>
          <a:prstGeom prst="rect">
            <a:avLst/>
          </a:prstGeom>
          <a:noFill/>
        </p:spPr>
        <p:txBody>
          <a:bodyPr wrap="square" rtlCol="0">
            <a:spAutoFit/>
          </a:bodyPr>
          <a:lstStyle/>
          <a:p>
            <a:pPr algn="ctr"/>
            <a:r>
              <a:rPr lang="en-US" sz="2000" dirty="0" smtClean="0">
                <a:latin typeface="Baskerville Old Face" panose="02020602080505020303" pitchFamily="18" charset="0"/>
              </a:rPr>
              <a:t>Positive affirmations are a technique used to program the subconscious mind to effect change by repeating (or meditating on) a key phrase (or series of key phrases) to bring about the desired outcome. Phrases should be in the present tense (“I am…” rather than “I will be…”) and are best when said consciously and aloud (though saying them internally or writing the repeatedly are other options).</a:t>
            </a:r>
            <a:endParaRPr lang="en-US" sz="2000" dirty="0">
              <a:latin typeface="Baskerville Old Face" panose="02020602080505020303" pitchFamily="18" charset="0"/>
            </a:endParaRPr>
          </a:p>
        </p:txBody>
      </p:sp>
      <p:pic>
        <p:nvPicPr>
          <p:cNvPr id="4" name="Picture 5" descr="C:\Documents and Settings\user\Desktop\EWS Network\EWSN_logo_suite\EmployeeWellness_Logo2 800x486.gif"/>
          <p:cNvPicPr>
            <a:picLocks noChangeAspect="1" noChangeArrowheads="1"/>
          </p:cNvPicPr>
          <p:nvPr/>
        </p:nvPicPr>
        <p:blipFill>
          <a:blip r:embed="rId2" cstate="print"/>
          <a:srcRect/>
          <a:stretch>
            <a:fillRect/>
          </a:stretch>
        </p:blipFill>
        <p:spPr bwMode="auto">
          <a:xfrm>
            <a:off x="7385204" y="5962129"/>
            <a:ext cx="1605324" cy="974916"/>
          </a:xfrm>
          <a:prstGeom prst="rect">
            <a:avLst/>
          </a:prstGeom>
          <a:noFill/>
          <a:ln w="9525">
            <a:noFill/>
            <a:miter lim="800000"/>
            <a:headEnd/>
            <a:tailEnd/>
          </a:ln>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1661" y="1124395"/>
            <a:ext cx="6192180" cy="2322068"/>
          </a:xfrm>
          <a:prstGeom prst="rect">
            <a:avLst/>
          </a:prstGeom>
        </p:spPr>
      </p:pic>
    </p:spTree>
    <p:extLst>
      <p:ext uri="{BB962C8B-B14F-4D97-AF65-F5344CB8AC3E}">
        <p14:creationId xmlns:p14="http://schemas.microsoft.com/office/powerpoint/2010/main" val="1837366445"/>
      </p:ext>
    </p:extLst>
  </p:cSld>
  <p:clrMapOvr>
    <a:masterClrMapping/>
  </p:clrMapOvr>
  <p:transition spd="med">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1619672" y="188640"/>
            <a:ext cx="6311429" cy="720080"/>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Using Positive Affirmations</a:t>
            </a:r>
            <a:endParaRPr lang="en-US" sz="4000" b="1" dirty="0">
              <a:latin typeface="Baskerville Old Face" panose="02020602080505020303" pitchFamily="18" charset="0"/>
              <a:cs typeface="Calibri" pitchFamily="34" charset="0"/>
            </a:endParaRPr>
          </a:p>
        </p:txBody>
      </p:sp>
      <p:pic>
        <p:nvPicPr>
          <p:cNvPr id="3" name="Picture 5"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385204" y="5962129"/>
            <a:ext cx="1605324" cy="974916"/>
          </a:xfrm>
          <a:prstGeom prst="rect">
            <a:avLst/>
          </a:prstGeom>
          <a:noFill/>
          <a:ln w="9525">
            <a:noFill/>
            <a:miter lim="800000"/>
            <a:headEnd/>
            <a:tailEnd/>
          </a:ln>
        </p:spPr>
      </p:pic>
      <p:sp>
        <p:nvSpPr>
          <p:cNvPr id="6" name="TextBox 5"/>
          <p:cNvSpPr txBox="1"/>
          <p:nvPr/>
        </p:nvSpPr>
        <p:spPr>
          <a:xfrm>
            <a:off x="251520" y="1052736"/>
            <a:ext cx="8640960" cy="3785652"/>
          </a:xfrm>
          <a:prstGeom prst="rect">
            <a:avLst/>
          </a:prstGeom>
          <a:noFill/>
        </p:spPr>
        <p:txBody>
          <a:bodyPr wrap="square" rtlCol="0">
            <a:spAutoFit/>
          </a:bodyPr>
          <a:lstStyle/>
          <a:p>
            <a:r>
              <a:rPr lang="en-US" sz="2000" u="sng" dirty="0" smtClean="0">
                <a:latin typeface="Baskerville Old Face" panose="02020602080505020303" pitchFamily="18" charset="0"/>
              </a:rPr>
              <a:t>Great affirmations to get you started:</a:t>
            </a:r>
          </a:p>
          <a:p>
            <a:endParaRPr lang="en-US" sz="2000" dirty="0">
              <a:latin typeface="Baskerville Old Face" panose="02020602080505020303" pitchFamily="18" charset="0"/>
            </a:endParaRPr>
          </a:p>
          <a:p>
            <a:pPr marL="342900" indent="-342900">
              <a:buFont typeface="Arial" panose="020B0604020202020204" pitchFamily="34" charset="0"/>
              <a:buChar char="•"/>
            </a:pPr>
            <a:r>
              <a:rPr lang="en-US" sz="2000" dirty="0" smtClean="0">
                <a:latin typeface="Baskerville Old Face" panose="02020602080505020303" pitchFamily="18" charset="0"/>
              </a:rPr>
              <a:t>I follow my dreams, no matter what.</a:t>
            </a:r>
          </a:p>
          <a:p>
            <a:pPr marL="342900" indent="-342900">
              <a:buFont typeface="Arial" panose="020B0604020202020204" pitchFamily="34" charset="0"/>
              <a:buChar char="•"/>
            </a:pPr>
            <a:r>
              <a:rPr lang="en-US" sz="2000" dirty="0" smtClean="0">
                <a:latin typeface="Baskerville Old Face" panose="02020602080505020303" pitchFamily="18" charset="0"/>
              </a:rPr>
              <a:t>I have the skills and ability to get through this challenge.</a:t>
            </a:r>
          </a:p>
          <a:p>
            <a:pPr marL="342900" indent="-342900">
              <a:buFont typeface="Arial" panose="020B0604020202020204" pitchFamily="34" charset="0"/>
              <a:buChar char="•"/>
            </a:pPr>
            <a:r>
              <a:rPr lang="en-US" sz="2000" dirty="0" smtClean="0">
                <a:latin typeface="Baskerville Old Face" panose="02020602080505020303" pitchFamily="18" charset="0"/>
              </a:rPr>
              <a:t>I am happy in my own skin and in my own circumstances.</a:t>
            </a:r>
          </a:p>
          <a:p>
            <a:pPr marL="342900" indent="-342900">
              <a:buFont typeface="Arial" panose="020B0604020202020204" pitchFamily="34" charset="0"/>
              <a:buChar char="•"/>
            </a:pPr>
            <a:r>
              <a:rPr lang="en-US" sz="2000" dirty="0" smtClean="0">
                <a:latin typeface="Baskerville Old Face" panose="02020602080505020303" pitchFamily="18" charset="0"/>
              </a:rPr>
              <a:t>I adopt the mindset to praise myself.</a:t>
            </a:r>
          </a:p>
          <a:p>
            <a:pPr marL="342900" indent="-342900">
              <a:buFont typeface="Arial" panose="020B0604020202020204" pitchFamily="34" charset="0"/>
              <a:buChar char="•"/>
            </a:pPr>
            <a:r>
              <a:rPr lang="en-US" sz="2000" dirty="0" smtClean="0">
                <a:latin typeface="Baskerville Old Face" panose="02020602080505020303" pitchFamily="18" charset="0"/>
              </a:rPr>
              <a:t>I fully approve of who I am, even as I get better.</a:t>
            </a:r>
          </a:p>
          <a:p>
            <a:pPr marL="342900" indent="-342900">
              <a:buFont typeface="Arial" panose="020B0604020202020204" pitchFamily="34" charset="0"/>
              <a:buChar char="•"/>
            </a:pPr>
            <a:r>
              <a:rPr lang="en-US" sz="2000" dirty="0" smtClean="0">
                <a:latin typeface="Baskerville Old Face" panose="02020602080505020303" pitchFamily="18" charset="0"/>
              </a:rPr>
              <a:t>Giving up is easy and always an option so let us delay it for another day.</a:t>
            </a:r>
          </a:p>
          <a:p>
            <a:pPr marL="342900" indent="-342900">
              <a:buFont typeface="Arial" panose="020B0604020202020204" pitchFamily="34" charset="0"/>
              <a:buChar char="•"/>
            </a:pPr>
            <a:r>
              <a:rPr lang="en-US" sz="2000" dirty="0" smtClean="0">
                <a:latin typeface="Baskerville Old Face" panose="02020602080505020303" pitchFamily="18" charset="0"/>
              </a:rPr>
              <a:t>I accept my body shape and acknowledge the beauty and power it holds.</a:t>
            </a:r>
          </a:p>
          <a:p>
            <a:pPr marL="342900" indent="-342900">
              <a:buFont typeface="Arial" panose="020B0604020202020204" pitchFamily="34" charset="0"/>
              <a:buChar char="•"/>
            </a:pPr>
            <a:r>
              <a:rPr lang="en-US" sz="2000" dirty="0" smtClean="0">
                <a:latin typeface="Baskerville Old Face" panose="02020602080505020303" pitchFamily="18" charset="0"/>
              </a:rPr>
              <a:t>I am grateful for the body I have and all that it does for me.</a:t>
            </a:r>
          </a:p>
          <a:p>
            <a:pPr marL="342900" indent="-342900">
              <a:buFont typeface="Arial" panose="020B0604020202020204" pitchFamily="34" charset="0"/>
              <a:buChar char="•"/>
            </a:pPr>
            <a:r>
              <a:rPr lang="en-US" sz="2000" dirty="0" smtClean="0">
                <a:latin typeface="Baskerville Old Face" panose="02020602080505020303" pitchFamily="18" charset="0"/>
              </a:rPr>
              <a:t>I let go of unhelpful patterns around food.</a:t>
            </a:r>
          </a:p>
          <a:p>
            <a:pPr marL="342900" indent="-342900">
              <a:buFont typeface="Arial" panose="020B0604020202020204" pitchFamily="34" charset="0"/>
              <a:buChar char="•"/>
            </a:pPr>
            <a:r>
              <a:rPr lang="en-US" sz="2000" dirty="0" smtClean="0">
                <a:latin typeface="Baskerville Old Face" panose="02020602080505020303" pitchFamily="18" charset="0"/>
              </a:rPr>
              <a:t>I love being physically fit and am grateful for the ability to be active.</a:t>
            </a:r>
          </a:p>
        </p:txBody>
      </p:sp>
      <p:sp>
        <p:nvSpPr>
          <p:cNvPr id="4" name="TextBox 3"/>
          <p:cNvSpPr txBox="1"/>
          <p:nvPr/>
        </p:nvSpPr>
        <p:spPr>
          <a:xfrm>
            <a:off x="431540" y="5337212"/>
            <a:ext cx="8388932" cy="707886"/>
          </a:xfrm>
          <a:prstGeom prst="rect">
            <a:avLst/>
          </a:prstGeom>
          <a:noFill/>
        </p:spPr>
        <p:txBody>
          <a:bodyPr wrap="square" rtlCol="0">
            <a:spAutoFit/>
          </a:bodyPr>
          <a:lstStyle/>
          <a:p>
            <a:pPr algn="ctr"/>
            <a:r>
              <a:rPr lang="en-US" sz="2000" i="1" dirty="0" smtClean="0">
                <a:latin typeface="Baskerville Old Face" panose="02020602080505020303" pitchFamily="18" charset="0"/>
              </a:rPr>
              <a:t>Let’s work on creating some personalized affirmations that work best for you… *see handout 5.2</a:t>
            </a:r>
            <a:endParaRPr lang="en-US" sz="2000" i="1" dirty="0">
              <a:latin typeface="Baskerville Old Face" panose="02020602080505020303" pitchFamily="18" charset="0"/>
            </a:endParaRPr>
          </a:p>
        </p:txBody>
      </p:sp>
    </p:spTree>
    <p:extLst>
      <p:ext uri="{BB962C8B-B14F-4D97-AF65-F5344CB8AC3E}">
        <p14:creationId xmlns:p14="http://schemas.microsoft.com/office/powerpoint/2010/main" val="400927607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1439652" y="234513"/>
            <a:ext cx="6311429" cy="566195"/>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Practicing the Art of Gratitude</a:t>
            </a:r>
            <a:endParaRPr lang="en-US" sz="4000" b="1" dirty="0">
              <a:latin typeface="Baskerville Old Face" panose="02020602080505020303" pitchFamily="18" charset="0"/>
              <a:cs typeface="Calibri" pitchFamily="34" charset="0"/>
            </a:endParaRPr>
          </a:p>
        </p:txBody>
      </p:sp>
      <p:pic>
        <p:nvPicPr>
          <p:cNvPr id="3" name="Picture 5" descr="C:\Documents and Settings\user\Desktop\EWS Network\EWSN_logo_suite\EmployeeWellness_Logo2 800x486.gif"/>
          <p:cNvPicPr>
            <a:picLocks noChangeAspect="1" noChangeArrowheads="1"/>
          </p:cNvPicPr>
          <p:nvPr/>
        </p:nvPicPr>
        <p:blipFill>
          <a:blip r:embed="rId2" cstate="print"/>
          <a:srcRect/>
          <a:stretch>
            <a:fillRect/>
          </a:stretch>
        </p:blipFill>
        <p:spPr bwMode="auto">
          <a:xfrm>
            <a:off x="7385204" y="5962129"/>
            <a:ext cx="1605324" cy="974916"/>
          </a:xfrm>
          <a:prstGeom prst="rect">
            <a:avLst/>
          </a:prstGeom>
          <a:noFill/>
          <a:ln w="9525">
            <a:noFill/>
            <a:miter lim="800000"/>
            <a:headEnd/>
            <a:tailEnd/>
          </a:ln>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183" y="1592796"/>
            <a:ext cx="3232078" cy="3384376"/>
          </a:xfrm>
          <a:prstGeom prst="rect">
            <a:avLst/>
          </a:prstGeom>
          <a:ln w="88900" cap="sq" cmpd="thickThin">
            <a:solidFill>
              <a:srgbClr val="FFC000"/>
            </a:solidFill>
            <a:prstDash val="solid"/>
            <a:miter lim="800000"/>
          </a:ln>
          <a:effectLst>
            <a:innerShdw blurRad="76200">
              <a:srgbClr val="000000"/>
            </a:innerShdw>
          </a:effectLst>
        </p:spPr>
      </p:pic>
      <p:sp>
        <p:nvSpPr>
          <p:cNvPr id="5" name="TextBox 4"/>
          <p:cNvSpPr txBox="1"/>
          <p:nvPr/>
        </p:nvSpPr>
        <p:spPr>
          <a:xfrm>
            <a:off x="3923928" y="1376772"/>
            <a:ext cx="4860540" cy="3785652"/>
          </a:xfrm>
          <a:prstGeom prst="rect">
            <a:avLst/>
          </a:prstGeom>
          <a:noFill/>
        </p:spPr>
        <p:txBody>
          <a:bodyPr wrap="square" rtlCol="0">
            <a:spAutoFit/>
          </a:bodyPr>
          <a:lstStyle/>
          <a:p>
            <a:r>
              <a:rPr lang="en-US" sz="2000" dirty="0" smtClean="0">
                <a:latin typeface="Baskerville Old Face" panose="02020602080505020303" pitchFamily="18" charset="0"/>
              </a:rPr>
              <a:t>Gratitude can not only be deliberately cultivated but can increase levels of well-being and happiness among those who do cultivate it. </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In addition, grateful thinking, and especially expression of it to others, is associated with increased levels of energy, optimism and empathy.</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Let’s look at ways we can practice more gratitude in our daily lives … </a:t>
            </a:r>
            <a:r>
              <a:rPr lang="en-US" sz="2000" i="1" dirty="0" smtClean="0">
                <a:latin typeface="Baskerville Old Face" panose="02020602080505020303" pitchFamily="18" charset="0"/>
              </a:rPr>
              <a:t>see handout 5.3</a:t>
            </a:r>
            <a:r>
              <a:rPr lang="en-US" sz="2000" dirty="0" smtClean="0">
                <a:latin typeface="Baskerville Old Face" panose="02020602080505020303" pitchFamily="18" charset="0"/>
              </a:rPr>
              <a:t>.</a:t>
            </a:r>
            <a:endParaRPr lang="en-US" sz="2000" dirty="0">
              <a:latin typeface="Baskerville Old Face" panose="02020602080505020303" pitchFamily="18" charset="0"/>
            </a:endParaRPr>
          </a:p>
        </p:txBody>
      </p:sp>
    </p:spTree>
    <p:extLst>
      <p:ext uri="{BB962C8B-B14F-4D97-AF65-F5344CB8AC3E}">
        <p14:creationId xmlns:p14="http://schemas.microsoft.com/office/powerpoint/2010/main" val="162486600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EWSNetwork">
      <a:dk1>
        <a:srgbClr val="002060"/>
      </a:dk1>
      <a:lt1>
        <a:sysClr val="window" lastClr="FFFFFF"/>
      </a:lt1>
      <a:dk2>
        <a:srgbClr val="002060"/>
      </a:dk2>
      <a:lt2>
        <a:srgbClr val="FFFFFF"/>
      </a:lt2>
      <a:accent1>
        <a:srgbClr val="7CBF33"/>
      </a:accent1>
      <a:accent2>
        <a:srgbClr val="DA1F28"/>
      </a:accent2>
      <a:accent3>
        <a:srgbClr val="002060"/>
      </a:accent3>
      <a:accent4>
        <a:srgbClr val="002060"/>
      </a:accent4>
      <a:accent5>
        <a:srgbClr val="474B78"/>
      </a:accent5>
      <a:accent6>
        <a:srgbClr val="7CBF33"/>
      </a:accent6>
      <a:hlink>
        <a:srgbClr val="7CBF33"/>
      </a:hlink>
      <a:folHlink>
        <a:srgbClr val="00206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WSNetwork">
    <a:dk1>
      <a:srgbClr val="002060"/>
    </a:dk1>
    <a:lt1>
      <a:sysClr val="window" lastClr="FFFFFF"/>
    </a:lt1>
    <a:dk2>
      <a:srgbClr val="002060"/>
    </a:dk2>
    <a:lt2>
      <a:srgbClr val="FFFFFF"/>
    </a:lt2>
    <a:accent1>
      <a:srgbClr val="7CBF33"/>
    </a:accent1>
    <a:accent2>
      <a:srgbClr val="DA1F28"/>
    </a:accent2>
    <a:accent3>
      <a:srgbClr val="002060"/>
    </a:accent3>
    <a:accent4>
      <a:srgbClr val="002060"/>
    </a:accent4>
    <a:accent5>
      <a:srgbClr val="474B78"/>
    </a:accent5>
    <a:accent6>
      <a:srgbClr val="7CBF33"/>
    </a:accent6>
    <a:hlink>
      <a:srgbClr val="7CBF33"/>
    </a:hlink>
    <a:folHlink>
      <a:srgbClr val="002060"/>
    </a:folHlink>
  </a:clrScheme>
</a:themeOverride>
</file>

<file path=ppt/theme/themeOverride2.xml><?xml version="1.0" encoding="utf-8"?>
<a:themeOverride xmlns:a="http://schemas.openxmlformats.org/drawingml/2006/main">
  <a:clrScheme name="EWSNetwork">
    <a:dk1>
      <a:srgbClr val="002060"/>
    </a:dk1>
    <a:lt1>
      <a:sysClr val="window" lastClr="FFFFFF"/>
    </a:lt1>
    <a:dk2>
      <a:srgbClr val="002060"/>
    </a:dk2>
    <a:lt2>
      <a:srgbClr val="FFFFFF"/>
    </a:lt2>
    <a:accent1>
      <a:srgbClr val="7CBF33"/>
    </a:accent1>
    <a:accent2>
      <a:srgbClr val="DA1F28"/>
    </a:accent2>
    <a:accent3>
      <a:srgbClr val="002060"/>
    </a:accent3>
    <a:accent4>
      <a:srgbClr val="002060"/>
    </a:accent4>
    <a:accent5>
      <a:srgbClr val="474B78"/>
    </a:accent5>
    <a:accent6>
      <a:srgbClr val="7CBF33"/>
    </a:accent6>
    <a:hlink>
      <a:srgbClr val="7CBF33"/>
    </a:hlink>
    <a:folHlink>
      <a:srgbClr val="002060"/>
    </a:folHlink>
  </a:clrScheme>
</a:themeOverride>
</file>

<file path=ppt/theme/themeOverride3.xml><?xml version="1.0" encoding="utf-8"?>
<a:themeOverride xmlns:a="http://schemas.openxmlformats.org/drawingml/2006/main">
  <a:clrScheme name="EWSNetwork">
    <a:dk1>
      <a:srgbClr val="002060"/>
    </a:dk1>
    <a:lt1>
      <a:sysClr val="window" lastClr="FFFFFF"/>
    </a:lt1>
    <a:dk2>
      <a:srgbClr val="002060"/>
    </a:dk2>
    <a:lt2>
      <a:srgbClr val="FFFFFF"/>
    </a:lt2>
    <a:accent1>
      <a:srgbClr val="7CBF33"/>
    </a:accent1>
    <a:accent2>
      <a:srgbClr val="DA1F28"/>
    </a:accent2>
    <a:accent3>
      <a:srgbClr val="002060"/>
    </a:accent3>
    <a:accent4>
      <a:srgbClr val="002060"/>
    </a:accent4>
    <a:accent5>
      <a:srgbClr val="474B78"/>
    </a:accent5>
    <a:accent6>
      <a:srgbClr val="7CBF33"/>
    </a:accent6>
    <a:hlink>
      <a:srgbClr val="7CBF33"/>
    </a:hlink>
    <a:folHlink>
      <a:srgbClr val="002060"/>
    </a:folHlink>
  </a:clrScheme>
</a:themeOverride>
</file>

<file path=ppt/theme/themeOverride4.xml><?xml version="1.0" encoding="utf-8"?>
<a:themeOverride xmlns:a="http://schemas.openxmlformats.org/drawingml/2006/main">
  <a:clrScheme name="EWSNetwork">
    <a:dk1>
      <a:srgbClr val="002060"/>
    </a:dk1>
    <a:lt1>
      <a:sysClr val="window" lastClr="FFFFFF"/>
    </a:lt1>
    <a:dk2>
      <a:srgbClr val="002060"/>
    </a:dk2>
    <a:lt2>
      <a:srgbClr val="FFFFFF"/>
    </a:lt2>
    <a:accent1>
      <a:srgbClr val="7CBF33"/>
    </a:accent1>
    <a:accent2>
      <a:srgbClr val="DA1F28"/>
    </a:accent2>
    <a:accent3>
      <a:srgbClr val="002060"/>
    </a:accent3>
    <a:accent4>
      <a:srgbClr val="002060"/>
    </a:accent4>
    <a:accent5>
      <a:srgbClr val="474B78"/>
    </a:accent5>
    <a:accent6>
      <a:srgbClr val="7CBF33"/>
    </a:accent6>
    <a:hlink>
      <a:srgbClr val="7CBF33"/>
    </a:hlink>
    <a:folHlink>
      <a:srgbClr val="002060"/>
    </a:folHlink>
  </a:clrScheme>
</a:themeOverride>
</file>

<file path=docProps/app.xml><?xml version="1.0" encoding="utf-8"?>
<Properties xmlns="http://schemas.openxmlformats.org/officeDocument/2006/extended-properties" xmlns:vt="http://schemas.openxmlformats.org/officeDocument/2006/docPropsVTypes">
  <Template>Concourse</Template>
  <TotalTime>9394</TotalTime>
  <Words>1671</Words>
  <Application>Microsoft Office PowerPoint</Application>
  <PresentationFormat>Letter Paper (8.5x11 in)</PresentationFormat>
  <Paragraphs>121</Paragraphs>
  <Slides>15</Slides>
  <Notes>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Concourse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now or later?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Sustain Energy and Productivity During the Workday…nutritionally</dc:title>
  <dc:creator>Employers' Edge Inc.</dc:creator>
  <cp:lastModifiedBy>Owner</cp:lastModifiedBy>
  <cp:revision>776</cp:revision>
  <cp:lastPrinted>1601-01-01T00:00:00Z</cp:lastPrinted>
  <dcterms:created xsi:type="dcterms:W3CDTF">2010-09-03T20:32:24Z</dcterms:created>
  <dcterms:modified xsi:type="dcterms:W3CDTF">2014-02-10T16:14:18Z</dcterms:modified>
</cp:coreProperties>
</file>