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34475" cy="12179300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6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Objects="1" showGuides="1">
      <p:cViewPr varScale="1">
        <p:scale>
          <a:sx n="40" d="100"/>
          <a:sy n="40" d="100"/>
        </p:scale>
        <p:origin x="2706" y="60"/>
      </p:cViewPr>
      <p:guideLst>
        <p:guide orient="horz" pos="3836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3783478"/>
            <a:ext cx="7764304" cy="261065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171" y="6901603"/>
            <a:ext cx="6394133" cy="3112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2AA-2D2D-6748-8664-6478E5482891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9963-0B05-B14A-A8DF-2ADE5DB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0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2AA-2D2D-6748-8664-6478E5482891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9963-0B05-B14A-A8DF-2ADE5DB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5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152" y="865521"/>
            <a:ext cx="2052085" cy="1845502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24" y="865521"/>
            <a:ext cx="6007186" cy="1845502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2AA-2D2D-6748-8664-6478E5482891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9963-0B05-B14A-A8DF-2ADE5DB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1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2AA-2D2D-6748-8664-6478E5482891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9963-0B05-B14A-A8DF-2ADE5DB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6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560" y="7826329"/>
            <a:ext cx="7764304" cy="24189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560" y="5162108"/>
            <a:ext cx="7764304" cy="266422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2AA-2D2D-6748-8664-6478E5482891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9963-0B05-B14A-A8DF-2ADE5DB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24" y="5046516"/>
            <a:ext cx="4029636" cy="14274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02" y="5046516"/>
            <a:ext cx="4029635" cy="14274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2AA-2D2D-6748-8664-6478E5482891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9963-0B05-B14A-A8DF-2ADE5DB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487737"/>
            <a:ext cx="8221028" cy="2029883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24" y="2726247"/>
            <a:ext cx="4035979" cy="11361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24" y="3862417"/>
            <a:ext cx="4035979" cy="70171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187" y="2726247"/>
            <a:ext cx="4037565" cy="11361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187" y="3862417"/>
            <a:ext cx="4037565" cy="70171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2AA-2D2D-6748-8664-6478E5482891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9963-0B05-B14A-A8DF-2ADE5DB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2AA-2D2D-6748-8664-6478E5482891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9963-0B05-B14A-A8DF-2ADE5DB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3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2AA-2D2D-6748-8664-6478E5482891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9963-0B05-B14A-A8DF-2ADE5DB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24" y="484916"/>
            <a:ext cx="3005179" cy="20637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326" y="484918"/>
            <a:ext cx="5106425" cy="10394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24" y="2548632"/>
            <a:ext cx="3005179" cy="8330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2AA-2D2D-6748-8664-6478E5482891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9963-0B05-B14A-A8DF-2ADE5DB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3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421" y="8525510"/>
            <a:ext cx="5480685" cy="10064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0421" y="1088243"/>
            <a:ext cx="5480685" cy="73075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0421" y="9531995"/>
            <a:ext cx="5480685" cy="14293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2AA-2D2D-6748-8664-6478E5482891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9963-0B05-B14A-A8DF-2ADE5DB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724" y="487737"/>
            <a:ext cx="8221028" cy="2029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24" y="2841838"/>
            <a:ext cx="8221028" cy="803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724" y="11288408"/>
            <a:ext cx="2131378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292AA-2D2D-6748-8664-6478E5482891}" type="datetimeFigureOut">
              <a:rPr lang="en-US" smtClean="0"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0946" y="11288408"/>
            <a:ext cx="2892584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6374" y="11288408"/>
            <a:ext cx="2131378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09963-0B05-B14A-A8DF-2ADE5DBC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18369" t="6237" r="15987" b="6237"/>
          <a:stretch/>
        </p:blipFill>
        <p:spPr>
          <a:xfrm>
            <a:off x="-1" y="-47466"/>
            <a:ext cx="9134475" cy="12226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735" y="8681938"/>
            <a:ext cx="6218342" cy="3062377"/>
          </a:xfrm>
          <a:prstGeom prst="rect">
            <a:avLst/>
          </a:prstGeom>
          <a:noFill/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ews Gothic MT"/>
                <a:cs typeface="News Gothic MT"/>
              </a:rPr>
              <a:t>Symptoms of </a:t>
            </a:r>
            <a:r>
              <a:rPr lang="en-US" sz="4300" b="1" dirty="0" smtClean="0">
                <a:solidFill>
                  <a:srgbClr val="660066"/>
                </a:solidFill>
                <a:latin typeface="News Gothic MT"/>
                <a:cs typeface="News Gothic MT"/>
              </a:rPr>
              <a:t>SAD</a:t>
            </a:r>
          </a:p>
          <a:p>
            <a:pPr marL="446088" indent="-352425">
              <a:buFont typeface="Wingdings" charset="2"/>
              <a:buChar char="q"/>
            </a:pPr>
            <a:r>
              <a:rPr lang="en-US" sz="2800" dirty="0" smtClean="0">
                <a:latin typeface="News Gothic MT"/>
                <a:cs typeface="News Gothic MT"/>
              </a:rPr>
              <a:t>More lethargic</a:t>
            </a:r>
          </a:p>
          <a:p>
            <a:pPr marL="446088" indent="-352425">
              <a:buFont typeface="Wingdings" charset="2"/>
              <a:buChar char="q"/>
            </a:pPr>
            <a:r>
              <a:rPr lang="en-US" sz="2800" dirty="0" smtClean="0">
                <a:latin typeface="News Gothic MT"/>
                <a:cs typeface="News Gothic MT"/>
              </a:rPr>
              <a:t>Trouble waking up</a:t>
            </a:r>
          </a:p>
          <a:p>
            <a:pPr marL="446088" indent="-352425">
              <a:buFont typeface="Wingdings" charset="2"/>
              <a:buChar char="q"/>
            </a:pPr>
            <a:r>
              <a:rPr lang="en-US" sz="2800" dirty="0" smtClean="0">
                <a:latin typeface="News Gothic MT"/>
                <a:cs typeface="News Gothic MT"/>
              </a:rPr>
              <a:t>Oversleeping</a:t>
            </a:r>
          </a:p>
          <a:p>
            <a:pPr marL="446088" indent="-352425">
              <a:buFont typeface="Wingdings" charset="2"/>
              <a:buChar char="q"/>
            </a:pPr>
            <a:r>
              <a:rPr lang="en-US" sz="2800" dirty="0" smtClean="0">
                <a:latin typeface="News Gothic MT"/>
                <a:cs typeface="News Gothic MT"/>
              </a:rPr>
              <a:t>Crave high-carb foods</a:t>
            </a:r>
          </a:p>
          <a:p>
            <a:pPr marL="446088" indent="-352425">
              <a:buFont typeface="Wingdings" charset="2"/>
              <a:buChar char="q"/>
            </a:pPr>
            <a:r>
              <a:rPr lang="en-US" sz="2800" dirty="0" smtClean="0">
                <a:latin typeface="News Gothic MT"/>
                <a:cs typeface="News Gothic MT"/>
              </a:rPr>
              <a:t>Lack interest in enjoyable  things</a:t>
            </a:r>
          </a:p>
          <a:p>
            <a:pPr marL="93663"/>
            <a:endParaRPr lang="en-US" sz="500" dirty="0">
              <a:latin typeface="News Gothic MT"/>
              <a:cs typeface="News Gothic MT"/>
            </a:endParaRPr>
          </a:p>
          <a:p>
            <a:pPr marL="93663"/>
            <a:endParaRPr lang="en-US" sz="500" dirty="0" smtClean="0">
              <a:latin typeface="News Gothic MT"/>
              <a:cs typeface="News Gothic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735" y="311927"/>
            <a:ext cx="58684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660066"/>
                </a:solidFill>
                <a:latin typeface="Harrington" panose="04040505050A02020702" pitchFamily="82" charset="0"/>
                <a:cs typeface="Handwriting - Dakota"/>
              </a:rPr>
              <a:t>Steps</a:t>
            </a:r>
            <a:r>
              <a:rPr lang="en-US" sz="7200" b="1" dirty="0" smtClean="0">
                <a:latin typeface="Harrington" panose="04040505050A02020702" pitchFamily="82" charset="0"/>
                <a:cs typeface="Handwriting - Dakota"/>
              </a:rPr>
              <a:t> toward a brighter tomorrow </a:t>
            </a:r>
            <a:endParaRPr lang="en-US" sz="7200" b="1" dirty="0">
              <a:solidFill>
                <a:srgbClr val="7B0BC0"/>
              </a:solidFill>
              <a:latin typeface="Harrington" panose="04040505050A02020702" pitchFamily="82" charset="0"/>
              <a:cs typeface="Handwriting - Dakot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066800" y="7112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319622" y="4541586"/>
            <a:ext cx="1251171" cy="1261207"/>
            <a:chOff x="742752" y="3888704"/>
            <a:chExt cx="1251171" cy="1261207"/>
          </a:xfrm>
        </p:grpSpPr>
        <p:sp>
          <p:nvSpPr>
            <p:cNvPr id="14" name="Rounded Rectangle 13"/>
            <p:cNvSpPr/>
            <p:nvPr/>
          </p:nvSpPr>
          <p:spPr>
            <a:xfrm>
              <a:off x="742752" y="3888704"/>
              <a:ext cx="1251171" cy="126120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752" y="3888704"/>
              <a:ext cx="1251171" cy="1261207"/>
            </a:xfrm>
            <a:prstGeom prst="rect">
              <a:avLst/>
            </a:prstGeom>
            <a:ln cap="flat">
              <a:noFill/>
              <a:miter lim="800000"/>
            </a:ln>
            <a:effectLst/>
          </p:spPr>
        </p:pic>
      </p:grpSp>
      <p:sp>
        <p:nvSpPr>
          <p:cNvPr id="17" name="TextBox 16"/>
          <p:cNvSpPr txBox="1"/>
          <p:nvPr/>
        </p:nvSpPr>
        <p:spPr>
          <a:xfrm>
            <a:off x="2945180" y="5835565"/>
            <a:ext cx="2214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ews Gothic MT"/>
                <a:cs typeface="News Gothic MT"/>
              </a:rPr>
              <a:t>Regulate sleep</a:t>
            </a:r>
            <a:endParaRPr lang="en-US" sz="2200" dirty="0">
              <a:latin typeface="News Gothic MT"/>
              <a:cs typeface="News Gothic M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276432" y="6511124"/>
            <a:ext cx="1251171" cy="1255952"/>
            <a:chOff x="368310" y="6225380"/>
            <a:chExt cx="1251171" cy="1255952"/>
          </a:xfrm>
        </p:grpSpPr>
        <p:sp>
          <p:nvSpPr>
            <p:cNvPr id="22" name="Rounded Rectangle 21"/>
            <p:cNvSpPr/>
            <p:nvPr/>
          </p:nvSpPr>
          <p:spPr>
            <a:xfrm>
              <a:off x="368310" y="6225380"/>
              <a:ext cx="1251171" cy="1255952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163" y="6298710"/>
              <a:ext cx="1106085" cy="1110312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945180" y="7782302"/>
            <a:ext cx="2214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News Gothic MT"/>
                <a:cs typeface="News Gothic MT"/>
              </a:rPr>
              <a:t>Light therapy</a:t>
            </a:r>
            <a:endParaRPr lang="en-US" sz="2200" dirty="0">
              <a:latin typeface="News Gothic MT"/>
              <a:cs typeface="News Gothic M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551611" y="4534156"/>
            <a:ext cx="1251171" cy="1255952"/>
            <a:chOff x="1542829" y="3358606"/>
            <a:chExt cx="1251171" cy="1255952"/>
          </a:xfrm>
        </p:grpSpPr>
        <p:sp>
          <p:nvSpPr>
            <p:cNvPr id="30" name="Rounded Rectangle 29"/>
            <p:cNvSpPr/>
            <p:nvPr/>
          </p:nvSpPr>
          <p:spPr>
            <a:xfrm>
              <a:off x="1542829" y="3358606"/>
              <a:ext cx="1251171" cy="125595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519" y="3501981"/>
              <a:ext cx="1154001" cy="979812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>
            <a:xfrm flipV="1">
              <a:off x="1679421" y="3501981"/>
              <a:ext cx="986660" cy="979812"/>
            </a:xfrm>
            <a:prstGeom prst="line">
              <a:avLst/>
            </a:prstGeom>
            <a:ln w="5715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7264557" y="5741683"/>
            <a:ext cx="1767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News Gothic MT"/>
                <a:cs typeface="News Gothic MT"/>
              </a:rPr>
              <a:t>Minimize heavy carbs</a:t>
            </a:r>
            <a:endParaRPr lang="en-US" sz="2200" dirty="0">
              <a:latin typeface="News Gothic MT"/>
              <a:cs typeface="News Gothic M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91306" y="6511124"/>
            <a:ext cx="1251171" cy="1271178"/>
            <a:chOff x="2122124" y="3934323"/>
            <a:chExt cx="1251171" cy="1271178"/>
          </a:xfrm>
        </p:grpSpPr>
        <p:sp>
          <p:nvSpPr>
            <p:cNvPr id="42" name="Rounded Rectangle 41"/>
            <p:cNvSpPr/>
            <p:nvPr/>
          </p:nvSpPr>
          <p:spPr>
            <a:xfrm>
              <a:off x="2122124" y="3934323"/>
              <a:ext cx="1251171" cy="12711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6500" y="4203220"/>
              <a:ext cx="1174741" cy="746350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4855269" y="7778577"/>
            <a:ext cx="2614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News Gothic MT"/>
                <a:cs typeface="News Gothic MT"/>
              </a:rPr>
              <a:t>Go outside when it’s bright</a:t>
            </a:r>
            <a:endParaRPr lang="en-US" sz="2200" dirty="0">
              <a:latin typeface="News Gothic MT"/>
              <a:cs typeface="News Gothic MT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430119" y="4534156"/>
            <a:ext cx="1240675" cy="1267453"/>
            <a:chOff x="1991692" y="4317127"/>
            <a:chExt cx="1240675" cy="1267453"/>
          </a:xfrm>
        </p:grpSpPr>
        <p:sp>
          <p:nvSpPr>
            <p:cNvPr id="49" name="Rounded Rectangle 48"/>
            <p:cNvSpPr/>
            <p:nvPr/>
          </p:nvSpPr>
          <p:spPr>
            <a:xfrm>
              <a:off x="1991692" y="4317127"/>
              <a:ext cx="1240675" cy="1267453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7"/>
            <a:srcRect l="5325" t="11664" r="2048" b="8557"/>
            <a:stretch/>
          </p:blipFill>
          <p:spPr>
            <a:xfrm>
              <a:off x="2004808" y="4534615"/>
              <a:ext cx="1196071" cy="831055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4970899" y="5801162"/>
            <a:ext cx="2214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News Gothic MT"/>
                <a:cs typeface="News Gothic MT"/>
              </a:rPr>
              <a:t>Stay active</a:t>
            </a:r>
            <a:endParaRPr lang="en-US" sz="2200" dirty="0">
              <a:latin typeface="News Gothic MT"/>
              <a:cs typeface="News Gothic M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87517" y="7776754"/>
            <a:ext cx="221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News Gothic MT"/>
                <a:cs typeface="News Gothic MT"/>
              </a:rPr>
              <a:t>Talk to your doctor</a:t>
            </a:r>
            <a:endParaRPr lang="en-US" sz="2200" dirty="0">
              <a:latin typeface="News Gothic MT"/>
              <a:cs typeface="News Gothic MT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582739" y="6506547"/>
            <a:ext cx="1240675" cy="1267006"/>
            <a:chOff x="267499" y="3775658"/>
            <a:chExt cx="1240675" cy="1267006"/>
          </a:xfrm>
        </p:grpSpPr>
        <p:sp>
          <p:nvSpPr>
            <p:cNvPr id="54" name="Rounded Rectangle 53"/>
            <p:cNvSpPr/>
            <p:nvPr/>
          </p:nvSpPr>
          <p:spPr>
            <a:xfrm>
              <a:off x="267499" y="3775658"/>
              <a:ext cx="1240675" cy="126700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>
              <a:biLevel thresh="75000"/>
            </a:blip>
            <a:stretch>
              <a:fillRect/>
            </a:stretch>
          </p:blipFill>
          <p:spPr>
            <a:xfrm>
              <a:off x="362349" y="3884932"/>
              <a:ext cx="1046384" cy="1046384"/>
            </a:xfrm>
            <a:prstGeom prst="rect">
              <a:avLst/>
            </a:prstGeom>
          </p:spPr>
        </p:pic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2" b="99036" l="316" r="99895">
                        <a14:foregroundMark x1="24421" y1="37590" x2="24421" y2="37590"/>
                        <a14:foregroundMark x1="17579" y1="34699" x2="17579" y2="34699"/>
                        <a14:foregroundMark x1="34947" y1="44578" x2="34947" y2="44578"/>
                        <a14:foregroundMark x1="43053" y1="45542" x2="43053" y2="45542"/>
                        <a14:foregroundMark x1="50211" y1="37590" x2="50211" y2="37590"/>
                        <a14:foregroundMark x1="20211" y1="35663" x2="20211" y2="35663"/>
                        <a14:foregroundMark x1="63789" y1="41687" x2="63789" y2="41687"/>
                        <a14:foregroundMark x1="60000" y1="42651" x2="60000" y2="42651"/>
                        <a14:foregroundMark x1="61684" y1="32771" x2="61684" y2="32771"/>
                        <a14:foregroundMark x1="66737" y1="36627" x2="66737" y2="36627"/>
                        <a14:foregroundMark x1="68842" y1="45542" x2="68842" y2="45542"/>
                        <a14:foregroundMark x1="74842" y1="36627" x2="74842" y2="36627"/>
                        <a14:foregroundMark x1="80737" y1="38554" x2="80737" y2="38554"/>
                        <a14:foregroundMark x1="82000" y1="46506" x2="82000" y2="46506"/>
                        <a14:foregroundMark x1="47263" y1="39518" x2="47263" y2="39518"/>
                        <a14:foregroundMark x1="49368" y1="45542" x2="49368" y2="45542"/>
                        <a14:foregroundMark x1="84105" y1="38554" x2="84105" y2="38554"/>
                        <a14:foregroundMark x1="41368" y1="37590" x2="41368" y2="375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5727" y="11211460"/>
            <a:ext cx="2009320" cy="87775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74141" y="11778282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National Health Service Choices. 2013.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97853" y="8978513"/>
            <a:ext cx="1725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Arial Narrow" panose="020B0606020202030204" pitchFamily="34" charset="0"/>
              </a:rPr>
              <a:t>Feel free to connect with EAP or EWSNetwork for support. </a:t>
            </a:r>
            <a:endParaRPr lang="en-CA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58</Words>
  <Application>Microsoft Office PowerPoint</Application>
  <PresentationFormat>Ledger Paper (11x17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Calibri</vt:lpstr>
      <vt:lpstr>Handwriting - Dakota</vt:lpstr>
      <vt:lpstr>Harrington</vt:lpstr>
      <vt:lpstr>News Gothic MT</vt:lpstr>
      <vt:lpstr>Wingdings</vt:lpstr>
      <vt:lpstr>Office Theme</vt:lpstr>
      <vt:lpstr>PowerPoint Presentation</vt:lpstr>
    </vt:vector>
  </TitlesOfParts>
  <Company>University of Western Ontario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Lam</dc:creator>
  <cp:lastModifiedBy>Meaghan Jansen</cp:lastModifiedBy>
  <cp:revision>23</cp:revision>
  <cp:lastPrinted>2014-12-23T16:31:10Z</cp:lastPrinted>
  <dcterms:created xsi:type="dcterms:W3CDTF">2014-12-14T23:15:58Z</dcterms:created>
  <dcterms:modified xsi:type="dcterms:W3CDTF">2014-12-23T16:41:36Z</dcterms:modified>
</cp:coreProperties>
</file>