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9">
          <p15:clr>
            <a:srgbClr val="A4A3A4"/>
          </p15:clr>
        </p15:guide>
        <p15:guide id="2" pos="2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53" d="100"/>
          <a:sy n="53" d="100"/>
        </p:scale>
        <p:origin x="2268" y="78"/>
      </p:cViewPr>
      <p:guideLst>
        <p:guide orient="horz" pos="2879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497-5EB1-504C-880E-2C3F1ED3152E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69FA-9CA0-1246-9E67-F677B37E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4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497-5EB1-504C-880E-2C3F1ED3152E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69FA-9CA0-1246-9E67-F677B37E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8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497-5EB1-504C-880E-2C3F1ED3152E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69FA-9CA0-1246-9E67-F677B37E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8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497-5EB1-504C-880E-2C3F1ED3152E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69FA-9CA0-1246-9E67-F677B37E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497-5EB1-504C-880E-2C3F1ED3152E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69FA-9CA0-1246-9E67-F677B37E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4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497-5EB1-504C-880E-2C3F1ED3152E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69FA-9CA0-1246-9E67-F677B37E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0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497-5EB1-504C-880E-2C3F1ED3152E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69FA-9CA0-1246-9E67-F677B37E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2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497-5EB1-504C-880E-2C3F1ED3152E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69FA-9CA0-1246-9E67-F677B37E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497-5EB1-504C-880E-2C3F1ED3152E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69FA-9CA0-1246-9E67-F677B37E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2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497-5EB1-504C-880E-2C3F1ED3152E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69FA-9CA0-1246-9E67-F677B37E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7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497-5EB1-504C-880E-2C3F1ED3152E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69FA-9CA0-1246-9E67-F677B37E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3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45497-5EB1-504C-880E-2C3F1ED3152E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D69FA-9CA0-1246-9E67-F677B37E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4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055" t="10036" r="18227" b="10339"/>
          <a:stretch/>
        </p:blipFill>
        <p:spPr>
          <a:xfrm>
            <a:off x="-1" y="0"/>
            <a:ext cx="6858001" cy="914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2" b="99036" l="316" r="99895">
                        <a14:foregroundMark x1="24421" y1="37590" x2="24421" y2="37590"/>
                        <a14:foregroundMark x1="17579" y1="34699" x2="17579" y2="34699"/>
                        <a14:foregroundMark x1="34947" y1="44578" x2="34947" y2="44578"/>
                        <a14:foregroundMark x1="43053" y1="45542" x2="43053" y2="45542"/>
                        <a14:foregroundMark x1="50211" y1="37590" x2="50211" y2="37590"/>
                        <a14:foregroundMark x1="20211" y1="35663" x2="20211" y2="35663"/>
                        <a14:foregroundMark x1="63789" y1="41687" x2="63789" y2="41687"/>
                        <a14:foregroundMark x1="60000" y1="42651" x2="60000" y2="42651"/>
                        <a14:foregroundMark x1="61684" y1="32771" x2="61684" y2="32771"/>
                        <a14:foregroundMark x1="66737" y1="36627" x2="66737" y2="36627"/>
                        <a14:foregroundMark x1="68842" y1="45542" x2="68842" y2="45542"/>
                        <a14:foregroundMark x1="74842" y1="36627" x2="74842" y2="36627"/>
                        <a14:foregroundMark x1="80737" y1="38554" x2="80737" y2="38554"/>
                        <a14:foregroundMark x1="82000" y1="46506" x2="82000" y2="46506"/>
                        <a14:foregroundMark x1="47263" y1="39518" x2="47263" y2="39518"/>
                        <a14:foregroundMark x1="49368" y1="45542" x2="49368" y2="45542"/>
                        <a14:foregroundMark x1="84105" y1="38554" x2="84105" y2="38554"/>
                        <a14:foregroundMark x1="41368" y1="37590" x2="41368" y2="375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5040" y="8269120"/>
            <a:ext cx="1494560" cy="652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702" y="6856504"/>
            <a:ext cx="4713829" cy="1985159"/>
          </a:xfrm>
          <a:prstGeom prst="rect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ews Gothic MT"/>
                <a:cs typeface="News Gothic MT"/>
              </a:rPr>
              <a:t>Symptoms of </a:t>
            </a:r>
            <a:r>
              <a:rPr lang="en-US" sz="2800" b="1" dirty="0" smtClean="0">
                <a:solidFill>
                  <a:srgbClr val="660066"/>
                </a:solidFill>
                <a:latin typeface="News Gothic MT"/>
                <a:cs typeface="News Gothic MT"/>
              </a:rPr>
              <a:t>SAD</a:t>
            </a:r>
          </a:p>
          <a:p>
            <a:pPr marL="446088" indent="-352425">
              <a:buFont typeface="Wingdings" charset="2"/>
              <a:buChar char="q"/>
            </a:pPr>
            <a:r>
              <a:rPr lang="en-US" sz="1900" dirty="0" smtClean="0">
                <a:latin typeface="News Gothic MT"/>
                <a:cs typeface="News Gothic MT"/>
              </a:rPr>
              <a:t>More lethargic</a:t>
            </a:r>
          </a:p>
          <a:p>
            <a:pPr marL="446088" indent="-352425">
              <a:buFont typeface="Wingdings" charset="2"/>
              <a:buChar char="q"/>
            </a:pPr>
            <a:r>
              <a:rPr lang="en-US" sz="1900" dirty="0" smtClean="0">
                <a:latin typeface="News Gothic MT"/>
                <a:cs typeface="News Gothic MT"/>
              </a:rPr>
              <a:t>Trouble waking up</a:t>
            </a:r>
          </a:p>
          <a:p>
            <a:pPr marL="446088" indent="-352425">
              <a:buFont typeface="Wingdings" charset="2"/>
              <a:buChar char="q"/>
            </a:pPr>
            <a:r>
              <a:rPr lang="en-US" sz="1900" dirty="0" smtClean="0">
                <a:latin typeface="News Gothic MT"/>
                <a:cs typeface="News Gothic MT"/>
              </a:rPr>
              <a:t>Oversleeping</a:t>
            </a:r>
          </a:p>
          <a:p>
            <a:pPr marL="446088" indent="-352425">
              <a:buFont typeface="Wingdings" charset="2"/>
              <a:buChar char="q"/>
            </a:pPr>
            <a:r>
              <a:rPr lang="en-US" sz="1900" dirty="0" smtClean="0">
                <a:latin typeface="News Gothic MT"/>
                <a:cs typeface="News Gothic MT"/>
              </a:rPr>
              <a:t>Crave high-carb foods</a:t>
            </a:r>
          </a:p>
          <a:p>
            <a:pPr marL="446088" indent="-352425">
              <a:buFont typeface="Wingdings" charset="2"/>
              <a:buChar char="q"/>
            </a:pPr>
            <a:r>
              <a:rPr lang="en-US" sz="1900" dirty="0" smtClean="0">
                <a:latin typeface="News Gothic MT"/>
                <a:cs typeface="News Gothic MT"/>
              </a:rPr>
              <a:t>Lack interest in enjoyable  things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4803" y="241341"/>
            <a:ext cx="48698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smtClean="0">
                <a:solidFill>
                  <a:srgbClr val="660066"/>
                </a:solidFill>
                <a:latin typeface="Handwriting - Dakota"/>
                <a:cs typeface="Handwriting - Dakota"/>
              </a:rPr>
              <a:t>Steps</a:t>
            </a:r>
            <a:r>
              <a:rPr lang="en-US" sz="5000" b="1" dirty="0" smtClean="0">
                <a:latin typeface="Handwriting - Dakota"/>
                <a:cs typeface="Handwriting - Dakota"/>
              </a:rPr>
              <a:t> toward a brighter tomorrow </a:t>
            </a:r>
            <a:endParaRPr lang="en-US" sz="5000" b="1" dirty="0">
              <a:solidFill>
                <a:srgbClr val="7B0BC0"/>
              </a:solidFill>
              <a:latin typeface="Handwriting - Dakota"/>
              <a:cs typeface="Handwriting - Dakota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945700" y="3338776"/>
            <a:ext cx="5256054" cy="3424370"/>
            <a:chOff x="2063280" y="3220229"/>
            <a:chExt cx="5256054" cy="3424370"/>
          </a:xfrm>
        </p:grpSpPr>
        <p:grpSp>
          <p:nvGrpSpPr>
            <p:cNvPr id="103" name="Group 102"/>
            <p:cNvGrpSpPr/>
            <p:nvPr/>
          </p:nvGrpSpPr>
          <p:grpSpPr>
            <a:xfrm>
              <a:off x="2063280" y="3220229"/>
              <a:ext cx="2214635" cy="1490345"/>
              <a:chOff x="1194815" y="3348993"/>
              <a:chExt cx="2214635" cy="1490345"/>
            </a:xfrm>
          </p:grpSpPr>
          <p:grpSp>
            <p:nvGrpSpPr>
              <p:cNvPr id="77" name="Group 76"/>
              <p:cNvGrpSpPr>
                <a:grpSpLocks noChangeAspect="1"/>
              </p:cNvGrpSpPr>
              <p:nvPr/>
            </p:nvGrpSpPr>
            <p:grpSpPr>
              <a:xfrm>
                <a:off x="1569050" y="3348993"/>
                <a:ext cx="1034511" cy="1042809"/>
                <a:chOff x="742752" y="3888704"/>
                <a:chExt cx="1251171" cy="1261207"/>
              </a:xfrm>
            </p:grpSpPr>
            <p:sp>
              <p:nvSpPr>
                <p:cNvPr id="78" name="Rounded Rectangle 77"/>
                <p:cNvSpPr/>
                <p:nvPr/>
              </p:nvSpPr>
              <p:spPr>
                <a:xfrm>
                  <a:off x="742752" y="3888704"/>
                  <a:ext cx="1251171" cy="1261207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2752" y="3888704"/>
                  <a:ext cx="1251171" cy="1261207"/>
                </a:xfrm>
                <a:prstGeom prst="rect">
                  <a:avLst/>
                </a:prstGeom>
                <a:ln cap="flat">
                  <a:noFill/>
                  <a:miter lim="800000"/>
                </a:ln>
                <a:effectLst/>
              </p:spPr>
            </p:pic>
          </p:grpSp>
          <p:sp>
            <p:nvSpPr>
              <p:cNvPr id="96" name="TextBox 95"/>
              <p:cNvSpPr txBox="1"/>
              <p:nvPr/>
            </p:nvSpPr>
            <p:spPr>
              <a:xfrm>
                <a:off x="1194815" y="4470006"/>
                <a:ext cx="22146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ews Gothic MT"/>
                    <a:cs typeface="News Gothic MT"/>
                  </a:rPr>
                  <a:t>Regulate sleep</a:t>
                </a:r>
                <a:endParaRPr lang="en-US" dirty="0">
                  <a:latin typeface="News Gothic MT"/>
                  <a:cs typeface="News Gothic MT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2063280" y="4902031"/>
              <a:ext cx="2214635" cy="1468454"/>
              <a:chOff x="1194815" y="5317621"/>
              <a:chExt cx="2214635" cy="1468454"/>
            </a:xfrm>
          </p:grpSpPr>
          <p:grpSp>
            <p:nvGrpSpPr>
              <p:cNvPr id="80" name="Group 79"/>
              <p:cNvGrpSpPr>
                <a:grpSpLocks noChangeAspect="1"/>
              </p:cNvGrpSpPr>
              <p:nvPr/>
            </p:nvGrpSpPr>
            <p:grpSpPr>
              <a:xfrm>
                <a:off x="1525860" y="5317621"/>
                <a:ext cx="1034511" cy="1038464"/>
                <a:chOff x="368310" y="6225380"/>
                <a:chExt cx="1251171" cy="1255952"/>
              </a:xfrm>
            </p:grpSpPr>
            <p:sp>
              <p:nvSpPr>
                <p:cNvPr id="81" name="Rounded Rectangle 80"/>
                <p:cNvSpPr/>
                <p:nvPr/>
              </p:nvSpPr>
              <p:spPr>
                <a:xfrm>
                  <a:off x="368310" y="6225380"/>
                  <a:ext cx="1251171" cy="1255952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1163" y="6298710"/>
                  <a:ext cx="1106085" cy="1110312"/>
                </a:xfrm>
                <a:prstGeom prst="rect">
                  <a:avLst/>
                </a:prstGeom>
              </p:spPr>
            </p:pic>
          </p:grpSp>
          <p:sp>
            <p:nvSpPr>
              <p:cNvPr id="97" name="TextBox 96"/>
              <p:cNvSpPr txBox="1"/>
              <p:nvPr/>
            </p:nvSpPr>
            <p:spPr>
              <a:xfrm>
                <a:off x="1194815" y="6416743"/>
                <a:ext cx="22146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ews Gothic MT"/>
                    <a:cs typeface="News Gothic MT"/>
                  </a:rPr>
                  <a:t>Light therapy</a:t>
                </a:r>
                <a:endParaRPr lang="en-US" dirty="0">
                  <a:latin typeface="News Gothic MT"/>
                  <a:cs typeface="News Gothic MT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5260509" y="3220229"/>
              <a:ext cx="1767176" cy="1681802"/>
              <a:chOff x="5514192" y="3340653"/>
              <a:chExt cx="1767176" cy="1681802"/>
            </a:xfrm>
          </p:grpSpPr>
          <p:grpSp>
            <p:nvGrpSpPr>
              <p:cNvPr id="83" name="Group 82"/>
              <p:cNvGrpSpPr>
                <a:grpSpLocks noChangeAspect="1"/>
              </p:cNvGrpSpPr>
              <p:nvPr/>
            </p:nvGrpSpPr>
            <p:grpSpPr>
              <a:xfrm>
                <a:off x="5801039" y="3340653"/>
                <a:ext cx="1034511" cy="1038464"/>
                <a:chOff x="1542829" y="3358606"/>
                <a:chExt cx="1251171" cy="1255952"/>
              </a:xfrm>
            </p:grpSpPr>
            <p:sp>
              <p:nvSpPr>
                <p:cNvPr id="84" name="Rounded Rectangle 83"/>
                <p:cNvSpPr/>
                <p:nvPr/>
              </p:nvSpPr>
              <p:spPr>
                <a:xfrm>
                  <a:off x="1542829" y="3358606"/>
                  <a:ext cx="1251171" cy="1255952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87519" y="3501981"/>
                  <a:ext cx="1154001" cy="979812"/>
                </a:xfrm>
                <a:prstGeom prst="rect">
                  <a:avLst/>
                </a:prstGeom>
              </p:spPr>
            </p:pic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1679421" y="3501981"/>
                  <a:ext cx="986660" cy="979812"/>
                </a:xfrm>
                <a:prstGeom prst="line">
                  <a:avLst/>
                </a:prstGeom>
                <a:ln w="57150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" name="TextBox 97"/>
              <p:cNvSpPr txBox="1"/>
              <p:nvPr/>
            </p:nvSpPr>
            <p:spPr>
              <a:xfrm>
                <a:off x="5514192" y="4376124"/>
                <a:ext cx="176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News Gothic MT"/>
                    <a:cs typeface="News Gothic MT"/>
                  </a:rPr>
                  <a:t>Minimize heavy carbs</a:t>
                </a:r>
                <a:endParaRPr lang="en-US" dirty="0">
                  <a:latin typeface="News Gothic MT"/>
                  <a:cs typeface="News Gothic MT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3496496" y="4902031"/>
              <a:ext cx="2232882" cy="1739092"/>
              <a:chOff x="3104905" y="5320257"/>
              <a:chExt cx="2232882" cy="1739092"/>
            </a:xfrm>
          </p:grpSpPr>
          <p:grpSp>
            <p:nvGrpSpPr>
              <p:cNvPr id="87" name="Group 86"/>
              <p:cNvGrpSpPr>
                <a:grpSpLocks noChangeAspect="1"/>
              </p:cNvGrpSpPr>
              <p:nvPr/>
            </p:nvGrpSpPr>
            <p:grpSpPr>
              <a:xfrm>
                <a:off x="3640734" y="5320257"/>
                <a:ext cx="1034511" cy="1051053"/>
                <a:chOff x="2122124" y="3934323"/>
                <a:chExt cx="1251171" cy="1271178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2122124" y="3934323"/>
                  <a:ext cx="1251171" cy="1271178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46500" y="4203220"/>
                  <a:ext cx="1174741" cy="746350"/>
                </a:xfrm>
                <a:prstGeom prst="rect">
                  <a:avLst/>
                </a:prstGeom>
              </p:spPr>
            </p:pic>
          </p:grpSp>
          <p:sp>
            <p:nvSpPr>
              <p:cNvPr id="99" name="TextBox 98"/>
              <p:cNvSpPr txBox="1"/>
              <p:nvPr/>
            </p:nvSpPr>
            <p:spPr>
              <a:xfrm>
                <a:off x="3104905" y="6413018"/>
                <a:ext cx="22328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News Gothic MT"/>
                    <a:cs typeface="News Gothic MT"/>
                  </a:rPr>
                  <a:t>Go outside when it’s bright</a:t>
                </a:r>
                <a:endParaRPr lang="en-US" dirty="0">
                  <a:latin typeface="News Gothic MT"/>
                  <a:cs typeface="News Gothic MT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580986" y="3220229"/>
              <a:ext cx="2214635" cy="1462290"/>
              <a:chOff x="3220534" y="3342645"/>
              <a:chExt cx="2214635" cy="1462290"/>
            </a:xfrm>
          </p:grpSpPr>
          <p:grpSp>
            <p:nvGrpSpPr>
              <p:cNvPr id="90" name="Group 89"/>
              <p:cNvGrpSpPr>
                <a:grpSpLocks noChangeAspect="1"/>
              </p:cNvGrpSpPr>
              <p:nvPr/>
            </p:nvGrpSpPr>
            <p:grpSpPr>
              <a:xfrm>
                <a:off x="3679548" y="3342645"/>
                <a:ext cx="1025832" cy="1047973"/>
                <a:chOff x="1991692" y="4317127"/>
                <a:chExt cx="1240675" cy="1267453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1991692" y="4317127"/>
                  <a:ext cx="1240675" cy="1267453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5325" t="11664" r="2048" b="8557"/>
                <a:stretch/>
              </p:blipFill>
              <p:spPr>
                <a:xfrm>
                  <a:off x="2004808" y="4534615"/>
                  <a:ext cx="1196071" cy="831055"/>
                </a:xfrm>
                <a:prstGeom prst="rect">
                  <a:avLst/>
                </a:prstGeom>
              </p:spPr>
            </p:pic>
          </p:grpSp>
          <p:sp>
            <p:nvSpPr>
              <p:cNvPr id="100" name="TextBox 99"/>
              <p:cNvSpPr txBox="1"/>
              <p:nvPr/>
            </p:nvSpPr>
            <p:spPr>
              <a:xfrm>
                <a:off x="3220534" y="4435603"/>
                <a:ext cx="22146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News Gothic MT"/>
                    <a:cs typeface="News Gothic MT"/>
                  </a:rPr>
                  <a:t>Stay active</a:t>
                </a:r>
                <a:endParaRPr lang="en-US" dirty="0">
                  <a:latin typeface="News Gothic MT"/>
                  <a:cs typeface="News Gothic MT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5104699" y="4902031"/>
              <a:ext cx="2214635" cy="1742568"/>
              <a:chOff x="5337152" y="5314958"/>
              <a:chExt cx="2214635" cy="1742568"/>
            </a:xfrm>
          </p:grpSpPr>
          <p:grpSp>
            <p:nvGrpSpPr>
              <p:cNvPr id="93" name="Group 92"/>
              <p:cNvGrpSpPr>
                <a:grpSpLocks noChangeAspect="1"/>
              </p:cNvGrpSpPr>
              <p:nvPr/>
            </p:nvGrpSpPr>
            <p:grpSpPr>
              <a:xfrm>
                <a:off x="5832167" y="5314958"/>
                <a:ext cx="1025833" cy="1047604"/>
                <a:chOff x="267499" y="3775658"/>
                <a:chExt cx="1240675" cy="1267006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267499" y="3775658"/>
                  <a:ext cx="1240675" cy="1267006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10">
                  <a:biLevel thresh="75000"/>
                </a:blip>
                <a:stretch>
                  <a:fillRect/>
                </a:stretch>
              </p:blipFill>
              <p:spPr>
                <a:xfrm>
                  <a:off x="362349" y="3884932"/>
                  <a:ext cx="1046384" cy="1046384"/>
                </a:xfrm>
                <a:prstGeom prst="rect">
                  <a:avLst/>
                </a:prstGeom>
              </p:spPr>
            </p:pic>
          </p:grpSp>
          <p:sp>
            <p:nvSpPr>
              <p:cNvPr id="101" name="TextBox 100"/>
              <p:cNvSpPr txBox="1"/>
              <p:nvPr/>
            </p:nvSpPr>
            <p:spPr>
              <a:xfrm>
                <a:off x="5337152" y="6411195"/>
                <a:ext cx="22146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News Gothic MT"/>
                    <a:cs typeface="News Gothic MT"/>
                  </a:rPr>
                  <a:t>Talk to </a:t>
                </a:r>
              </a:p>
              <a:p>
                <a:pPr algn="ctr"/>
                <a:r>
                  <a:rPr lang="en-US" dirty="0" smtClean="0">
                    <a:latin typeface="News Gothic MT"/>
                    <a:cs typeface="News Gothic MT"/>
                  </a:rPr>
                  <a:t>your doctor</a:t>
                </a:r>
                <a:endParaRPr lang="en-US" dirty="0">
                  <a:latin typeface="News Gothic MT"/>
                  <a:cs typeface="News Gothic MT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31200" y="8863759"/>
            <a:ext cx="3429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National Health Service Choices. 2013.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4699" y="6856504"/>
            <a:ext cx="1533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Arial Narrow" panose="020B0606020202030204" pitchFamily="34" charset="0"/>
              </a:rPr>
              <a:t>Feel free to connect with EAP or EWSNetwork for support. </a:t>
            </a:r>
            <a:endParaRPr lang="en-C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58</Words>
  <Application>Microsoft Office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Handwriting - Dakota</vt:lpstr>
      <vt:lpstr>News Gothic MT</vt:lpstr>
      <vt:lpstr>Wingdings</vt:lpstr>
      <vt:lpstr>Office Theme</vt:lpstr>
      <vt:lpstr>PowerPoint Presentation</vt:lpstr>
    </vt:vector>
  </TitlesOfParts>
  <Company>University of Western Ontario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Lam</dc:creator>
  <cp:lastModifiedBy>Meaghan Jansen</cp:lastModifiedBy>
  <cp:revision>26</cp:revision>
  <dcterms:created xsi:type="dcterms:W3CDTF">2014-12-14T20:35:50Z</dcterms:created>
  <dcterms:modified xsi:type="dcterms:W3CDTF">2014-12-23T16:33:40Z</dcterms:modified>
</cp:coreProperties>
</file>