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>
        <p:scale>
          <a:sx n="50" d="100"/>
          <a:sy n="50" d="100"/>
        </p:scale>
        <p:origin x="-2680" y="-80"/>
      </p:cViewPr>
      <p:guideLst>
        <p:guide orient="horz" pos="3836"/>
        <p:guide pos="28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6FEA1-8C69-334D-BABC-3E65507D43FD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E8AB3-F94E-7A4D-90A4-AAFA20410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6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E8AB3-F94E-7A4D-90A4-AAFA204108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30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3783478"/>
            <a:ext cx="7764304" cy="2610656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5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1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6152" y="865521"/>
            <a:ext cx="2052085" cy="1845502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24" y="865521"/>
            <a:ext cx="6007186" cy="1845502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3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5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0" y="7826329"/>
            <a:ext cx="7764304" cy="24189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0" y="5162108"/>
            <a:ext cx="7764304" cy="266422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724" y="5046516"/>
            <a:ext cx="4029636" cy="14274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02" y="5046516"/>
            <a:ext cx="4029635" cy="14274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0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726247"/>
            <a:ext cx="4035979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4" y="3862417"/>
            <a:ext cx="4035979" cy="7017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7" y="2726247"/>
            <a:ext cx="4037565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7" y="3862417"/>
            <a:ext cx="4037565" cy="7017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4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9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4916"/>
            <a:ext cx="3005179" cy="20637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6" y="484918"/>
            <a:ext cx="5106425" cy="103946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4" y="2548632"/>
            <a:ext cx="3005179" cy="8330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8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1" y="8525510"/>
            <a:ext cx="5480685" cy="10064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1" y="9531995"/>
            <a:ext cx="5480685" cy="1429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5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38"/>
            <a:ext cx="8221028" cy="8037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15822-2F03-0040-9028-D07DBAD6E150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6" y="11288408"/>
            <a:ext cx="2892584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73246-EF0B-D447-8503-1AE018A4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4476" cy="91541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9112775"/>
            <a:ext cx="9134476" cy="3033100"/>
          </a:xfrm>
          <a:prstGeom prst="rect">
            <a:avLst/>
          </a:prstGeom>
          <a:solidFill>
            <a:schemeClr val="tx1"/>
          </a:solidFill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1970" y="4145434"/>
            <a:ext cx="3809204" cy="4862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93CDDD"/>
                </a:solidFill>
                <a:latin typeface="News Gothic MT"/>
                <a:cs typeface="News Gothic MT"/>
              </a:rPr>
              <a:t>S</a:t>
            </a:r>
            <a:r>
              <a:rPr lang="en-US" sz="4000" dirty="0" smtClean="0">
                <a:solidFill>
                  <a:srgbClr val="93CDDD"/>
                </a:solidFill>
                <a:latin typeface="News Gothic MT"/>
                <a:cs typeface="News Gothic MT"/>
              </a:rPr>
              <a:t>easonal </a:t>
            </a:r>
            <a:r>
              <a:rPr lang="en-US" sz="5000" b="1" dirty="0" smtClean="0">
                <a:solidFill>
                  <a:srgbClr val="93CDDD"/>
                </a:solidFill>
                <a:latin typeface="News Gothic MT"/>
                <a:cs typeface="News Gothic MT"/>
              </a:rPr>
              <a:t>A</a:t>
            </a:r>
            <a:r>
              <a:rPr lang="en-US" sz="4000" dirty="0" smtClean="0">
                <a:solidFill>
                  <a:srgbClr val="93CDDD"/>
                </a:solidFill>
                <a:latin typeface="News Gothic MT"/>
                <a:cs typeface="News Gothic MT"/>
              </a:rPr>
              <a:t>ffective </a:t>
            </a:r>
            <a:r>
              <a:rPr lang="en-US" sz="5000" b="1" dirty="0" smtClean="0">
                <a:solidFill>
                  <a:srgbClr val="93CDDD"/>
                </a:solidFill>
                <a:latin typeface="News Gothic MT"/>
                <a:cs typeface="News Gothic MT"/>
              </a:rPr>
              <a:t>D</a:t>
            </a:r>
            <a:r>
              <a:rPr lang="en-US" sz="4000" dirty="0" smtClean="0">
                <a:solidFill>
                  <a:srgbClr val="93CDDD"/>
                </a:solidFill>
                <a:latin typeface="News Gothic MT"/>
                <a:cs typeface="News Gothic MT"/>
              </a:rPr>
              <a:t>isorder,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News Gothic MT"/>
                <a:cs typeface="News Gothic MT"/>
              </a:rPr>
              <a:t>clinically diagnosed depression related to the shortening of daylight hours. </a:t>
            </a:r>
            <a:endParaRPr lang="en-US" sz="3200" dirty="0">
              <a:solidFill>
                <a:schemeClr val="bg1"/>
              </a:solidFill>
              <a:latin typeface="News Gothic MT"/>
              <a:cs typeface="News Gothic M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8548" y="4337065"/>
            <a:ext cx="42200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500" b="1" dirty="0" smtClean="0">
                <a:solidFill>
                  <a:srgbClr val="FFFFFF"/>
                </a:solidFill>
                <a:latin typeface="Courier"/>
                <a:cs typeface="Courier"/>
              </a:rPr>
              <a:t>15%</a:t>
            </a:r>
            <a:r>
              <a:rPr lang="en-US" sz="3500" dirty="0" smtClean="0">
                <a:solidFill>
                  <a:srgbClr val="FFFFFF"/>
                </a:solidFill>
                <a:latin typeface="Courier"/>
                <a:cs typeface="Courier"/>
              </a:rPr>
              <a:t> of Canadians experience the </a:t>
            </a:r>
            <a:r>
              <a:rPr lang="en-US" sz="4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/>
                <a:cs typeface="Arial Rounded MT Bold"/>
              </a:rPr>
              <a:t>winter blues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66698" y="9623266"/>
            <a:ext cx="52370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1485"/>
                </a:solidFill>
                <a:latin typeface="Arial Rounded MT Bold"/>
                <a:cs typeface="Arial Rounded MT Bold"/>
              </a:rPr>
              <a:t>Women</a:t>
            </a:r>
            <a:r>
              <a:rPr lang="en-US" sz="3500" b="1" dirty="0" smtClean="0">
                <a:solidFill>
                  <a:srgbClr val="93CDDD"/>
                </a:solidFill>
                <a:latin typeface="Courier"/>
                <a:cs typeface="Courier"/>
              </a:rPr>
              <a:t> </a:t>
            </a:r>
            <a:r>
              <a:rPr lang="en-US" sz="3500" dirty="0" smtClean="0">
                <a:solidFill>
                  <a:srgbClr val="FFFFFF"/>
                </a:solidFill>
                <a:latin typeface="Courier"/>
                <a:cs typeface="Courier"/>
              </a:rPr>
              <a:t>experience SAD</a:t>
            </a:r>
            <a:r>
              <a:rPr lang="en-US" sz="3500" dirty="0" smtClean="0">
                <a:solidFill>
                  <a:srgbClr val="FFFFFF"/>
                </a:solidFill>
                <a:latin typeface="Arial Rounded MT Bold"/>
                <a:cs typeface="Arial Rounded MT Bold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 Rounded MT Bold"/>
                <a:cs typeface="Arial Rounded MT Bold"/>
              </a:rPr>
              <a:t>1.8x</a:t>
            </a:r>
            <a:r>
              <a:rPr lang="en-US" sz="3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/>
                <a:cs typeface="Arial Rounded MT Bold"/>
              </a:rPr>
              <a:t> </a:t>
            </a:r>
            <a:r>
              <a:rPr lang="en-US" sz="3500" dirty="0" smtClean="0">
                <a:solidFill>
                  <a:srgbClr val="FFFFFF"/>
                </a:solidFill>
                <a:latin typeface="Courier"/>
                <a:cs typeface="Courier"/>
              </a:rPr>
              <a:t>times</a:t>
            </a:r>
            <a:r>
              <a:rPr lang="en-US" sz="3500" b="1" dirty="0" smtClean="0">
                <a:solidFill>
                  <a:srgbClr val="FFFFFF"/>
                </a:solidFill>
                <a:latin typeface="Courier"/>
                <a:cs typeface="Courier"/>
              </a:rPr>
              <a:t> </a:t>
            </a:r>
            <a:r>
              <a:rPr lang="en-US" sz="3500" dirty="0" smtClean="0">
                <a:solidFill>
                  <a:srgbClr val="FFFFFF"/>
                </a:solidFill>
                <a:latin typeface="Courier"/>
                <a:cs typeface="Courier"/>
              </a:rPr>
              <a:t>more than </a:t>
            </a:r>
            <a:r>
              <a:rPr lang="en-US" sz="4000" dirty="0" smtClean="0">
                <a:solidFill>
                  <a:srgbClr val="16407D"/>
                </a:solidFill>
                <a:latin typeface="Arial Rounded MT Bold"/>
                <a:cs typeface="Arial Rounded MT Bold"/>
              </a:rPr>
              <a:t>men</a:t>
            </a:r>
            <a:r>
              <a:rPr lang="en-US" sz="3500" dirty="0" smtClean="0">
                <a:solidFill>
                  <a:srgbClr val="FFFFFF"/>
                </a:solidFill>
                <a:latin typeface="Courier"/>
                <a:cs typeface="Courier"/>
              </a:rPr>
              <a:t>.</a:t>
            </a:r>
            <a:endParaRPr lang="en-US" sz="3500" b="1" dirty="0">
              <a:solidFill>
                <a:schemeClr val="accent5">
                  <a:lumMod val="60000"/>
                  <a:lumOff val="40000"/>
                </a:schemeClr>
              </a:solidFill>
              <a:latin typeface="Arial Rounded MT Bold"/>
              <a:cs typeface="Arial Rounded MT Bold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r="25386" b="8780"/>
          <a:stretch/>
        </p:blipFill>
        <p:spPr>
          <a:xfrm>
            <a:off x="2673544" y="9504630"/>
            <a:ext cx="813573" cy="23208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t="27015"/>
          <a:stretch/>
        </p:blipFill>
        <p:spPr>
          <a:xfrm>
            <a:off x="248599" y="10037771"/>
            <a:ext cx="1042003" cy="181251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b="8613"/>
          <a:stretch/>
        </p:blipFill>
        <p:spPr>
          <a:xfrm>
            <a:off x="1416924" y="9480169"/>
            <a:ext cx="1111501" cy="237012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63180" y="101225"/>
            <a:ext cx="83868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000" b="1" dirty="0" err="1" smtClean="0">
                <a:solidFill>
                  <a:schemeClr val="bg1"/>
                </a:solidFill>
                <a:latin typeface="Handwriting - Dakota"/>
                <a:cs typeface="Handwriting - Dakota"/>
              </a:rPr>
              <a:t>Feelin</a:t>
            </a:r>
            <a:r>
              <a:rPr lang="en-US" sz="7000" b="1" dirty="0" smtClean="0">
                <a:solidFill>
                  <a:schemeClr val="bg1"/>
                </a:solidFill>
                <a:latin typeface="Handwriting - Dakota"/>
                <a:cs typeface="Handwriting - Dakota"/>
              </a:rPr>
              <a:t>’ the winter blues?</a:t>
            </a:r>
            <a:endParaRPr lang="en-US" sz="7000" dirty="0">
              <a:solidFill>
                <a:schemeClr val="bg1"/>
              </a:solidFill>
              <a:latin typeface="Handwriting - Dakota"/>
              <a:cs typeface="Handwriting - Dakota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892" b="99036" l="316" r="99895">
                        <a14:foregroundMark x1="24421" y1="37590" x2="24421" y2="37590"/>
                        <a14:foregroundMark x1="17579" y1="34699" x2="17579" y2="34699"/>
                        <a14:foregroundMark x1="34947" y1="44578" x2="34947" y2="44578"/>
                        <a14:foregroundMark x1="43053" y1="45542" x2="43053" y2="45542"/>
                        <a14:foregroundMark x1="50211" y1="37590" x2="50211" y2="37590"/>
                        <a14:foregroundMark x1="20211" y1="35663" x2="20211" y2="35663"/>
                        <a14:foregroundMark x1="63789" y1="41687" x2="63789" y2="41687"/>
                        <a14:foregroundMark x1="60000" y1="42651" x2="60000" y2="42651"/>
                        <a14:foregroundMark x1="61684" y1="32771" x2="61684" y2="32771"/>
                        <a14:foregroundMark x1="66737" y1="36627" x2="66737" y2="36627"/>
                        <a14:foregroundMark x1="68842" y1="45542" x2="68842" y2="45542"/>
                        <a14:foregroundMark x1="74842" y1="36627" x2="74842" y2="36627"/>
                        <a14:foregroundMark x1="80737" y1="38554" x2="80737" y2="38554"/>
                        <a14:foregroundMark x1="82000" y1="46506" x2="82000" y2="46506"/>
                        <a14:foregroundMark x1="47263" y1="39518" x2="47263" y2="39518"/>
                        <a14:foregroundMark x1="49368" y1="45542" x2="49368" y2="45542"/>
                        <a14:foregroundMark x1="84105" y1="38554" x2="84105" y2="38554"/>
                        <a14:foregroundMark x1="41368" y1="37590" x2="41368" y2="3759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74305" y="10965334"/>
            <a:ext cx="2285420" cy="9983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/>
          <a:srcRect b="71100"/>
          <a:stretch/>
        </p:blipFill>
        <p:spPr>
          <a:xfrm>
            <a:off x="363180" y="9518901"/>
            <a:ext cx="806107" cy="51887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 rot="21131631">
            <a:off x="610453" y="9777105"/>
            <a:ext cx="30671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i="1" dirty="0" smtClean="0">
                <a:solidFill>
                  <a:schemeClr val="bg1"/>
                </a:solidFill>
                <a:latin typeface="Arial Rounded MT Bold"/>
                <a:cs typeface="Arial Rounded MT Bold"/>
              </a:rPr>
              <a:t>Heads up women!</a:t>
            </a:r>
            <a:endParaRPr lang="en-US" sz="4500" b="1" i="1" dirty="0">
              <a:solidFill>
                <a:schemeClr val="bg1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6047" y="8700526"/>
            <a:ext cx="3552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Mood Disorders Society of Canada, 2009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3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50</Words>
  <Application>Microsoft Macintosh PowerPoint</Application>
  <PresentationFormat>Ledger Paper (11x17 in)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Tiffany Lam</cp:lastModifiedBy>
  <cp:revision>3</cp:revision>
  <dcterms:created xsi:type="dcterms:W3CDTF">2014-12-14T22:15:08Z</dcterms:created>
  <dcterms:modified xsi:type="dcterms:W3CDTF">2014-12-15T03:26:53Z</dcterms:modified>
</cp:coreProperties>
</file>