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407D"/>
    <a:srgbClr val="FF1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112" d="100"/>
          <a:sy n="112" d="100"/>
        </p:scale>
        <p:origin x="-1704" y="30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2313-D633-F843-A82D-228799914EC6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7713-7177-3041-B51B-3561A61D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91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2313-D633-F843-A82D-228799914EC6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7713-7177-3041-B51B-3561A61D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6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2313-D633-F843-A82D-228799914EC6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7713-7177-3041-B51B-3561A61D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654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2313-D633-F843-A82D-228799914EC6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7713-7177-3041-B51B-3561A61D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6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2313-D633-F843-A82D-228799914EC6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7713-7177-3041-B51B-3561A61D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65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2313-D633-F843-A82D-228799914EC6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7713-7177-3041-B51B-3561A61D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63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2313-D633-F843-A82D-228799914EC6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7713-7177-3041-B51B-3561A61D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5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2313-D633-F843-A82D-228799914EC6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7713-7177-3041-B51B-3561A61D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4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2313-D633-F843-A82D-228799914EC6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7713-7177-3041-B51B-3561A61D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44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2313-D633-F843-A82D-228799914EC6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7713-7177-3041-B51B-3561A61D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91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2313-D633-F843-A82D-228799914EC6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7713-7177-3041-B51B-3561A61D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54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12313-D633-F843-A82D-228799914EC6}" type="datetimeFigureOut">
              <a:rPr lang="en-US" smtClean="0"/>
              <a:t>14-12-14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C7713-7177-3041-B51B-3561A61D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48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microsoft.com/office/2007/relationships/hdphoto" Target="../media/hdphoto1.wdp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729528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7295281"/>
            <a:ext cx="6858000" cy="1813224"/>
          </a:xfrm>
          <a:prstGeom prst="rect">
            <a:avLst/>
          </a:prstGeom>
          <a:solidFill>
            <a:schemeClr val="tx1"/>
          </a:solidFill>
          <a:ln w="3810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671" y="3491880"/>
            <a:ext cx="352335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 smtClean="0">
                <a:solidFill>
                  <a:srgbClr val="93CDDD"/>
                </a:solidFill>
                <a:latin typeface="News Gothic MT"/>
                <a:cs typeface="News Gothic MT"/>
              </a:rPr>
              <a:t>S</a:t>
            </a:r>
            <a:r>
              <a:rPr lang="en-US" sz="3500" dirty="0" smtClean="0">
                <a:solidFill>
                  <a:srgbClr val="93CDDD"/>
                </a:solidFill>
                <a:latin typeface="News Gothic MT"/>
                <a:cs typeface="News Gothic MT"/>
              </a:rPr>
              <a:t>easonal</a:t>
            </a:r>
            <a:r>
              <a:rPr lang="en-US" sz="3800" dirty="0" smtClean="0">
                <a:solidFill>
                  <a:srgbClr val="93CDDD"/>
                </a:solidFill>
                <a:latin typeface="News Gothic MT"/>
                <a:cs typeface="News Gothic MT"/>
              </a:rPr>
              <a:t> </a:t>
            </a:r>
            <a:r>
              <a:rPr lang="en-US" sz="4200" b="1" dirty="0" smtClean="0">
                <a:solidFill>
                  <a:srgbClr val="93CDDD"/>
                </a:solidFill>
                <a:latin typeface="News Gothic MT"/>
                <a:cs typeface="News Gothic MT"/>
              </a:rPr>
              <a:t>A</a:t>
            </a:r>
            <a:r>
              <a:rPr lang="en-US" sz="3500" dirty="0" smtClean="0">
                <a:solidFill>
                  <a:srgbClr val="93CDDD"/>
                </a:solidFill>
                <a:latin typeface="News Gothic MT"/>
                <a:cs typeface="News Gothic MT"/>
              </a:rPr>
              <a:t>ffective</a:t>
            </a:r>
            <a:r>
              <a:rPr lang="en-US" sz="3800" dirty="0" smtClean="0">
                <a:solidFill>
                  <a:srgbClr val="93CDDD"/>
                </a:solidFill>
                <a:latin typeface="News Gothic MT"/>
                <a:cs typeface="News Gothic MT"/>
              </a:rPr>
              <a:t> </a:t>
            </a:r>
            <a:r>
              <a:rPr lang="en-US" sz="4200" b="1" dirty="0" smtClean="0">
                <a:solidFill>
                  <a:srgbClr val="93CDDD"/>
                </a:solidFill>
                <a:latin typeface="News Gothic MT"/>
                <a:cs typeface="News Gothic MT"/>
              </a:rPr>
              <a:t>D</a:t>
            </a:r>
            <a:r>
              <a:rPr lang="en-US" sz="3500" dirty="0" smtClean="0">
                <a:solidFill>
                  <a:srgbClr val="93CDDD"/>
                </a:solidFill>
                <a:latin typeface="News Gothic MT"/>
                <a:cs typeface="News Gothic MT"/>
              </a:rPr>
              <a:t>isorder, 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News Gothic MT"/>
                <a:cs typeface="News Gothic MT"/>
              </a:rPr>
              <a:t>clinically diagnosed depression related to the shortening of daylight hours. </a:t>
            </a:r>
            <a:endParaRPr lang="en-US" sz="2500" dirty="0">
              <a:solidFill>
                <a:schemeClr val="bg1"/>
              </a:solidFill>
              <a:latin typeface="News Gothic MT"/>
              <a:cs typeface="News Gothic M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3016" y="3347864"/>
            <a:ext cx="316835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000" b="1" dirty="0" smtClean="0">
                <a:solidFill>
                  <a:srgbClr val="FFFFFF"/>
                </a:solidFill>
                <a:latin typeface="Courier"/>
                <a:cs typeface="Courier"/>
              </a:rPr>
              <a:t>15%</a:t>
            </a:r>
            <a:r>
              <a:rPr lang="en-US" sz="2500" dirty="0" smtClean="0">
                <a:solidFill>
                  <a:srgbClr val="FFFFFF"/>
                </a:solidFill>
                <a:latin typeface="Courier"/>
                <a:cs typeface="Courier"/>
              </a:rPr>
              <a:t> of Canadians experience the </a:t>
            </a:r>
            <a:r>
              <a:rPr lang="en-US" sz="3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/>
                <a:cs typeface="Arial Rounded MT Bold"/>
              </a:rPr>
              <a:t>winter blues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5938" y="7416656"/>
            <a:ext cx="41011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1485"/>
                </a:solidFill>
                <a:latin typeface="Arial Rounded MT Bold"/>
                <a:cs typeface="Arial Rounded MT Bold"/>
              </a:rPr>
              <a:t>Women</a:t>
            </a:r>
            <a:r>
              <a:rPr lang="en-US" sz="2500" b="1" dirty="0" smtClean="0">
                <a:solidFill>
                  <a:srgbClr val="93CDDD"/>
                </a:solidFill>
                <a:latin typeface="Courier"/>
                <a:cs typeface="Courier"/>
              </a:rPr>
              <a:t> </a:t>
            </a:r>
            <a:r>
              <a:rPr lang="en-US" sz="2500" dirty="0" smtClean="0">
                <a:solidFill>
                  <a:srgbClr val="FFFFFF"/>
                </a:solidFill>
                <a:latin typeface="Courier"/>
                <a:cs typeface="Courier"/>
              </a:rPr>
              <a:t>experience SAD</a:t>
            </a:r>
            <a:r>
              <a:rPr lang="en-US" sz="2500" dirty="0" smtClean="0">
                <a:solidFill>
                  <a:srgbClr val="FFFFFF"/>
                </a:solidFill>
                <a:latin typeface="Arial Rounded MT Bold"/>
                <a:cs typeface="Arial Rounded MT Bold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  <a:latin typeface="Arial Rounded MT Bold"/>
                <a:cs typeface="Arial Rounded MT Bold"/>
              </a:rPr>
              <a:t>1.8x</a:t>
            </a:r>
            <a:r>
              <a:rPr lang="en-US" sz="2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/>
                <a:cs typeface="Arial Rounded MT Bold"/>
              </a:rPr>
              <a:t> </a:t>
            </a:r>
            <a:r>
              <a:rPr lang="en-US" sz="2500" dirty="0" smtClean="0">
                <a:solidFill>
                  <a:srgbClr val="FFFFFF"/>
                </a:solidFill>
                <a:latin typeface="Courier"/>
                <a:cs typeface="Courier"/>
              </a:rPr>
              <a:t>times</a:t>
            </a:r>
            <a:r>
              <a:rPr lang="en-US" sz="2500" b="1" dirty="0" smtClean="0">
                <a:solidFill>
                  <a:srgbClr val="FFFFFF"/>
                </a:solidFill>
                <a:latin typeface="Courier"/>
                <a:cs typeface="Courier"/>
              </a:rPr>
              <a:t> </a:t>
            </a:r>
            <a:r>
              <a:rPr lang="en-US" sz="2500" dirty="0" smtClean="0">
                <a:solidFill>
                  <a:srgbClr val="FFFFFF"/>
                </a:solidFill>
                <a:latin typeface="Courier"/>
                <a:cs typeface="Courier"/>
              </a:rPr>
              <a:t>more than </a:t>
            </a:r>
            <a:r>
              <a:rPr lang="en-US" sz="3000" dirty="0" smtClean="0">
                <a:solidFill>
                  <a:srgbClr val="16407D"/>
                </a:solidFill>
                <a:latin typeface="Arial Rounded MT Bold"/>
                <a:cs typeface="Arial Rounded MT Bold"/>
              </a:rPr>
              <a:t>men</a:t>
            </a:r>
            <a:r>
              <a:rPr lang="en-US" sz="2500" dirty="0" smtClean="0">
                <a:solidFill>
                  <a:srgbClr val="FFFFFF"/>
                </a:solidFill>
                <a:latin typeface="Courier"/>
                <a:cs typeface="Courier"/>
              </a:rPr>
              <a:t>.</a:t>
            </a:r>
            <a:endParaRPr lang="en-US" sz="2500" b="1" dirty="0">
              <a:solidFill>
                <a:schemeClr val="accent5">
                  <a:lumMod val="60000"/>
                  <a:lumOff val="40000"/>
                </a:schemeClr>
              </a:solidFill>
              <a:latin typeface="Arial Rounded MT Bold"/>
              <a:cs typeface="Arial Rounded MT Bold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r="25386" b="8780"/>
          <a:stretch/>
        </p:blipFill>
        <p:spPr>
          <a:xfrm>
            <a:off x="1460910" y="7457047"/>
            <a:ext cx="479087" cy="136665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/>
          <a:srcRect t="27015"/>
          <a:stretch/>
        </p:blipFill>
        <p:spPr>
          <a:xfrm>
            <a:off x="188640" y="7762593"/>
            <a:ext cx="613602" cy="106733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b="8613"/>
          <a:stretch/>
        </p:blipFill>
        <p:spPr>
          <a:xfrm>
            <a:off x="806383" y="7452320"/>
            <a:ext cx="654527" cy="139568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84833" y="82929"/>
            <a:ext cx="681337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b="1" dirty="0" err="1" smtClean="0">
                <a:solidFill>
                  <a:schemeClr val="bg1"/>
                </a:solidFill>
                <a:latin typeface="Handwriting - Dakota"/>
                <a:cs typeface="Handwriting - Dakota"/>
              </a:rPr>
              <a:t>Feelin</a:t>
            </a:r>
            <a:r>
              <a:rPr lang="en-US" sz="5500" b="1" dirty="0" smtClean="0">
                <a:solidFill>
                  <a:schemeClr val="bg1"/>
                </a:solidFill>
                <a:latin typeface="Handwriting - Dakota"/>
                <a:cs typeface="Handwriting - Dakota"/>
              </a:rPr>
              <a:t>’ the winter blues?</a:t>
            </a:r>
            <a:endParaRPr lang="en-US" sz="5500" dirty="0">
              <a:solidFill>
                <a:schemeClr val="bg1"/>
              </a:solidFill>
              <a:latin typeface="Handwriting - Dakota"/>
              <a:cs typeface="Handwriting - Dakota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892" b="99036" l="316" r="99895">
                        <a14:foregroundMark x1="24421" y1="37590" x2="24421" y2="37590"/>
                        <a14:foregroundMark x1="17579" y1="34699" x2="17579" y2="34699"/>
                        <a14:foregroundMark x1="34947" y1="44578" x2="34947" y2="44578"/>
                        <a14:foregroundMark x1="43053" y1="45542" x2="43053" y2="45542"/>
                        <a14:foregroundMark x1="50211" y1="37590" x2="50211" y2="37590"/>
                        <a14:foregroundMark x1="20211" y1="35663" x2="20211" y2="35663"/>
                        <a14:foregroundMark x1="63789" y1="41687" x2="63789" y2="41687"/>
                        <a14:foregroundMark x1="60000" y1="42651" x2="60000" y2="42651"/>
                        <a14:foregroundMark x1="61684" y1="32771" x2="61684" y2="32771"/>
                        <a14:foregroundMark x1="66737" y1="36627" x2="66737" y2="36627"/>
                        <a14:foregroundMark x1="68842" y1="45542" x2="68842" y2="45542"/>
                        <a14:foregroundMark x1="74842" y1="36627" x2="74842" y2="36627"/>
                        <a14:foregroundMark x1="80737" y1="38554" x2="80737" y2="38554"/>
                        <a14:foregroundMark x1="82000" y1="46506" x2="82000" y2="46506"/>
                        <a14:foregroundMark x1="47263" y1="39518" x2="47263" y2="39518"/>
                        <a14:foregroundMark x1="49368" y1="45542" x2="49368" y2="45542"/>
                        <a14:foregroundMark x1="84105" y1="38554" x2="84105" y2="38554"/>
                        <a14:foregroundMark x1="41368" y1="37590" x2="41368" y2="3759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17517" y="8501866"/>
            <a:ext cx="1223851" cy="53463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/>
          <a:srcRect b="71100"/>
          <a:stretch/>
        </p:blipFill>
        <p:spPr>
          <a:xfrm>
            <a:off x="258992" y="7457047"/>
            <a:ext cx="474691" cy="30554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 rot="21131631">
            <a:off x="218570" y="7582511"/>
            <a:ext cx="25699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smtClean="0">
                <a:solidFill>
                  <a:schemeClr val="bg1"/>
                </a:solidFill>
                <a:latin typeface="Arial Rounded MT Bold"/>
                <a:cs typeface="Arial Rounded MT Bold"/>
              </a:rPr>
              <a:t>Heads up women!</a:t>
            </a:r>
            <a:endParaRPr lang="en-US" sz="3500" b="1" i="1" dirty="0">
              <a:solidFill>
                <a:schemeClr val="bg1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27034" y="6984337"/>
            <a:ext cx="2677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Arial"/>
                <a:cs typeface="Arial"/>
              </a:rPr>
              <a:t>Mood Disorders Society of Canada, 2009</a:t>
            </a:r>
            <a:endParaRPr lang="en-US"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6312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49</Words>
  <Application>Microsoft Macintosh PowerPoint</Application>
  <PresentationFormat>Letter Paper (8.5x11 in)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Western Ontario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Lam</dc:creator>
  <cp:lastModifiedBy>Tiffany Lam</cp:lastModifiedBy>
  <cp:revision>19</cp:revision>
  <dcterms:created xsi:type="dcterms:W3CDTF">2014-12-14T20:17:04Z</dcterms:created>
  <dcterms:modified xsi:type="dcterms:W3CDTF">2014-12-15T03:26:04Z</dcterms:modified>
</cp:coreProperties>
</file>