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7"/>
  </p:notesMasterIdLst>
  <p:handoutMasterIdLst>
    <p:handoutMasterId r:id="rId18"/>
  </p:handoutMasterIdLst>
  <p:sldIdLst>
    <p:sldId id="371" r:id="rId2"/>
    <p:sldId id="333" r:id="rId3"/>
    <p:sldId id="352" r:id="rId4"/>
    <p:sldId id="383" r:id="rId5"/>
    <p:sldId id="378" r:id="rId6"/>
    <p:sldId id="385" r:id="rId7"/>
    <p:sldId id="379" r:id="rId8"/>
    <p:sldId id="386" r:id="rId9"/>
    <p:sldId id="380" r:id="rId10"/>
    <p:sldId id="381" r:id="rId11"/>
    <p:sldId id="365" r:id="rId12"/>
    <p:sldId id="387" r:id="rId13"/>
    <p:sldId id="382" r:id="rId14"/>
    <p:sldId id="376" r:id="rId15"/>
    <p:sldId id="349" r:id="rId16"/>
  </p:sldIdLst>
  <p:sldSz cx="9144000" cy="6858000" type="letter"/>
  <p:notesSz cx="7086600" cy="9372600"/>
  <p:defaultTextStyle>
    <a:defPPr>
      <a:defRPr lang="en-CA"/>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292929"/>
    <a:srgbClr val="FFFF00"/>
    <a:srgbClr val="000000"/>
    <a:srgbClr val="0000A4"/>
    <a:srgbClr val="0000CC"/>
    <a:srgbClr val="C0C0C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1" autoAdjust="0"/>
    <p:restoredTop sz="81867" autoAdjust="0"/>
  </p:normalViewPr>
  <p:slideViewPr>
    <p:cSldViewPr>
      <p:cViewPr varScale="1">
        <p:scale>
          <a:sx n="61" d="100"/>
          <a:sy n="61" d="100"/>
        </p:scale>
        <p:origin x="1650" y="66"/>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1" d="100"/>
          <a:sy n="61" d="100"/>
        </p:scale>
        <p:origin x="-3624" y="-756"/>
      </p:cViewPr>
      <p:guideLst>
        <p:guide orient="horz" pos="2951"/>
        <p:guide pos="2232"/>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49155" name="Rectangle 3"/>
          <p:cNvSpPr>
            <a:spLocks noGrp="1" noChangeArrowheads="1"/>
          </p:cNvSpPr>
          <p:nvPr>
            <p:ph type="dt" sz="quarter" idx="1"/>
          </p:nvPr>
        </p:nvSpPr>
        <p:spPr bwMode="auto">
          <a:xfrm>
            <a:off x="4016375"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49156" name="Rectangle 4"/>
          <p:cNvSpPr>
            <a:spLocks noGrp="1" noChangeArrowheads="1"/>
          </p:cNvSpPr>
          <p:nvPr>
            <p:ph type="ftr" sz="quarter" idx="2"/>
          </p:nvPr>
        </p:nvSpPr>
        <p:spPr bwMode="auto">
          <a:xfrm>
            <a:off x="0" y="8904288"/>
            <a:ext cx="3070225" cy="468312"/>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49157" name="Rectangle 5"/>
          <p:cNvSpPr>
            <a:spLocks noGrp="1" noChangeArrowheads="1"/>
          </p:cNvSpPr>
          <p:nvPr>
            <p:ph type="sldNum" sz="quarter" idx="3"/>
          </p:nvPr>
        </p:nvSpPr>
        <p:spPr bwMode="auto">
          <a:xfrm>
            <a:off x="4016375" y="8904288"/>
            <a:ext cx="3070225" cy="468312"/>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lgn="r">
              <a:defRPr sz="1200">
                <a:latin typeface="Times New Roman" pitchFamily="18" charset="0"/>
              </a:defRPr>
            </a:lvl1pPr>
          </a:lstStyle>
          <a:p>
            <a:pPr>
              <a:defRPr/>
            </a:pPr>
            <a:fld id="{DE689794-001C-4034-8F31-A6BF042E498A}" type="slidenum">
              <a:rPr lang="en-CA"/>
              <a:pPr>
                <a:defRPr/>
              </a:pPr>
              <a:t>‹#›</a:t>
            </a:fld>
            <a:endParaRPr lang="en-CA"/>
          </a:p>
        </p:txBody>
      </p:sp>
    </p:spTree>
    <p:extLst>
      <p:ext uri="{BB962C8B-B14F-4D97-AF65-F5344CB8AC3E}">
        <p14:creationId xmlns:p14="http://schemas.microsoft.com/office/powerpoint/2010/main" val="2905413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defRPr sz="1200">
                <a:latin typeface="Arial" charset="0"/>
              </a:defRPr>
            </a:lvl1pPr>
          </a:lstStyle>
          <a:p>
            <a:pPr>
              <a:defRPr/>
            </a:pPr>
            <a:endParaRPr lang="en-US"/>
          </a:p>
        </p:txBody>
      </p:sp>
      <p:sp>
        <p:nvSpPr>
          <p:cNvPr id="120835" name="Rectangle 3"/>
          <p:cNvSpPr>
            <a:spLocks noGrp="1" noChangeArrowheads="1"/>
          </p:cNvSpPr>
          <p:nvPr>
            <p:ph type="dt" idx="1"/>
          </p:nvPr>
        </p:nvSpPr>
        <p:spPr bwMode="auto">
          <a:xfrm>
            <a:off x="4014788" y="0"/>
            <a:ext cx="3070225" cy="468313"/>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lvl1pPr algn="r">
              <a:defRPr sz="1200">
                <a:latin typeface="Arial"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200150" y="703263"/>
            <a:ext cx="4686300" cy="3514725"/>
          </a:xfrm>
          <a:prstGeom prst="rect">
            <a:avLst/>
          </a:prstGeom>
          <a:noFill/>
          <a:ln w="9525">
            <a:solidFill>
              <a:srgbClr val="000000"/>
            </a:solidFill>
            <a:miter lim="800000"/>
            <a:headEnd/>
            <a:tailEnd/>
          </a:ln>
        </p:spPr>
      </p:sp>
      <p:sp>
        <p:nvSpPr>
          <p:cNvPr id="120837" name="Rectangle 5"/>
          <p:cNvSpPr>
            <a:spLocks noGrp="1" noChangeArrowheads="1"/>
          </p:cNvSpPr>
          <p:nvPr>
            <p:ph type="body" sz="quarter" idx="3"/>
          </p:nvPr>
        </p:nvSpPr>
        <p:spPr bwMode="auto">
          <a:xfrm>
            <a:off x="708025" y="4452938"/>
            <a:ext cx="5670550" cy="4216400"/>
          </a:xfrm>
          <a:prstGeom prst="rect">
            <a:avLst/>
          </a:prstGeom>
          <a:noFill/>
          <a:ln w="9525">
            <a:noFill/>
            <a:miter lim="800000"/>
            <a:headEnd/>
            <a:tailEnd/>
          </a:ln>
          <a:effectLst/>
        </p:spPr>
        <p:txBody>
          <a:bodyPr vert="horz" wrap="square" lIns="93058" tIns="46529" rIns="93058" bIns="4652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0838" name="Rectangle 6"/>
          <p:cNvSpPr>
            <a:spLocks noGrp="1" noChangeArrowheads="1"/>
          </p:cNvSpPr>
          <p:nvPr>
            <p:ph type="ftr" sz="quarter" idx="4"/>
          </p:nvPr>
        </p:nvSpPr>
        <p:spPr bwMode="auto">
          <a:xfrm>
            <a:off x="0" y="8902700"/>
            <a:ext cx="3070225" cy="468313"/>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defRPr sz="1200">
                <a:latin typeface="Arial" charset="0"/>
              </a:defRPr>
            </a:lvl1pPr>
          </a:lstStyle>
          <a:p>
            <a:pPr>
              <a:defRPr/>
            </a:pPr>
            <a:endParaRPr lang="en-US"/>
          </a:p>
        </p:txBody>
      </p:sp>
      <p:sp>
        <p:nvSpPr>
          <p:cNvPr id="120839" name="Rectangle 7"/>
          <p:cNvSpPr>
            <a:spLocks noGrp="1" noChangeArrowheads="1"/>
          </p:cNvSpPr>
          <p:nvPr>
            <p:ph type="sldNum" sz="quarter" idx="5"/>
          </p:nvPr>
        </p:nvSpPr>
        <p:spPr bwMode="auto">
          <a:xfrm>
            <a:off x="4014788" y="8902700"/>
            <a:ext cx="3070225" cy="468313"/>
          </a:xfrm>
          <a:prstGeom prst="rect">
            <a:avLst/>
          </a:prstGeom>
          <a:noFill/>
          <a:ln w="9525">
            <a:noFill/>
            <a:miter lim="800000"/>
            <a:headEnd/>
            <a:tailEnd/>
          </a:ln>
          <a:effectLst/>
        </p:spPr>
        <p:txBody>
          <a:bodyPr vert="horz" wrap="square" lIns="93058" tIns="46529" rIns="93058" bIns="46529" numCol="1" anchor="b" anchorCtr="0" compatLnSpc="1">
            <a:prstTxWarp prst="textNoShape">
              <a:avLst/>
            </a:prstTxWarp>
          </a:bodyPr>
          <a:lstStyle>
            <a:lvl1pPr algn="r">
              <a:defRPr sz="1200">
                <a:latin typeface="Arial" charset="0"/>
              </a:defRPr>
            </a:lvl1pPr>
          </a:lstStyle>
          <a:p>
            <a:pPr>
              <a:defRPr/>
            </a:pPr>
            <a:fld id="{9FB4E9A6-3B2D-4A01-9FCD-D07BE8D86FE0}" type="slidenum">
              <a:rPr lang="en-US"/>
              <a:pPr>
                <a:defRPr/>
              </a:pPr>
              <a:t>‹#›</a:t>
            </a:fld>
            <a:endParaRPr lang="en-US"/>
          </a:p>
        </p:txBody>
      </p:sp>
    </p:spTree>
    <p:extLst>
      <p:ext uri="{BB962C8B-B14F-4D97-AF65-F5344CB8AC3E}">
        <p14:creationId xmlns:p14="http://schemas.microsoft.com/office/powerpoint/2010/main" val="3180394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ＭＳ Ｐゴシック" pitchFamily="-60" charset="-128"/>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6075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0" y="4287838"/>
            <a:ext cx="7086600" cy="5084762"/>
          </a:xfrm>
          <a:noFill/>
          <a:ln/>
        </p:spPr>
        <p:txBody>
          <a:bodyPr/>
          <a:lstStyle/>
          <a:p>
            <a:pPr>
              <a:buFontTx/>
              <a:buNone/>
            </a:pPr>
            <a:r>
              <a:rPr lang="en-US" dirty="0" smtClean="0"/>
              <a:t>Healthy</a:t>
            </a:r>
            <a:r>
              <a:rPr lang="en-US" baseline="0" dirty="0" smtClean="0"/>
              <a:t> alternatives for common unhealthy snacks </a:t>
            </a:r>
            <a:endParaRPr lang="en-US" dirty="0" smtClean="0"/>
          </a:p>
        </p:txBody>
      </p:sp>
      <p:sp>
        <p:nvSpPr>
          <p:cNvPr id="44036" name="Slide Number Placeholder 3"/>
          <p:cNvSpPr>
            <a:spLocks noGrp="1"/>
          </p:cNvSpPr>
          <p:nvPr>
            <p:ph type="sldNum" sz="quarter" idx="5"/>
          </p:nvPr>
        </p:nvSpPr>
        <p:spPr>
          <a:noFill/>
        </p:spPr>
        <p:txBody>
          <a:bodyPr/>
          <a:lstStyle/>
          <a:p>
            <a:fld id="{96FA4B5E-E4E9-426C-8D79-BAAC91D65806}" type="slidenum">
              <a:rPr lang="en-US" smtClean="0"/>
              <a:pPr/>
              <a:t>11</a:t>
            </a:fld>
            <a:endParaRPr lang="en-US" smtClean="0"/>
          </a:p>
        </p:txBody>
      </p:sp>
    </p:spTree>
    <p:extLst>
      <p:ext uri="{BB962C8B-B14F-4D97-AF65-F5344CB8AC3E}">
        <p14:creationId xmlns:p14="http://schemas.microsoft.com/office/powerpoint/2010/main" val="17826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CA" sz="1200" kern="1200" dirty="0" smtClean="0">
                <a:solidFill>
                  <a:schemeClr val="tx1"/>
                </a:solidFill>
                <a:effectLst/>
                <a:latin typeface="Arial" charset="0"/>
                <a:ea typeface="MS PGothic" pitchFamily="34" charset="-128"/>
                <a:cs typeface="ＭＳ Ｐゴシック" pitchFamily="-60" charset="-128"/>
              </a:rPr>
              <a:t>Many people tend to think they can leave a little slack room in their diet as long as they are willing to put in the extra time exercising.  But, most people </a:t>
            </a:r>
            <a:r>
              <a:rPr kumimoji="1" lang="en-CA" sz="1200" b="1" kern="1200" dirty="0" smtClean="0">
                <a:solidFill>
                  <a:schemeClr val="tx1"/>
                </a:solidFill>
                <a:effectLst/>
                <a:latin typeface="Arial" charset="0"/>
                <a:ea typeface="MS PGothic" pitchFamily="34" charset="-128"/>
                <a:cs typeface="ＭＳ Ｐゴシック" pitchFamily="-60" charset="-128"/>
              </a:rPr>
              <a:t>underestimate</a:t>
            </a:r>
            <a:r>
              <a:rPr kumimoji="1" lang="en-CA" sz="1200" kern="1200" dirty="0" smtClean="0">
                <a:solidFill>
                  <a:schemeClr val="tx1"/>
                </a:solidFill>
                <a:effectLst/>
                <a:latin typeface="Arial" charset="0"/>
                <a:ea typeface="MS PGothic" pitchFamily="34" charset="-128"/>
                <a:cs typeface="ＭＳ Ｐゴシック" pitchFamily="-60" charset="-128"/>
              </a:rPr>
              <a:t> how much exercise is required in order to burn off that indulgence.  </a:t>
            </a:r>
            <a:r>
              <a:rPr kumimoji="1" lang="en-CA" sz="1200" b="1" kern="1200" dirty="0" smtClean="0">
                <a:solidFill>
                  <a:schemeClr val="tx1"/>
                </a:solidFill>
                <a:effectLst/>
                <a:latin typeface="Arial" charset="0"/>
                <a:ea typeface="MS PGothic" pitchFamily="34" charset="-128"/>
                <a:cs typeface="ＭＳ Ｐゴシック" pitchFamily="-60" charset="-128"/>
              </a:rPr>
              <a:t>Here is how much exercise a 150-pound person would have to do to burn off calories in some popular snacks.</a:t>
            </a:r>
            <a:r>
              <a:rPr kumimoji="1" lang="en-CA" sz="1200" kern="1200" dirty="0" smtClean="0">
                <a:solidFill>
                  <a:schemeClr val="tx1"/>
                </a:solidFill>
                <a:effectLst/>
                <a:latin typeface="Arial" charset="0"/>
                <a:ea typeface="MS PGothic" pitchFamily="34" charset="-128"/>
                <a:cs typeface="ＭＳ Ｐゴシック" pitchFamily="-60" charset="-128"/>
              </a:rPr>
              <a:t> </a:t>
            </a:r>
            <a:endParaRPr kumimoji="1" lang="en-GB" sz="1200" kern="1200" dirty="0" smtClean="0">
              <a:solidFill>
                <a:schemeClr val="tx1"/>
              </a:solidFill>
              <a:effectLst/>
              <a:latin typeface="Arial" charset="0"/>
              <a:ea typeface="MS PGothic" pitchFamily="34" charset="-128"/>
              <a:cs typeface="ＭＳ Ｐゴシック" pitchFamily="-60" charset="-128"/>
            </a:endParaRPr>
          </a:p>
          <a:p>
            <a:endParaRPr lang="en-US" dirty="0"/>
          </a:p>
        </p:txBody>
      </p:sp>
      <p:sp>
        <p:nvSpPr>
          <p:cNvPr id="4" name="Slide Number Placeholder 3"/>
          <p:cNvSpPr>
            <a:spLocks noGrp="1"/>
          </p:cNvSpPr>
          <p:nvPr>
            <p:ph type="sldNum" sz="quarter" idx="10"/>
          </p:nvPr>
        </p:nvSpPr>
        <p:spPr/>
        <p:txBody>
          <a:bodyPr/>
          <a:lstStyle/>
          <a:p>
            <a:pPr>
              <a:defRPr/>
            </a:pPr>
            <a:fld id="{9FB4E9A6-3B2D-4A01-9FCD-D07BE8D86FE0}" type="slidenum">
              <a:rPr lang="en-US" smtClean="0"/>
              <a:pPr>
                <a:defRPr/>
              </a:pPr>
              <a:t>12</a:t>
            </a:fld>
            <a:endParaRPr lang="en-US"/>
          </a:p>
        </p:txBody>
      </p:sp>
    </p:spTree>
    <p:extLst>
      <p:ext uri="{BB962C8B-B14F-4D97-AF65-F5344CB8AC3E}">
        <p14:creationId xmlns:p14="http://schemas.microsoft.com/office/powerpoint/2010/main" val="3572317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0" y="4287838"/>
            <a:ext cx="7086600" cy="5084762"/>
          </a:xfrm>
          <a:noFill/>
          <a:ln/>
        </p:spPr>
        <p:txBody>
          <a:bodyPr/>
          <a:lstStyle/>
          <a:p>
            <a:pPr>
              <a:buFontTx/>
              <a:buChar char="-"/>
            </a:pPr>
            <a:endParaRPr lang="en-US" smtClean="0"/>
          </a:p>
        </p:txBody>
      </p:sp>
      <p:sp>
        <p:nvSpPr>
          <p:cNvPr id="44036" name="Slide Number Placeholder 3"/>
          <p:cNvSpPr>
            <a:spLocks noGrp="1"/>
          </p:cNvSpPr>
          <p:nvPr>
            <p:ph type="sldNum" sz="quarter" idx="5"/>
          </p:nvPr>
        </p:nvSpPr>
        <p:spPr>
          <a:noFill/>
        </p:spPr>
        <p:txBody>
          <a:bodyPr/>
          <a:lstStyle/>
          <a:p>
            <a:fld id="{96FA4B5E-E4E9-426C-8D79-BAAC91D65806}" type="slidenum">
              <a:rPr lang="en-US" smtClean="0"/>
              <a:pPr/>
              <a:t>13</a:t>
            </a:fld>
            <a:endParaRPr lang="en-US" smtClean="0"/>
          </a:p>
        </p:txBody>
      </p:sp>
    </p:spTree>
    <p:extLst>
      <p:ext uri="{BB962C8B-B14F-4D97-AF65-F5344CB8AC3E}">
        <p14:creationId xmlns:p14="http://schemas.microsoft.com/office/powerpoint/2010/main" val="138009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776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708025" y="4452938"/>
            <a:ext cx="5670550" cy="4689475"/>
          </a:xfrm>
          <a:noFill/>
          <a:ln/>
        </p:spPr>
        <p:txBody>
          <a:bodyPr/>
          <a:lstStyle/>
          <a:p>
            <a:endParaRPr lang="en-US" dirty="0" smtClean="0"/>
          </a:p>
        </p:txBody>
      </p:sp>
      <p:sp>
        <p:nvSpPr>
          <p:cNvPr id="31748" name="Slide Number Placeholder 3"/>
          <p:cNvSpPr>
            <a:spLocks noGrp="1"/>
          </p:cNvSpPr>
          <p:nvPr>
            <p:ph type="sldNum" sz="quarter" idx="5"/>
          </p:nvPr>
        </p:nvSpPr>
        <p:spPr>
          <a:noFill/>
        </p:spPr>
        <p:txBody>
          <a:bodyPr/>
          <a:lstStyle/>
          <a:p>
            <a:fld id="{100EDDA3-F3D1-46A4-8473-5DD7D037C8F2}" type="slidenum">
              <a:rPr lang="en-US" smtClean="0"/>
              <a:pPr/>
              <a:t>2</a:t>
            </a:fld>
            <a:endParaRPr lang="en-US" smtClean="0"/>
          </a:p>
        </p:txBody>
      </p:sp>
    </p:spTree>
    <p:extLst>
      <p:ext uri="{BB962C8B-B14F-4D97-AF65-F5344CB8AC3E}">
        <p14:creationId xmlns:p14="http://schemas.microsoft.com/office/powerpoint/2010/main" val="3684742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0" y="4452938"/>
            <a:ext cx="7086600" cy="4216400"/>
          </a:xfrm>
          <a:noFill/>
          <a:ln/>
        </p:spPr>
        <p:txBody>
          <a:bodyPr/>
          <a:lstStyle/>
          <a:p>
            <a:pPr eaLnBrk="0" hangingPunct="0">
              <a:spcBef>
                <a:spcPct val="30000"/>
              </a:spcBef>
              <a:defRPr/>
            </a:pPr>
            <a:r>
              <a:rPr kumimoji="1" lang="en-US" dirty="0" smtClean="0">
                <a:cs typeface="ＭＳ Ｐゴシック" pitchFamily="-60" charset="-128"/>
              </a:rPr>
              <a:t>Snacks can keep your blood glucose (sugar) levels stable throughout the day. In this chart, the two</a:t>
            </a:r>
            <a:r>
              <a:rPr kumimoji="1" lang="en-US" baseline="0" dirty="0" smtClean="0">
                <a:cs typeface="ＭＳ Ｐゴシック" pitchFamily="-60" charset="-128"/>
              </a:rPr>
              <a:t> RED circles represent poor snacking choices, and the GREEN circle represents healthy snacking. The black lines represent blood glucose levels.  </a:t>
            </a:r>
          </a:p>
          <a:p>
            <a:pPr eaLnBrk="0" hangingPunct="0">
              <a:spcBef>
                <a:spcPct val="30000"/>
              </a:spcBef>
              <a:defRPr/>
            </a:pPr>
            <a:endParaRPr kumimoji="1" lang="en-US" baseline="0" dirty="0" smtClean="0">
              <a:cs typeface="ＭＳ Ｐゴシック" pitchFamily="-60" charset="-128"/>
            </a:endParaRPr>
          </a:p>
          <a:p>
            <a:pPr eaLnBrk="0" hangingPunct="0">
              <a:spcBef>
                <a:spcPct val="30000"/>
              </a:spcBef>
              <a:defRPr/>
            </a:pPr>
            <a:r>
              <a:rPr kumimoji="1" lang="en-US" baseline="0" dirty="0" smtClean="0">
                <a:cs typeface="ＭＳ Ｐゴシック" pitchFamily="-60" charset="-128"/>
              </a:rPr>
              <a:t>Why do we need to snack? We want to stabilize our blood sugar levels as seen in the middle, green row. As seen in the chart, this results in fewer cravings, increased energy, and a healthy metabolism (using fat and NOT lean muscle to break down food). </a:t>
            </a:r>
            <a:r>
              <a:rPr kumimoji="1" lang="en-CA" sz="1200" kern="1200" dirty="0" smtClean="0">
                <a:solidFill>
                  <a:schemeClr val="tx1"/>
                </a:solidFill>
                <a:effectLst/>
                <a:latin typeface="Arial" charset="0"/>
                <a:ea typeface="MS PGothic" pitchFamily="34" charset="-128"/>
                <a:cs typeface="ＭＳ Ｐゴシック" pitchFamily="-60" charset="-128"/>
              </a:rPr>
              <a:t>Therefore, by ensuring you are eating snacks in between meals, your body will begin to burn the calories you are taking in for energy right away. If the body “knows” it will be fed again in a couple of hours, storage won’t happen. This, in turn, burns fat and calories more efficiently! </a:t>
            </a:r>
            <a:endParaRPr kumimoji="1" lang="en-US" baseline="0" dirty="0" smtClean="0">
              <a:cs typeface="ＭＳ Ｐゴシック" pitchFamily="-60" charset="-128"/>
            </a:endParaRPr>
          </a:p>
          <a:p>
            <a:pPr eaLnBrk="0" hangingPunct="0">
              <a:spcBef>
                <a:spcPct val="30000"/>
              </a:spcBef>
              <a:defRPr/>
            </a:pPr>
            <a:endParaRPr kumimoji="1" lang="en-US" dirty="0" smtClean="0">
              <a:cs typeface="ＭＳ Ｐゴシック" pitchFamily="-60" charset="-128"/>
            </a:endParaRPr>
          </a:p>
          <a:p>
            <a:pPr eaLnBrk="0" hangingPunct="0">
              <a:spcBef>
                <a:spcPct val="30000"/>
              </a:spcBef>
              <a:defRPr/>
            </a:pPr>
            <a:r>
              <a:rPr kumimoji="1" lang="en-US" dirty="0" smtClean="0">
                <a:cs typeface="ＭＳ Ｐゴシック" pitchFamily="-60" charset="-128"/>
              </a:rPr>
              <a:t>What happens when you do not snack? As seen in the bottom row, several hours without food will dramatically lower your blood sugar levels.</a:t>
            </a:r>
            <a:r>
              <a:rPr kumimoji="1" lang="en-US" baseline="0" dirty="0" smtClean="0">
                <a:cs typeface="ＭＳ Ｐゴシック" pitchFamily="-60" charset="-128"/>
              </a:rPr>
              <a:t> This is not good because your body ends up burning the wrong fuel type (protein but it should be carbohydrates or fat), STORES fat, energy levels plummet, and your food cravings increase which usually means</a:t>
            </a:r>
            <a:r>
              <a:rPr kumimoji="1" lang="en-US" dirty="0" smtClean="0">
                <a:cs typeface="ＭＳ Ｐゴシック" pitchFamily="-60" charset="-128"/>
              </a:rPr>
              <a:t> overindulging at meal time. If </a:t>
            </a:r>
            <a:r>
              <a:rPr kumimoji="1" lang="en-CA" sz="1200" kern="1200" dirty="0" smtClean="0">
                <a:solidFill>
                  <a:schemeClr val="tx1"/>
                </a:solidFill>
                <a:effectLst/>
                <a:latin typeface="Arial" charset="0"/>
                <a:ea typeface="MS PGothic" pitchFamily="34" charset="-128"/>
                <a:cs typeface="ＭＳ Ｐゴシック" pitchFamily="-60" charset="-128"/>
              </a:rPr>
              <a:t>the body “knows” it won’t be fed for another 6-7 hours, and will start ‘holding’ onto the ingested food</a:t>
            </a:r>
            <a:r>
              <a:rPr kumimoji="1" lang="en-CA" sz="1200" kern="1200" baseline="0" dirty="0" smtClean="0">
                <a:solidFill>
                  <a:schemeClr val="tx1"/>
                </a:solidFill>
                <a:effectLst/>
                <a:latin typeface="Arial" charset="0"/>
                <a:ea typeface="MS PGothic" pitchFamily="34" charset="-128"/>
                <a:cs typeface="ＭＳ Ｐゴシック" pitchFamily="-60" charset="-128"/>
              </a:rPr>
              <a:t> (i.e. storing fat). </a:t>
            </a:r>
            <a:endParaRPr kumimoji="1" lang="en-US" dirty="0" smtClean="0">
              <a:cs typeface="ＭＳ Ｐゴシック" pitchFamily="-60" charset="-128"/>
            </a:endParaRPr>
          </a:p>
          <a:p>
            <a:pPr eaLnBrk="0" hangingPunct="0">
              <a:spcBef>
                <a:spcPct val="30000"/>
              </a:spcBef>
              <a:defRPr/>
            </a:pPr>
            <a:endParaRPr kumimoji="1" lang="en-US" dirty="0" smtClean="0">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dirty="0" smtClean="0">
                <a:cs typeface="ＭＳ Ｐゴシック" pitchFamily="-60" charset="-128"/>
              </a:rPr>
              <a:t>Eating nutritious foods when you are hungry and stopping when you are full keeps blood sugar levels more constant and can keep you from overeating. Just make sure you stay within your recommended calories for the day</a:t>
            </a:r>
            <a:r>
              <a:rPr kumimoji="1" lang="en-US" baseline="0" dirty="0" smtClean="0">
                <a:cs typeface="ＭＳ Ｐゴシック" pitchFamily="-60" charset="-128"/>
              </a:rPr>
              <a:t> or else you’ll be in the top row </a:t>
            </a:r>
            <a:endParaRPr lang="en-US" dirty="0" smtClean="0"/>
          </a:p>
          <a:p>
            <a:pPr eaLnBrk="0" hangingPunct="0">
              <a:spcBef>
                <a:spcPct val="30000"/>
              </a:spcBef>
              <a:defRPr/>
            </a:pPr>
            <a:endParaRPr kumimoji="1" lang="en-US" dirty="0" smtClean="0">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MS PGothic" pitchFamily="34" charset="-128"/>
                <a:cs typeface="ＭＳ Ｐゴシック" pitchFamily="-60" charset="-128"/>
              </a:rPr>
              <a:t>More</a:t>
            </a:r>
            <a:r>
              <a:rPr kumimoji="1" lang="en-US" sz="1200" kern="1200" baseline="0" dirty="0" smtClean="0">
                <a:solidFill>
                  <a:schemeClr val="tx1"/>
                </a:solidFill>
                <a:effectLst/>
                <a:latin typeface="Arial" charset="0"/>
                <a:ea typeface="MS PGothic" pitchFamily="34" charset="-128"/>
                <a:cs typeface="ＭＳ Ｐゴシック" pitchFamily="-60" charset="-128"/>
              </a:rPr>
              <a:t> is explained on the next slide.</a:t>
            </a:r>
          </a:p>
        </p:txBody>
      </p:sp>
      <p:sp>
        <p:nvSpPr>
          <p:cNvPr id="32772" name="Slide Number Placeholder 3"/>
          <p:cNvSpPr>
            <a:spLocks noGrp="1"/>
          </p:cNvSpPr>
          <p:nvPr>
            <p:ph type="sldNum" sz="quarter" idx="5"/>
          </p:nvPr>
        </p:nvSpPr>
        <p:spPr>
          <a:noFill/>
        </p:spPr>
        <p:txBody>
          <a:bodyPr/>
          <a:lstStyle/>
          <a:p>
            <a:fld id="{CEF8C232-D69A-4FE7-A054-6188A52CC047}" type="slidenum">
              <a:rPr lang="en-US" smtClean="0"/>
              <a:pPr/>
              <a:t>3</a:t>
            </a:fld>
            <a:endParaRPr lang="en-US" smtClean="0"/>
          </a:p>
        </p:txBody>
      </p:sp>
    </p:spTree>
    <p:extLst>
      <p:ext uri="{BB962C8B-B14F-4D97-AF65-F5344CB8AC3E}">
        <p14:creationId xmlns:p14="http://schemas.microsoft.com/office/powerpoint/2010/main" val="356458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30000"/>
              </a:spcBef>
              <a:defRPr/>
            </a:pPr>
            <a:r>
              <a:rPr kumimoji="1" lang="en-US" dirty="0" smtClean="0">
                <a:cs typeface="ＭＳ Ｐゴシック" pitchFamily="-60" charset="-128"/>
              </a:rPr>
              <a:t>Snacks can keep your blood glucose (sugar) levels stable throughout the day. </a:t>
            </a:r>
            <a:endParaRPr kumimoji="1" lang="en-US" baseline="0" dirty="0" smtClean="0">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baseline="0" dirty="0" smtClean="0">
                <a:cs typeface="ＭＳ Ｐゴシック" pitchFamily="-60" charset="-128"/>
              </a:rPr>
              <a:t>When we snack, </a:t>
            </a:r>
            <a:r>
              <a:rPr kumimoji="1" lang="en-CA" sz="1200" kern="1200" dirty="0" smtClean="0">
                <a:solidFill>
                  <a:schemeClr val="tx1"/>
                </a:solidFill>
                <a:effectLst/>
                <a:latin typeface="Arial" charset="0"/>
                <a:ea typeface="MS PGothic" pitchFamily="34" charset="-128"/>
                <a:cs typeface="ＭＳ Ｐゴシック" pitchFamily="-60" charset="-128"/>
              </a:rPr>
              <a:t>, your body will begin to burn the calories you are taking in for energy right away. If the body “knows” it will be fed again in a couple of hours, storage won’t happen. This, in turn, burns fat and calories more efficiently! </a:t>
            </a:r>
            <a:r>
              <a:rPr kumimoji="1" lang="en-US" baseline="0" dirty="0" smtClean="0">
                <a:cs typeface="ＭＳ Ｐゴシック" pitchFamily="-60" charset="-128"/>
              </a:rPr>
              <a:t>This results in fewer cravings, increased energy, and a healthy metabolism (using fat and NOT lean muscle to break down food). </a:t>
            </a:r>
            <a:endParaRPr kumimoji="1" lang="en-CA" sz="1200" kern="1200" baseline="0" dirty="0" smtClean="0">
              <a:solidFill>
                <a:schemeClr val="tx1"/>
              </a:solidFill>
              <a:effectLst/>
              <a:latin typeface="Arial" charset="0"/>
              <a:ea typeface="MS PGothic" pitchFamily="34" charset="-128"/>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dirty="0" smtClean="0">
              <a:cs typeface="ＭＳ Ｐゴシック" pitchFamily="-60" charset="-128"/>
            </a:endParaRPr>
          </a:p>
          <a:p>
            <a:pPr eaLnBrk="0" hangingPunct="0">
              <a:spcBef>
                <a:spcPct val="30000"/>
              </a:spcBef>
              <a:defRPr/>
            </a:pPr>
            <a:r>
              <a:rPr kumimoji="1" lang="en-US" dirty="0" smtClean="0">
                <a:cs typeface="ＭＳ Ｐゴシック" pitchFamily="-60" charset="-128"/>
              </a:rPr>
              <a:t>What happens when you do not snack? Several hours without food will dramatically lower your blood sugar levels.</a:t>
            </a:r>
            <a:r>
              <a:rPr kumimoji="1" lang="en-US" baseline="0" dirty="0" smtClean="0">
                <a:cs typeface="ＭＳ Ｐゴシック" pitchFamily="-60" charset="-128"/>
              </a:rPr>
              <a:t> This is not good because your body ends up burning the wrong fuel type (protein but it should be carbohydrates or fat), STORES fat, energy levels plummet, and your food cravings increase which usually means</a:t>
            </a:r>
            <a:r>
              <a:rPr kumimoji="1" lang="en-US" dirty="0" smtClean="0">
                <a:cs typeface="ＭＳ Ｐゴシック" pitchFamily="-60" charset="-128"/>
              </a:rPr>
              <a:t> overindulging at meal time. If </a:t>
            </a:r>
            <a:r>
              <a:rPr kumimoji="1" lang="en-CA" sz="1200" kern="1200" dirty="0" smtClean="0">
                <a:solidFill>
                  <a:schemeClr val="tx1"/>
                </a:solidFill>
                <a:effectLst/>
                <a:latin typeface="Arial" charset="0"/>
                <a:ea typeface="MS PGothic" pitchFamily="34" charset="-128"/>
                <a:cs typeface="ＭＳ Ｐゴシック" pitchFamily="-60" charset="-128"/>
              </a:rPr>
              <a:t>the body “knows” it won’t be fed for another 6-7 hours, and will start ‘holding’ onto the ingested food</a:t>
            </a:r>
            <a:r>
              <a:rPr kumimoji="1" lang="en-CA" sz="1200" kern="1200" baseline="0" dirty="0" smtClean="0">
                <a:solidFill>
                  <a:schemeClr val="tx1"/>
                </a:solidFill>
                <a:effectLst/>
                <a:latin typeface="Arial" charset="0"/>
                <a:ea typeface="MS PGothic" pitchFamily="34" charset="-128"/>
                <a:cs typeface="ＭＳ Ｐゴシック" pitchFamily="-60" charset="-128"/>
              </a:rPr>
              <a:t> (i.e. storing fat). This can lead to possible weight gain. </a:t>
            </a:r>
            <a:endParaRPr kumimoji="1" lang="en-US" dirty="0" smtClean="0">
              <a:cs typeface="ＭＳ Ｐゴシック" pitchFamily="-60" charset="-128"/>
            </a:endParaRPr>
          </a:p>
          <a:p>
            <a:pPr eaLnBrk="0" hangingPunct="0">
              <a:spcBef>
                <a:spcPct val="30000"/>
              </a:spcBef>
              <a:defRPr/>
            </a:pPr>
            <a:endParaRPr kumimoji="1" lang="en-US" dirty="0" smtClean="0">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Arial" charset="0"/>
              <a:ea typeface="MS PGothic" pitchFamily="34" charset="-128"/>
              <a:cs typeface="ＭＳ Ｐゴシック" pitchFamily="-60" charset="-128"/>
            </a:endParaRPr>
          </a:p>
          <a:p>
            <a:endParaRPr lang="en-CA" sz="1200" dirty="0" smtClean="0">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9FB4E9A6-3B2D-4A01-9FCD-D07BE8D86FE0}" type="slidenum">
              <a:rPr lang="en-US" smtClean="0"/>
              <a:pPr>
                <a:defRPr/>
              </a:pPr>
              <a:t>4</a:t>
            </a:fld>
            <a:endParaRPr lang="en-US"/>
          </a:p>
        </p:txBody>
      </p:sp>
    </p:spTree>
    <p:extLst>
      <p:ext uri="{BB962C8B-B14F-4D97-AF65-F5344CB8AC3E}">
        <p14:creationId xmlns:p14="http://schemas.microsoft.com/office/powerpoint/2010/main" val="1844372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0" y="4452938"/>
            <a:ext cx="7086600" cy="4216400"/>
          </a:xfrm>
          <a:noFill/>
          <a:ln/>
        </p:spPr>
        <p:txBody>
          <a:bodyPr/>
          <a:lstStyle/>
          <a:p>
            <a:r>
              <a:rPr kumimoji="1" lang="en-US" sz="1200" kern="1200" dirty="0" smtClean="0">
                <a:solidFill>
                  <a:schemeClr val="tx1"/>
                </a:solidFill>
                <a:effectLst/>
                <a:latin typeface="Arial" charset="0"/>
                <a:ea typeface="MS PGothic" pitchFamily="34" charset="-128"/>
                <a:cs typeface="ＭＳ Ｐゴシック" pitchFamily="-60" charset="-128"/>
              </a:rPr>
              <a:t>Before you reach for a snack, make sure you’re really hungry. To help you determine whether you snack because you are truly hungry or out of habit, keep a</a:t>
            </a:r>
            <a:r>
              <a:rPr kumimoji="1" lang="en-US" sz="1200" kern="1200" baseline="0" dirty="0" smtClean="0">
                <a:solidFill>
                  <a:schemeClr val="tx1"/>
                </a:solidFill>
                <a:effectLst/>
                <a:latin typeface="Arial" charset="0"/>
                <a:ea typeface="MS PGothic" pitchFamily="34" charset="-128"/>
                <a:cs typeface="ＭＳ Ｐゴシック" pitchFamily="-60" charset="-128"/>
              </a:rPr>
              <a:t> </a:t>
            </a:r>
            <a:r>
              <a:rPr kumimoji="1" lang="en-US" sz="1200" kern="1200" dirty="0" smtClean="0">
                <a:solidFill>
                  <a:schemeClr val="tx1"/>
                </a:solidFill>
                <a:effectLst/>
                <a:latin typeface="Arial" charset="0"/>
                <a:ea typeface="MS PGothic" pitchFamily="34" charset="-128"/>
                <a:cs typeface="ＭＳ Ｐゴシック" pitchFamily="-60" charset="-128"/>
              </a:rPr>
              <a:t>log for a few days to help you identify when you snack, what foods you snack on, and any emotion or situation that triggers snacking. This is in the handout</a:t>
            </a:r>
            <a:r>
              <a:rPr kumimoji="1" lang="en-US" sz="1200" kern="1200" baseline="0" dirty="0" smtClean="0">
                <a:solidFill>
                  <a:schemeClr val="tx1"/>
                </a:solidFill>
                <a:effectLst/>
                <a:latin typeface="Arial" charset="0"/>
                <a:ea typeface="MS PGothic" pitchFamily="34" charset="-128"/>
                <a:cs typeface="ＭＳ Ｐゴシック" pitchFamily="-60" charset="-128"/>
              </a:rPr>
              <a:t> and on the next slide. </a:t>
            </a:r>
            <a:endParaRPr kumimoji="1" lang="en-US" sz="1200" kern="1200" dirty="0" smtClean="0">
              <a:solidFill>
                <a:schemeClr val="tx1"/>
              </a:solidFill>
              <a:effectLst/>
              <a:latin typeface="Arial" charset="0"/>
              <a:ea typeface="MS PGothic" pitchFamily="34" charset="-128"/>
              <a:cs typeface="ＭＳ Ｐゴシック" pitchFamily="-60" charset="-128"/>
            </a:endParaRPr>
          </a:p>
          <a:p>
            <a:endParaRPr kumimoji="1" lang="en-US" sz="1200" kern="1200" dirty="0" smtClean="0">
              <a:solidFill>
                <a:schemeClr val="tx1"/>
              </a:solidFill>
              <a:effectLst/>
              <a:latin typeface="Arial" charset="0"/>
              <a:ea typeface="MS PGothic" pitchFamily="34" charset="-128"/>
              <a:cs typeface="ＭＳ Ｐゴシック" pitchFamily="-60" charset="-128"/>
            </a:endParaRPr>
          </a:p>
          <a:p>
            <a:r>
              <a:rPr kumimoji="1" lang="en-US" sz="1200" kern="1200" dirty="0" smtClean="0">
                <a:solidFill>
                  <a:schemeClr val="tx1"/>
                </a:solidFill>
                <a:effectLst/>
                <a:latin typeface="Arial" charset="0"/>
                <a:ea typeface="MS PGothic" pitchFamily="34" charset="-128"/>
                <a:cs typeface="ＭＳ Ｐゴシック" pitchFamily="-60" charset="-128"/>
              </a:rPr>
              <a:t>Do you snack when: </a:t>
            </a:r>
          </a:p>
          <a:p>
            <a:pPr marL="171450" indent="-171450">
              <a:buFontTx/>
              <a:buChar char="-"/>
            </a:pPr>
            <a:r>
              <a:rPr kumimoji="1" lang="en-US" sz="1200" kern="1200" dirty="0" smtClean="0">
                <a:solidFill>
                  <a:schemeClr val="tx1"/>
                </a:solidFill>
                <a:effectLst/>
                <a:latin typeface="Arial" charset="0"/>
                <a:ea typeface="MS PGothic" pitchFamily="34" charset="-128"/>
                <a:cs typeface="ＭＳ Ｐゴシック" pitchFamily="-60" charset="-128"/>
              </a:rPr>
              <a:t>Late at night</a:t>
            </a:r>
            <a:r>
              <a:rPr kumimoji="1" lang="en-US" sz="1200" kern="1200" baseline="0" dirty="0" smtClean="0">
                <a:solidFill>
                  <a:schemeClr val="tx1"/>
                </a:solidFill>
                <a:effectLst/>
                <a:latin typeface="Arial" charset="0"/>
                <a:ea typeface="MS PGothic" pitchFamily="34" charset="-128"/>
                <a:cs typeface="ＭＳ Ｐゴシック" pitchFamily="-60" charset="-128"/>
              </a:rPr>
              <a:t> or bedtime snack: This can contribute to heartburn and weight gain. If you’re really hungry, think about how many calories you have eaten that day (caloric intake) and how much energy you expended through physical activity (caloric outtake). This can help guide what kind of snack you may have. A piece of fruit of whole-grain toast are good options. </a:t>
            </a:r>
          </a:p>
          <a:p>
            <a:pPr marL="171450" indent="-171450">
              <a:buFontTx/>
              <a:buChar char="-"/>
            </a:pPr>
            <a:r>
              <a:rPr kumimoji="1" lang="en-US" sz="1200" kern="1200" baseline="0" dirty="0" smtClean="0">
                <a:solidFill>
                  <a:schemeClr val="tx1"/>
                </a:solidFill>
                <a:effectLst/>
                <a:latin typeface="Arial" charset="0"/>
                <a:ea typeface="MS PGothic" pitchFamily="34" charset="-128"/>
                <a:cs typeface="ＭＳ Ｐゴシック" pitchFamily="-60" charset="-128"/>
              </a:rPr>
              <a:t>Bored: If you have nothing else to do and decide to eat, try walking around the block, drinking water, calling a friend, playing with your pet if you have one, or brushing your teeth. </a:t>
            </a:r>
          </a:p>
          <a:p>
            <a:pPr marL="171450" indent="-171450">
              <a:buFontTx/>
              <a:buChar char="-"/>
            </a:pPr>
            <a:r>
              <a:rPr kumimoji="1" lang="en-US" sz="1200" kern="1200" baseline="0" dirty="0" smtClean="0">
                <a:solidFill>
                  <a:schemeClr val="tx1"/>
                </a:solidFill>
                <a:effectLst/>
                <a:latin typeface="Arial" charset="0"/>
                <a:ea typeface="MS PGothic" pitchFamily="34" charset="-128"/>
                <a:cs typeface="ＭＳ Ｐゴシック" pitchFamily="-60" charset="-128"/>
              </a:rPr>
              <a:t>Stressed or tired: Go outdoors, not to the kitchen! A brisk 15 minute walk invigorates your mind and helps relax tense muscles and calm the body’s stress response (which can stimulate appetite) </a:t>
            </a:r>
          </a:p>
          <a:p>
            <a:pPr marL="171450" indent="-171450">
              <a:buFontTx/>
              <a:buChar char="-"/>
            </a:pPr>
            <a:r>
              <a:rPr kumimoji="1" lang="en-US" sz="1200" kern="1200" baseline="0" dirty="0" smtClean="0">
                <a:solidFill>
                  <a:schemeClr val="tx1"/>
                </a:solidFill>
                <a:effectLst/>
                <a:latin typeface="Arial" charset="0"/>
                <a:ea typeface="MS PGothic" pitchFamily="34" charset="-128"/>
                <a:cs typeface="ＭＳ Ｐゴシック" pitchFamily="-60" charset="-128"/>
              </a:rPr>
              <a:t>Lonely: Studies have shown that eating with family or friends does not increase food intake. If you usually eat while watching TV, you may want to try making mealtime more social and away from the TV. </a:t>
            </a:r>
          </a:p>
          <a:p>
            <a:pPr marL="171450" indent="-171450">
              <a:buFontTx/>
              <a:buChar char="-"/>
            </a:pPr>
            <a:r>
              <a:rPr kumimoji="1" lang="en-US" sz="1200" kern="1200" baseline="0" dirty="0" smtClean="0">
                <a:solidFill>
                  <a:schemeClr val="tx1"/>
                </a:solidFill>
                <a:effectLst/>
                <a:latin typeface="Arial" charset="0"/>
                <a:ea typeface="MS PGothic" pitchFamily="34" charset="-128"/>
                <a:cs typeface="ＭＳ Ｐゴシック" pitchFamily="-60" charset="-128"/>
              </a:rPr>
              <a:t>Because it’s there: Reaching for the kitchen pantry, desk, or drawer makes snacking easy. Clear out your stash of unhealthy snacks (food bank, </a:t>
            </a:r>
            <a:r>
              <a:rPr kumimoji="1" lang="en-US" sz="1200" kern="1200" baseline="0" dirty="0" err="1" smtClean="0">
                <a:solidFill>
                  <a:schemeClr val="tx1"/>
                </a:solidFill>
                <a:effectLst/>
                <a:latin typeface="Arial" charset="0"/>
                <a:ea typeface="MS PGothic" pitchFamily="34" charset="-128"/>
                <a:cs typeface="ＭＳ Ｐゴシック" pitchFamily="-60" charset="-128"/>
              </a:rPr>
              <a:t>neighbours</a:t>
            </a:r>
            <a:r>
              <a:rPr kumimoji="1" lang="en-US" sz="1200" kern="1200" baseline="0" dirty="0" smtClean="0">
                <a:solidFill>
                  <a:schemeClr val="tx1"/>
                </a:solidFill>
                <a:effectLst/>
                <a:latin typeface="Arial" charset="0"/>
                <a:ea typeface="MS PGothic" pitchFamily="34" charset="-128"/>
                <a:cs typeface="ＭＳ Ｐゴシック" pitchFamily="-60" charset="-128"/>
              </a:rPr>
              <a:t>, </a:t>
            </a:r>
            <a:r>
              <a:rPr kumimoji="1" lang="en-US" sz="1200" kern="1200" baseline="0" dirty="0" err="1" smtClean="0">
                <a:solidFill>
                  <a:schemeClr val="tx1"/>
                </a:solidFill>
                <a:effectLst/>
                <a:latin typeface="Arial" charset="0"/>
                <a:ea typeface="MS PGothic" pitchFamily="34" charset="-128"/>
                <a:cs typeface="ＭＳ Ｐゴシック" pitchFamily="-60" charset="-128"/>
              </a:rPr>
              <a:t>garbarge</a:t>
            </a:r>
            <a:r>
              <a:rPr kumimoji="1" lang="en-US" sz="1200" kern="1200" baseline="0" dirty="0" smtClean="0">
                <a:solidFill>
                  <a:schemeClr val="tx1"/>
                </a:solidFill>
                <a:effectLst/>
                <a:latin typeface="Arial" charset="0"/>
                <a:ea typeface="MS PGothic" pitchFamily="34" charset="-128"/>
                <a:cs typeface="ＭＳ Ｐゴシック" pitchFamily="-60" charset="-128"/>
              </a:rPr>
              <a:t>). Replace them with healthy snacks that you have on hand (baby carrots, nuts, hummus, fruit).  </a:t>
            </a:r>
            <a:endParaRPr kumimoji="1" lang="en-US" sz="1200" kern="1200" dirty="0" smtClean="0">
              <a:solidFill>
                <a:schemeClr val="tx1"/>
              </a:solidFill>
              <a:effectLst/>
              <a:latin typeface="Arial" charset="0"/>
              <a:ea typeface="MS PGothic" pitchFamily="34" charset="-128"/>
              <a:cs typeface="ＭＳ Ｐゴシック" pitchFamily="-60" charset="-128"/>
            </a:endParaRPr>
          </a:p>
          <a:p>
            <a:endParaRPr kumimoji="1" lang="en-US" sz="1200" kern="1200" dirty="0" smtClean="0">
              <a:solidFill>
                <a:schemeClr val="tx1"/>
              </a:solidFill>
              <a:effectLst/>
              <a:latin typeface="Arial" charset="0"/>
              <a:ea typeface="MS PGothic" pitchFamily="34" charset="-128"/>
              <a:cs typeface="ＭＳ Ｐゴシック" pitchFamily="-60" charset="-128"/>
            </a:endParaRPr>
          </a:p>
          <a:p>
            <a:r>
              <a:rPr kumimoji="1" lang="en-US" sz="1200" kern="1200" dirty="0" smtClean="0">
                <a:solidFill>
                  <a:schemeClr val="tx1"/>
                </a:solidFill>
                <a:effectLst/>
                <a:latin typeface="Arial" charset="0"/>
                <a:ea typeface="MS PGothic" pitchFamily="34" charset="-128"/>
                <a:cs typeface="ＭＳ Ｐゴシック" pitchFamily="-60" charset="-128"/>
              </a:rPr>
              <a:t>Pay attention to your body’s clues. Sometimes people misread thirst as hunger. When you first feel the need to munch, grab a tall glass of water or cup of tea. Stay away from soft drinks and sweet drinks. Researchers studied 548 school children for 2 school years, looking at various factors linked to the development of obesity. They found a strong link between intake of sugar-sweetened drinks and development of obesity. For every additional can or glass of sugar-sweetened drink consumed, the risk for obesity increased by 60% even after adjusting for other dietary habits and level of physical activity. </a:t>
            </a:r>
            <a:endParaRPr lang="en-US" dirty="0" smtClean="0"/>
          </a:p>
          <a:p>
            <a:endParaRPr lang="en-CA" sz="1200" dirty="0" smtClean="0">
              <a:latin typeface="Calibri" pitchFamily="34" charset="0"/>
              <a:cs typeface="Calibri" pitchFamily="34" charset="0"/>
            </a:endParaRPr>
          </a:p>
        </p:txBody>
      </p:sp>
      <p:sp>
        <p:nvSpPr>
          <p:cNvPr id="32772" name="Slide Number Placeholder 3"/>
          <p:cNvSpPr>
            <a:spLocks noGrp="1"/>
          </p:cNvSpPr>
          <p:nvPr>
            <p:ph type="sldNum" sz="quarter" idx="5"/>
          </p:nvPr>
        </p:nvSpPr>
        <p:spPr>
          <a:noFill/>
        </p:spPr>
        <p:txBody>
          <a:bodyPr/>
          <a:lstStyle/>
          <a:p>
            <a:fld id="{CEF8C232-D69A-4FE7-A054-6188A52CC047}" type="slidenum">
              <a:rPr lang="en-US" smtClean="0"/>
              <a:pPr/>
              <a:t>5</a:t>
            </a:fld>
            <a:endParaRPr lang="en-US" smtClean="0"/>
          </a:p>
        </p:txBody>
      </p:sp>
    </p:spTree>
    <p:extLst>
      <p:ext uri="{BB962C8B-B14F-4D97-AF65-F5344CB8AC3E}">
        <p14:creationId xmlns:p14="http://schemas.microsoft.com/office/powerpoint/2010/main" val="306412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Arial" charset="0"/>
                <a:ea typeface="MS PGothic" pitchFamily="34" charset="-128"/>
                <a:cs typeface="ＭＳ Ｐゴシック" pitchFamily="-60" charset="-128"/>
              </a:rPr>
              <a:t>To help you determine whether you snack because you are truly hungry or out of habit, keep a</a:t>
            </a:r>
            <a:br>
              <a:rPr kumimoji="1" lang="en-US" sz="1200" kern="1200" dirty="0" smtClean="0">
                <a:solidFill>
                  <a:schemeClr val="tx1"/>
                </a:solidFill>
                <a:effectLst/>
                <a:latin typeface="Arial" charset="0"/>
                <a:ea typeface="MS PGothic" pitchFamily="34" charset="-128"/>
                <a:cs typeface="ＭＳ Ｐゴシック" pitchFamily="-60" charset="-128"/>
              </a:rPr>
            </a:br>
            <a:r>
              <a:rPr kumimoji="1" lang="en-US" sz="1200" kern="1200" dirty="0" smtClean="0">
                <a:solidFill>
                  <a:schemeClr val="tx1"/>
                </a:solidFill>
                <a:effectLst/>
                <a:latin typeface="Arial" charset="0"/>
                <a:ea typeface="MS PGothic" pitchFamily="34" charset="-128"/>
                <a:cs typeface="ＭＳ Ｐゴシック" pitchFamily="-60" charset="-128"/>
              </a:rPr>
              <a:t>log for a few days to help you identify when you snack, what foods you snack on, and any emotion or situation that triggers snacking.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FB4E9A6-3B2D-4A01-9FCD-D07BE8D86FE0}" type="slidenum">
              <a:rPr lang="en-US" smtClean="0"/>
              <a:pPr>
                <a:defRPr/>
              </a:pPr>
              <a:t>6</a:t>
            </a:fld>
            <a:endParaRPr lang="en-US"/>
          </a:p>
        </p:txBody>
      </p:sp>
    </p:spTree>
    <p:extLst>
      <p:ext uri="{BB962C8B-B14F-4D97-AF65-F5344CB8AC3E}">
        <p14:creationId xmlns:p14="http://schemas.microsoft.com/office/powerpoint/2010/main" val="14486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0" y="4452938"/>
            <a:ext cx="7086600" cy="4216400"/>
          </a:xfrm>
          <a:noFill/>
          <a:ln/>
        </p:spPr>
        <p:txBody>
          <a:bodyPr/>
          <a:lstStyle/>
          <a:p>
            <a:r>
              <a:rPr lang="en-US" dirty="0" smtClean="0"/>
              <a:t>If you are not sure if a snack is healthy, read the Nutrition Facts label. (This is outlined in the next slide but you can briefly</a:t>
            </a:r>
            <a:r>
              <a:rPr lang="en-US" baseline="0" dirty="0" smtClean="0"/>
              <a:t> explain the red circles) </a:t>
            </a:r>
            <a:endParaRPr lang="en-US" dirty="0" smtClean="0"/>
          </a:p>
          <a:p>
            <a:pPr marL="228600" indent="-228600">
              <a:buAutoNum type="arabicPeriod"/>
            </a:pPr>
            <a:r>
              <a:rPr lang="en-US" dirty="0" smtClean="0"/>
              <a:t>Pay attention to the portion size given on the label. It’s easy to eat more than this amount. This is also the</a:t>
            </a:r>
            <a:r>
              <a:rPr lang="en-US" baseline="0" dirty="0" smtClean="0"/>
              <a:t> reference point that the rest of the information is based on. </a:t>
            </a:r>
            <a:endParaRPr lang="en-US" dirty="0" smtClean="0"/>
          </a:p>
          <a:p>
            <a:pPr marL="228600" indent="-228600">
              <a:buAutoNum type="arabicPeriod"/>
            </a:pPr>
            <a:r>
              <a:rPr lang="en-US" dirty="0" smtClean="0"/>
              <a:t>If the calories coming from fat are more than half of the total calories, it is not a healthy choice. You</a:t>
            </a:r>
            <a:r>
              <a:rPr lang="en-US" baseline="0" dirty="0" smtClean="0"/>
              <a:t> also want to make sure it is low in saturated and trans fat. </a:t>
            </a:r>
            <a:endParaRPr lang="en-US" dirty="0" smtClean="0"/>
          </a:p>
          <a:p>
            <a:pPr marL="228600" indent="-228600">
              <a:buAutoNum type="arabicPeriod"/>
            </a:pPr>
            <a:r>
              <a:rPr lang="en-US" dirty="0" smtClean="0"/>
              <a:t>Avoid snacks that list sugar or corn syrup as one the first few ingredients.</a:t>
            </a:r>
          </a:p>
          <a:p>
            <a:pPr marL="228600" indent="-228600">
              <a:buAutoNum type="arabicPeriod"/>
            </a:pPr>
            <a:r>
              <a:rPr lang="en-US" dirty="0" smtClean="0"/>
              <a:t>Pick foods that are low in fat and sugar and high in fiber and water. This means an apple is better than a bag of chips.</a:t>
            </a:r>
          </a:p>
          <a:p>
            <a:pPr marL="228600" indent="-228600">
              <a:buAutoNum type="arabicPeriod"/>
            </a:pPr>
            <a:r>
              <a:rPr lang="en-US" dirty="0" smtClean="0"/>
              <a:t>Watch</a:t>
            </a:r>
            <a:r>
              <a:rPr lang="en-US" baseline="0" dirty="0" smtClean="0"/>
              <a:t> out for sodium levels. If something is “low in fat” it may be compromised with the sodium content.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The size of the snack should be the right size, a good balance between enough calories to satisfy you, but still not too many. For a small</a:t>
            </a:r>
            <a:r>
              <a:rPr lang="en-US" baseline="0" dirty="0" smtClean="0"/>
              <a:t> snack, under 100 calories is a good guide. For a more substantial snack, no more than 200-250 calories is a good cap. The next slide will talk more about calories. </a:t>
            </a:r>
            <a:endParaRPr lang="en-US" dirty="0" smtClean="0"/>
          </a:p>
          <a:p>
            <a:pPr marL="0" indent="0">
              <a:buNone/>
            </a:pPr>
            <a:endParaRPr lang="en-US" dirty="0" smtClean="0"/>
          </a:p>
          <a:p>
            <a:r>
              <a:rPr lang="en-US" dirty="0" smtClean="0"/>
              <a:t>Other factors to think about:</a:t>
            </a:r>
          </a:p>
          <a:p>
            <a:r>
              <a:rPr lang="en-US" dirty="0" smtClean="0"/>
              <a:t>Naturally sweetened is better than foods and drinks that contain added sugar.</a:t>
            </a:r>
          </a:p>
          <a:p>
            <a:r>
              <a:rPr lang="en-US" dirty="0" smtClean="0"/>
              <a:t>Fresh fruit is a healthier choice than a fruit-flavored drink. </a:t>
            </a:r>
          </a:p>
          <a:p>
            <a:endParaRPr lang="en-US" sz="1200" dirty="0" smtClean="0">
              <a:latin typeface="Calibri" pitchFamily="34" charset="0"/>
              <a:cs typeface="Calibri" pitchFamily="34" charset="0"/>
            </a:endParaRPr>
          </a:p>
          <a:p>
            <a:r>
              <a:rPr lang="en-US" sz="1200" dirty="0" smtClean="0">
                <a:latin typeface="Calibri" pitchFamily="34" charset="0"/>
                <a:cs typeface="Calibri" pitchFamily="34" charset="0"/>
              </a:rPr>
              <a:t>In this example, </a:t>
            </a:r>
            <a:r>
              <a:rPr lang="en-US" sz="1200" dirty="0" err="1" smtClean="0">
                <a:latin typeface="Calibri" pitchFamily="34" charset="0"/>
                <a:cs typeface="Calibri" pitchFamily="34" charset="0"/>
              </a:rPr>
              <a:t>greek</a:t>
            </a:r>
            <a:r>
              <a:rPr lang="en-US" sz="1200" baseline="0" dirty="0" smtClean="0">
                <a:latin typeface="Calibri" pitchFamily="34" charset="0"/>
                <a:cs typeface="Calibri" pitchFamily="34" charset="0"/>
              </a:rPr>
              <a:t> yogurt is extremely high in protein which will help you feel fuller longer. This is an excellent example of a healthy snack! </a:t>
            </a:r>
            <a:endParaRPr lang="fr-FR" sz="1200" dirty="0" smtClean="0">
              <a:latin typeface="Calibri" pitchFamily="34" charset="0"/>
              <a:cs typeface="Calibri" pitchFamily="34" charset="0"/>
            </a:endParaRPr>
          </a:p>
          <a:p>
            <a:endParaRPr lang="fr-FR" sz="1200" dirty="0" smtClean="0">
              <a:latin typeface="Calibri" pitchFamily="34" charset="0"/>
              <a:cs typeface="Calibri" pitchFamily="34" charset="0"/>
            </a:endParaRPr>
          </a:p>
          <a:p>
            <a:r>
              <a:rPr lang="fr-FR" sz="1200" dirty="0" smtClean="0">
                <a:latin typeface="Calibri" pitchFamily="34" charset="0"/>
                <a:cs typeface="Calibri" pitchFamily="34" charset="0"/>
              </a:rPr>
              <a:t>http://</a:t>
            </a:r>
            <a:r>
              <a:rPr lang="fr-FR" sz="1200" dirty="0" err="1" smtClean="0">
                <a:latin typeface="Calibri" pitchFamily="34" charset="0"/>
                <a:cs typeface="Calibri" pitchFamily="34" charset="0"/>
              </a:rPr>
              <a:t>www.nlm.nih.gov</a:t>
            </a:r>
            <a:r>
              <a:rPr lang="fr-FR" sz="1200" dirty="0" smtClean="0">
                <a:latin typeface="Calibri" pitchFamily="34" charset="0"/>
                <a:cs typeface="Calibri" pitchFamily="34" charset="0"/>
              </a:rPr>
              <a:t>/</a:t>
            </a:r>
            <a:r>
              <a:rPr lang="fr-FR" sz="1200" dirty="0" err="1" smtClean="0">
                <a:latin typeface="Calibri" pitchFamily="34" charset="0"/>
                <a:cs typeface="Calibri" pitchFamily="34" charset="0"/>
              </a:rPr>
              <a:t>medlineplus</a:t>
            </a:r>
            <a:r>
              <a:rPr lang="fr-FR" sz="1200" dirty="0" smtClean="0">
                <a:latin typeface="Calibri" pitchFamily="34" charset="0"/>
                <a:cs typeface="Calibri" pitchFamily="34" charset="0"/>
              </a:rPr>
              <a:t>/</a:t>
            </a:r>
            <a:r>
              <a:rPr lang="fr-FR" sz="1200" dirty="0" err="1" smtClean="0">
                <a:latin typeface="Calibri" pitchFamily="34" charset="0"/>
                <a:cs typeface="Calibri" pitchFamily="34" charset="0"/>
              </a:rPr>
              <a:t>ency</a:t>
            </a:r>
            <a:r>
              <a:rPr lang="fr-FR" sz="1200" dirty="0" smtClean="0">
                <a:latin typeface="Calibri" pitchFamily="34" charset="0"/>
                <a:cs typeface="Calibri" pitchFamily="34" charset="0"/>
              </a:rPr>
              <a:t>/</a:t>
            </a:r>
            <a:r>
              <a:rPr lang="fr-FR" sz="1200" dirty="0" err="1" smtClean="0">
                <a:latin typeface="Calibri" pitchFamily="34" charset="0"/>
                <a:cs typeface="Calibri" pitchFamily="34" charset="0"/>
              </a:rPr>
              <a:t>patientinstructions</a:t>
            </a:r>
            <a:r>
              <a:rPr lang="fr-FR" sz="1200" dirty="0" smtClean="0">
                <a:latin typeface="Calibri" pitchFamily="34" charset="0"/>
                <a:cs typeface="Calibri" pitchFamily="34" charset="0"/>
              </a:rPr>
              <a:t>/000338.htm </a:t>
            </a:r>
          </a:p>
          <a:p>
            <a:endParaRPr lang="fr-FR" sz="1200" dirty="0" smtClean="0">
              <a:latin typeface="Calibri" pitchFamily="34" charset="0"/>
              <a:cs typeface="Calibri" pitchFamily="34" charset="0"/>
            </a:endParaRPr>
          </a:p>
          <a:p>
            <a:r>
              <a:rPr lang="en-US" sz="1200" dirty="0" smtClean="0">
                <a:latin typeface="Calibri" pitchFamily="34" charset="0"/>
                <a:cs typeface="Calibri" pitchFamily="34" charset="0"/>
              </a:rPr>
              <a:t>http://</a:t>
            </a:r>
            <a:r>
              <a:rPr lang="en-US" sz="1200" dirty="0" err="1" smtClean="0">
                <a:latin typeface="Calibri" pitchFamily="34" charset="0"/>
                <a:cs typeface="Calibri" pitchFamily="34" charset="0"/>
              </a:rPr>
              <a:t>www.mayoclinic.org</a:t>
            </a:r>
            <a:r>
              <a:rPr lang="en-US" sz="1200" dirty="0" smtClean="0">
                <a:latin typeface="Calibri" pitchFamily="34" charset="0"/>
                <a:cs typeface="Calibri" pitchFamily="34" charset="0"/>
              </a:rPr>
              <a:t>/healthy-living/weight-loss/in-depth/healthy-diet/art-20046267 </a:t>
            </a:r>
            <a:endParaRPr lang="en-CA" sz="1200" dirty="0" smtClean="0">
              <a:latin typeface="Calibri" pitchFamily="34" charset="0"/>
              <a:cs typeface="Calibri" pitchFamily="34" charset="0"/>
            </a:endParaRPr>
          </a:p>
        </p:txBody>
      </p:sp>
      <p:sp>
        <p:nvSpPr>
          <p:cNvPr id="32772" name="Slide Number Placeholder 3"/>
          <p:cNvSpPr>
            <a:spLocks noGrp="1"/>
          </p:cNvSpPr>
          <p:nvPr>
            <p:ph type="sldNum" sz="quarter" idx="5"/>
          </p:nvPr>
        </p:nvSpPr>
        <p:spPr>
          <a:noFill/>
        </p:spPr>
        <p:txBody>
          <a:bodyPr/>
          <a:lstStyle/>
          <a:p>
            <a:fld id="{CEF8C232-D69A-4FE7-A054-6188A52CC047}" type="slidenum">
              <a:rPr lang="en-US" smtClean="0"/>
              <a:pPr/>
              <a:t>7</a:t>
            </a:fld>
            <a:endParaRPr lang="en-US" smtClean="0"/>
          </a:p>
        </p:txBody>
      </p:sp>
    </p:spTree>
    <p:extLst>
      <p:ext uri="{BB962C8B-B14F-4D97-AF65-F5344CB8AC3E}">
        <p14:creationId xmlns:p14="http://schemas.microsoft.com/office/powerpoint/2010/main" val="541319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0" y="4287838"/>
            <a:ext cx="7086600" cy="5084762"/>
          </a:xfrm>
          <a:noFill/>
          <a:ln/>
        </p:spPr>
        <p:txBody>
          <a:bodyPr/>
          <a:lstStyle/>
          <a:p>
            <a:pPr marL="0" marR="0" indent="0" algn="l" defTabSz="914400" rtl="0" eaLnBrk="0" fontAlgn="base" latinLnBrk="0" hangingPunct="0">
              <a:lnSpc>
                <a:spcPct val="100000"/>
              </a:lnSpc>
              <a:spcBef>
                <a:spcPct val="30000"/>
              </a:spcBef>
              <a:spcAft>
                <a:spcPct val="0"/>
              </a:spcAft>
              <a:buClrTx/>
              <a:buSzTx/>
              <a:buFontTx/>
              <a:buChar char="-"/>
              <a:tabLst/>
              <a:defRPr/>
            </a:pPr>
            <a:r>
              <a:rPr kumimoji="1" lang="en-US" sz="1200" kern="1200" dirty="0" smtClean="0">
                <a:solidFill>
                  <a:schemeClr val="tx1"/>
                </a:solidFill>
                <a:latin typeface="Arial" charset="0"/>
                <a:ea typeface="MS PGothic" pitchFamily="34" charset="-128"/>
                <a:cs typeface="ＭＳ Ｐゴシック" pitchFamily="-60" charset="-128"/>
              </a:rPr>
              <a:t>Nutrient density literally</a:t>
            </a:r>
            <a:r>
              <a:rPr kumimoji="1" lang="en-US" sz="1200" kern="1200" baseline="0" dirty="0" smtClean="0">
                <a:solidFill>
                  <a:schemeClr val="tx1"/>
                </a:solidFill>
                <a:latin typeface="Arial" charset="0"/>
                <a:ea typeface="MS PGothic" pitchFamily="34" charset="-128"/>
                <a:cs typeface="ＭＳ Ｐゴシック" pitchFamily="-60" charset="-128"/>
              </a:rPr>
              <a:t> </a:t>
            </a:r>
            <a:r>
              <a:rPr kumimoji="1" lang="en-US" sz="1200" kern="1200" dirty="0" smtClean="0">
                <a:solidFill>
                  <a:schemeClr val="tx1"/>
                </a:solidFill>
                <a:latin typeface="Arial" charset="0"/>
                <a:ea typeface="MS PGothic" pitchFamily="34" charset="-128"/>
                <a:cs typeface="ＭＳ Ｐゴシック" pitchFamily="-60" charset="-128"/>
              </a:rPr>
              <a:t>means how many nutrients you get from a food, given the number of calories it contains. Nutrient dense foods give you the most nutrients for the fewest amount of calories. In other words, nutrient dense foods give you the "biggest bang for the buck.” (</a:t>
            </a:r>
            <a:r>
              <a:rPr kumimoji="1" lang="en-US" sz="1200" kern="1200" dirty="0" err="1" smtClean="0">
                <a:solidFill>
                  <a:schemeClr val="tx1"/>
                </a:solidFill>
                <a:latin typeface="Arial" charset="0"/>
                <a:ea typeface="MS PGothic" pitchFamily="34" charset="-128"/>
                <a:cs typeface="ＭＳ Ｐゴシック" pitchFamily="-60" charset="-128"/>
              </a:rPr>
              <a:t>whfoods.com</a:t>
            </a:r>
            <a:r>
              <a:rPr kumimoji="1" lang="en-US" sz="1200" kern="1200" dirty="0" smtClean="0">
                <a:solidFill>
                  <a:schemeClr val="tx1"/>
                </a:solidFill>
                <a:latin typeface="Arial" charset="0"/>
                <a:ea typeface="MS PGothic" pitchFamily="34" charset="-128"/>
                <a:cs typeface="ＭＳ Ｐゴシック" pitchFamily="-60" charset="-128"/>
              </a:rPr>
              <a:t>) </a:t>
            </a:r>
            <a:endParaRPr kumimoji="1" lang="en-CA" sz="1200" kern="1200" dirty="0" smtClean="0">
              <a:solidFill>
                <a:schemeClr val="tx1"/>
              </a:solidFill>
              <a:effectLst/>
              <a:latin typeface="Arial" charset="0"/>
              <a:ea typeface="MS PGothic" pitchFamily="34" charset="-128"/>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kumimoji="1" lang="en-CA" sz="1200" kern="1200" dirty="0" smtClean="0">
                <a:solidFill>
                  <a:schemeClr val="tx1"/>
                </a:solidFill>
                <a:effectLst/>
                <a:latin typeface="Arial" charset="0"/>
                <a:ea typeface="MS PGothic" pitchFamily="34" charset="-128"/>
                <a:cs typeface="ＭＳ Ｐゴシック" pitchFamily="-60" charset="-128"/>
              </a:rPr>
              <a:t>Nutrient dense snacks are crucial for keeping your appetite regulated and your metabolism going. Meaning, you want to choose foods that will leave you feeling satisfied and that provide your body with the nutrients it needs for proper functioning. Let’s look at two snacks, and compare the nutrient density.</a:t>
            </a:r>
            <a:endParaRPr kumimoji="1" lang="en-GB" sz="1200" kern="1200" dirty="0" smtClean="0">
              <a:solidFill>
                <a:schemeClr val="tx1"/>
              </a:solidFill>
              <a:effectLst/>
              <a:latin typeface="Arial" charset="0"/>
              <a:ea typeface="MS PGothic" pitchFamily="34" charset="-128"/>
              <a:cs typeface="ＭＳ Ｐゴシック" pitchFamily="-60" charset="-128"/>
            </a:endParaRPr>
          </a:p>
          <a:p>
            <a:pPr marL="0" marR="0" lvl="0" indent="0" algn="l" defTabSz="914400" rtl="0" eaLnBrk="0" fontAlgn="base" latinLnBrk="0" hangingPunct="0">
              <a:lnSpc>
                <a:spcPct val="100000"/>
              </a:lnSpc>
              <a:spcBef>
                <a:spcPct val="30000"/>
              </a:spcBef>
              <a:spcAft>
                <a:spcPct val="0"/>
              </a:spcAft>
              <a:buClrTx/>
              <a:buSzTx/>
              <a:buFontTx/>
              <a:buChar char="-"/>
              <a:tabLst/>
              <a:defRPr/>
            </a:pPr>
            <a:r>
              <a:rPr kumimoji="1" lang="en-CA" sz="1200" kern="1200" dirty="0" smtClean="0">
                <a:solidFill>
                  <a:schemeClr val="tx1"/>
                </a:solidFill>
                <a:effectLst/>
                <a:latin typeface="Arial" charset="0"/>
                <a:ea typeface="MS PGothic" pitchFamily="34" charset="-128"/>
                <a:cs typeface="ＭＳ Ｐゴシック" pitchFamily="-60" charset="-128"/>
              </a:rPr>
              <a:t>As you can see, snack #2 contains a similar amount of calories, but has more fibre and calcium and less fat than snack #1. Snack #2 also contains three different food groups: a grain, a dairy, and a fruit. These make it a more nutrient dense choice. This gives your body more nutrients and will fill you up for a longer period of time.</a:t>
            </a:r>
            <a:endParaRPr kumimoji="1" lang="en-US" sz="1200" kern="1200" dirty="0" smtClean="0">
              <a:solidFill>
                <a:schemeClr val="tx1"/>
              </a:solidFill>
              <a:effectLst/>
              <a:latin typeface="Arial" charset="0"/>
              <a:ea typeface="MS PGothic" pitchFamily="34" charset="-128"/>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kumimoji="1" lang="en-US" sz="1200" kern="1200" dirty="0" smtClean="0">
                <a:solidFill>
                  <a:schemeClr val="tx1"/>
                </a:solidFill>
                <a:effectLst/>
                <a:latin typeface="Arial" charset="0"/>
                <a:ea typeface="MS PGothic" pitchFamily="34" charset="-128"/>
                <a:cs typeface="ＭＳ Ｐゴシック" pitchFamily="-60" charset="-128"/>
              </a:rPr>
              <a:t>Thus, you want a snack</a:t>
            </a:r>
            <a:r>
              <a:rPr kumimoji="1" lang="en-US" sz="1200" kern="1200" baseline="0" dirty="0" smtClean="0">
                <a:solidFill>
                  <a:schemeClr val="tx1"/>
                </a:solidFill>
                <a:effectLst/>
                <a:latin typeface="Arial" charset="0"/>
                <a:ea typeface="MS PGothic" pitchFamily="34" charset="-128"/>
                <a:cs typeface="ＭＳ Ｐゴシック" pitchFamily="-60" charset="-128"/>
              </a:rPr>
              <a:t> that contains </a:t>
            </a:r>
            <a:r>
              <a:rPr kumimoji="1" lang="en-US" sz="1200" kern="1200" dirty="0" smtClean="0">
                <a:solidFill>
                  <a:schemeClr val="tx1"/>
                </a:solidFill>
                <a:effectLst/>
                <a:latin typeface="Arial" charset="0"/>
                <a:ea typeface="MS PGothic" pitchFamily="34" charset="-128"/>
                <a:cs typeface="ＭＳ Ｐゴシック" pitchFamily="-60" charset="-128"/>
              </a:rPr>
              <a:t>some protein, fiber, and fat, along with some unrefined carbohydrate (e.g., a raw carrot)</a:t>
            </a:r>
            <a:endParaRPr kumimoji="1" lang="en-US" sz="1200" kern="1200" baseline="0" dirty="0" smtClean="0">
              <a:solidFill>
                <a:schemeClr val="tx1"/>
              </a:solidFill>
              <a:effectLst/>
              <a:latin typeface="Arial" charset="0"/>
              <a:ea typeface="MS PGothic" pitchFamily="34" charset="-128"/>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endParaRPr kumimoji="1" lang="en-US" sz="1200" kern="1200" baseline="0" dirty="0" smtClean="0">
              <a:solidFill>
                <a:schemeClr val="tx1"/>
              </a:solidFill>
              <a:effectLst/>
              <a:latin typeface="Arial" charset="0"/>
              <a:ea typeface="MS PGothic" pitchFamily="34" charset="-128"/>
              <a:cs typeface="ＭＳ Ｐゴシック" pitchFamily="-60"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kumimoji="1" lang="en-US" sz="1200" kern="1200" baseline="0" dirty="0" smtClean="0">
                <a:solidFill>
                  <a:schemeClr val="tx1"/>
                </a:solidFill>
                <a:effectLst/>
                <a:latin typeface="Arial" charset="0"/>
                <a:ea typeface="MS PGothic" pitchFamily="34" charset="-128"/>
                <a:cs typeface="ＭＳ Ｐゴシック" pitchFamily="-60" charset="-128"/>
              </a:rPr>
              <a:t>In terms of calories, this depends on whether you had a large meal and want to have a small snack, or if you are going for the “6 small meals” and consuming more substantial snacks along </a:t>
            </a:r>
            <a:r>
              <a:rPr kumimoji="1" lang="pl-PL" sz="1200" kern="1200" baseline="0" dirty="0" err="1" smtClean="0">
                <a:solidFill>
                  <a:schemeClr val="tx1"/>
                </a:solidFill>
                <a:effectLst/>
                <a:latin typeface="Arial" charset="0"/>
                <a:ea typeface="MS PGothic" pitchFamily="34" charset="-128"/>
                <a:cs typeface="ＭＳ Ｐゴシック" pitchFamily="-60" charset="-128"/>
              </a:rPr>
              <a:t>wi</a:t>
            </a:r>
            <a:r>
              <a:rPr kumimoji="1" lang="en-US" sz="1200" kern="1200" baseline="0" dirty="0" err="1" smtClean="0">
                <a:solidFill>
                  <a:schemeClr val="tx1"/>
                </a:solidFill>
                <a:effectLst/>
                <a:latin typeface="Arial" charset="0"/>
                <a:ea typeface="MS PGothic" pitchFamily="34" charset="-128"/>
                <a:cs typeface="ＭＳ Ｐゴシック" pitchFamily="-60" charset="-128"/>
              </a:rPr>
              <a:t>th</a:t>
            </a:r>
            <a:r>
              <a:rPr kumimoji="1" lang="en-US" sz="1200" kern="1200" baseline="0" dirty="0" smtClean="0">
                <a:solidFill>
                  <a:schemeClr val="tx1"/>
                </a:solidFill>
                <a:effectLst/>
                <a:latin typeface="Arial" charset="0"/>
                <a:ea typeface="MS PGothic" pitchFamily="34" charset="-128"/>
                <a:cs typeface="ＭＳ Ｐゴシック" pitchFamily="-60" charset="-128"/>
              </a:rPr>
              <a:t> smaller meals. It also depends on how many calories you have expended, i.e., if you did some physical activity or not. A guide is 100 calories for a small snack and no more than 200-250 calories for a substantial snack  </a:t>
            </a:r>
            <a:endParaRPr lang="en-US" dirty="0" smtClean="0"/>
          </a:p>
          <a:p>
            <a:pPr>
              <a:buFontTx/>
              <a:buChar char="-"/>
            </a:pPr>
            <a:endParaRPr lang="en-US" dirty="0" smtClean="0"/>
          </a:p>
        </p:txBody>
      </p:sp>
      <p:sp>
        <p:nvSpPr>
          <p:cNvPr id="44036" name="Slide Number Placeholder 3"/>
          <p:cNvSpPr>
            <a:spLocks noGrp="1"/>
          </p:cNvSpPr>
          <p:nvPr>
            <p:ph type="sldNum" sz="quarter" idx="5"/>
          </p:nvPr>
        </p:nvSpPr>
        <p:spPr>
          <a:noFill/>
        </p:spPr>
        <p:txBody>
          <a:bodyPr/>
          <a:lstStyle/>
          <a:p>
            <a:fld id="{96FA4B5E-E4E9-426C-8D79-BAAC91D65806}" type="slidenum">
              <a:rPr lang="en-US" smtClean="0"/>
              <a:pPr/>
              <a:t>9</a:t>
            </a:fld>
            <a:endParaRPr lang="en-US" smtClean="0"/>
          </a:p>
        </p:txBody>
      </p:sp>
    </p:spTree>
    <p:extLst>
      <p:ext uri="{BB962C8B-B14F-4D97-AF65-F5344CB8AC3E}">
        <p14:creationId xmlns:p14="http://schemas.microsoft.com/office/powerpoint/2010/main" val="163837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xfrm>
            <a:off x="0" y="4287838"/>
            <a:ext cx="7086600" cy="5084762"/>
          </a:xfrm>
          <a:noFill/>
          <a:ln/>
        </p:spPr>
        <p:txBody>
          <a:bodyPr/>
          <a:lstStyle/>
          <a:p>
            <a:pPr>
              <a:buFontTx/>
              <a:buNone/>
            </a:pPr>
            <a:r>
              <a:rPr lang="en-US" dirty="0" smtClean="0"/>
              <a:t>More examples on handout. </a:t>
            </a:r>
          </a:p>
        </p:txBody>
      </p:sp>
      <p:sp>
        <p:nvSpPr>
          <p:cNvPr id="44036" name="Slide Number Placeholder 3"/>
          <p:cNvSpPr>
            <a:spLocks noGrp="1"/>
          </p:cNvSpPr>
          <p:nvPr>
            <p:ph type="sldNum" sz="quarter" idx="5"/>
          </p:nvPr>
        </p:nvSpPr>
        <p:spPr>
          <a:noFill/>
        </p:spPr>
        <p:txBody>
          <a:bodyPr/>
          <a:lstStyle/>
          <a:p>
            <a:fld id="{96FA4B5E-E4E9-426C-8D79-BAAC91D65806}" type="slidenum">
              <a:rPr lang="en-US" smtClean="0"/>
              <a:pPr/>
              <a:t>10</a:t>
            </a:fld>
            <a:endParaRPr lang="en-US" smtClean="0"/>
          </a:p>
        </p:txBody>
      </p:sp>
    </p:spTree>
    <p:extLst>
      <p:ext uri="{BB962C8B-B14F-4D97-AF65-F5344CB8AC3E}">
        <p14:creationId xmlns:p14="http://schemas.microsoft.com/office/powerpoint/2010/main" val="1817339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w="9525" cap="flat" cmpd="sng" algn="ctr">
              <a:noFill/>
              <a:prstDash val="solid"/>
              <a:round/>
              <a:headEnd type="none" w="med" len="med"/>
              <a:tailEnd type="none" w="med" len="med"/>
            </a:ln>
          </p:spPr>
          <p:txBody>
            <a:bodyPr/>
            <a:lstStyle/>
            <a:p>
              <a:endParaRPr lang="en-CA"/>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lstStyle>
          <a:p>
            <a:pPr>
              <a:defRPr/>
            </a:pPr>
            <a:endParaRPr lang="en-US"/>
          </a:p>
        </p:txBody>
      </p:sp>
      <p:sp>
        <p:nvSpPr>
          <p:cNvPr id="12" name="Footer Placeholder 18"/>
          <p:cNvSpPr>
            <a:spLocks noGrp="1"/>
          </p:cNvSpPr>
          <p:nvPr>
            <p:ph type="ftr" sz="quarter" idx="11"/>
          </p:nvPr>
        </p:nvSpPr>
        <p:spPr/>
        <p:txBody>
          <a:bodyPr/>
          <a:lstStyle>
            <a:lvl1pPr>
              <a:defRPr>
                <a:solidFill>
                  <a:srgbClr val="E8F0F4"/>
                </a:solidFill>
              </a:defRPr>
            </a:lvl1pPr>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pPr>
              <a:defRPr/>
            </a:pPr>
            <a:fld id="{BD8241A5-6A7A-4766-8E2D-A5B9DE5667F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EE00811-0F6B-4EB9-89A7-3D8AB805C1A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5A959CF-194A-4E08-BA29-04DF903E7B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813D87C-66F3-4229-BD9D-1379006885C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a:spLocks noChangeArrowheads="1"/>
          </p:cNvSpPr>
          <p:nvPr/>
        </p:nvSpPr>
        <p:spPr bwMode="auto">
          <a:xfrm>
            <a:off x="3636963" y="3005138"/>
            <a:ext cx="182562"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5" name="Chevron 4"/>
          <p:cNvSpPr>
            <a:spLocks noChangeArrowheads="1"/>
          </p:cNvSpPr>
          <p:nvPr/>
        </p:nvSpPr>
        <p:spPr bwMode="auto">
          <a:xfrm>
            <a:off x="3449638" y="3005138"/>
            <a:ext cx="184150"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2" name="Title 1"/>
          <p:cNvSpPr>
            <a:spLocks noGrp="1"/>
          </p:cNvSpPr>
          <p:nvPr>
            <p:ph type="title"/>
          </p:nvPr>
        </p:nvSpPr>
        <p:spPr>
          <a:xfrm>
            <a:off x="722376" y="1059712"/>
            <a:ext cx="7772400" cy="1828800"/>
          </a:xfrm>
        </p:spPr>
        <p:txBody>
          <a:bodyPr anchor="b">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F1731AB-9BD2-48E2-A60C-8BC9727A9F8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81A9DED-6C2F-4A8E-9E67-391F1866E2B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930A390-8BF6-4BDA-A97E-0251B359C1E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3AC4D97-C182-40E1-906A-FA245DD0D70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8002946-FEB6-4E45-A04C-8B7699C6ABA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0271A0C-55FB-464E-BD5C-C5A4BC98FEC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en-CA"/>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a:spLocks noChangeArrowheads="1"/>
          </p:cNvSpPr>
          <p:nvPr/>
        </p:nvSpPr>
        <p:spPr bwMode="auto">
          <a:xfrm>
            <a:off x="8664575"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10" name="Chevron 9"/>
          <p:cNvSpPr>
            <a:spLocks noChangeArrowheads="1"/>
          </p:cNvSpPr>
          <p:nvPr/>
        </p:nvSpPr>
        <p:spPr bwMode="auto">
          <a:xfrm>
            <a:off x="8477250" y="4987925"/>
            <a:ext cx="182563" cy="228600"/>
          </a:xfrm>
          <a:prstGeom prst="chevron">
            <a:avLst>
              <a:gd name="adj" fmla="val 50000"/>
            </a:avLst>
          </a:prstGeom>
          <a:gradFill rotWithShape="1">
            <a:gsLst>
              <a:gs pos="0">
                <a:srgbClr val="1389A6"/>
              </a:gs>
              <a:gs pos="72000">
                <a:srgbClr val="50B8DA"/>
              </a:gs>
              <a:gs pos="100000">
                <a:srgbClr val="7FC4DD"/>
              </a:gs>
            </a:gsLst>
            <a:lin ang="16200000"/>
          </a:gradFill>
          <a:ln w="3175" cap="rnd">
            <a:solidFill>
              <a:srgbClr val="1E768C"/>
            </a:solidFill>
            <a:miter lim="800000"/>
            <a:headEnd/>
            <a:tailEnd/>
          </a:ln>
          <a:effectLst>
            <a:outerShdw blurRad="63500" dist="26940" dir="5400000" rotWithShape="0">
              <a:srgbClr val="000000">
                <a:alpha val="45999"/>
              </a:srgbClr>
            </a:outerShdw>
          </a:effectLst>
        </p:spPr>
        <p:txBody>
          <a:bodyPr anchor="ctr"/>
          <a:lstStyle/>
          <a:p>
            <a:pPr>
              <a:defRPr/>
            </a:pPr>
            <a:endParaRPr lang="en-US">
              <a:solidFill>
                <a:srgbClr val="FFFFFF"/>
              </a:solidFill>
              <a:latin typeface="Lucida Sans Unicode" pitchFamily="34" charset="0"/>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lvl1pPr>
          </a:lstStyle>
          <a:p>
            <a:pPr>
              <a:defRPr/>
            </a:pPr>
            <a:endParaRPr lang="en-US"/>
          </a:p>
        </p:txBody>
      </p:sp>
      <p:sp>
        <p:nvSpPr>
          <p:cNvPr id="12" name="Footer Placeholder 5"/>
          <p:cNvSpPr>
            <a:spLocks noGrp="1"/>
          </p:cNvSpPr>
          <p:nvPr>
            <p:ph type="ftr" sz="quarter" idx="11"/>
          </p:nvPr>
        </p:nvSpPr>
        <p:spPr/>
        <p:txBody>
          <a:bodyPr/>
          <a:lstStyle>
            <a:lvl1pPr>
              <a:defRPr/>
            </a:lvl1pPr>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pPr>
              <a:defRPr/>
            </a:pPr>
            <a:fld id="{0FB682F9-D669-4F8F-8097-9FB23BA7B90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w="9525" cap="flat" cmpd="sng" algn="ctr">
            <a:noFill/>
            <a:prstDash val="solid"/>
            <a:round/>
            <a:headEnd type="none" w="med" len="med"/>
            <a:tailEnd type="none" w="med" len="med"/>
          </a:ln>
        </p:spPr>
        <p:txBody>
          <a:bodyPr/>
          <a:lstStyle/>
          <a:p>
            <a:endParaRPr lang="en-CA"/>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a:latin typeface="Arial" charset="0"/>
              </a:defRPr>
            </a:lvl1pPr>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Arial" charset="0"/>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Arial" charset="0"/>
              </a:defRPr>
            </a:lvl1pPr>
          </a:lstStyle>
          <a:p>
            <a:pPr>
              <a:defRPr/>
            </a:pPr>
            <a:fld id="{BAADD4C6-2654-4F17-9F44-EB0CADE13E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6" r:id="rId1"/>
    <p:sldLayoutId id="2147484282" r:id="rId2"/>
    <p:sldLayoutId id="2147484287" r:id="rId3"/>
    <p:sldLayoutId id="2147484288" r:id="rId4"/>
    <p:sldLayoutId id="2147484289" r:id="rId5"/>
    <p:sldLayoutId id="2147484290" r:id="rId6"/>
    <p:sldLayoutId id="2147484283" r:id="rId7"/>
    <p:sldLayoutId id="2147484291" r:id="rId8"/>
    <p:sldLayoutId id="2147484292" r:id="rId9"/>
    <p:sldLayoutId id="2147484284" r:id="rId10"/>
    <p:sldLayoutId id="2147484285"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S PGothic" pitchFamily="34" charset="-128"/>
          <a:cs typeface="ＭＳ Ｐゴシック" pitchFamily="-60" charset="-128"/>
        </a:defRPr>
      </a:lvl1pPr>
      <a:lvl2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2pPr>
      <a:lvl3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3pPr>
      <a:lvl4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4pPr>
      <a:lvl5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5pPr>
      <a:lvl6pPr marL="457200" algn="l" rtl="0" fontAlgn="base">
        <a:spcBef>
          <a:spcPct val="0"/>
        </a:spcBef>
        <a:spcAft>
          <a:spcPct val="0"/>
        </a:spcAft>
        <a:defRPr sz="4100" b="1">
          <a:solidFill>
            <a:schemeClr val="tx2"/>
          </a:solidFill>
          <a:latin typeface="Lucida Sans Unicode" pitchFamily="-60" charset="-52"/>
        </a:defRPr>
      </a:lvl6pPr>
      <a:lvl7pPr marL="914400" algn="l" rtl="0" fontAlgn="base">
        <a:spcBef>
          <a:spcPct val="0"/>
        </a:spcBef>
        <a:spcAft>
          <a:spcPct val="0"/>
        </a:spcAft>
        <a:defRPr sz="4100" b="1">
          <a:solidFill>
            <a:schemeClr val="tx2"/>
          </a:solidFill>
          <a:latin typeface="Lucida Sans Unicode" pitchFamily="-60" charset="-52"/>
        </a:defRPr>
      </a:lvl7pPr>
      <a:lvl8pPr marL="1371600" algn="l" rtl="0" fontAlgn="base">
        <a:spcBef>
          <a:spcPct val="0"/>
        </a:spcBef>
        <a:spcAft>
          <a:spcPct val="0"/>
        </a:spcAft>
        <a:defRPr sz="4100" b="1">
          <a:solidFill>
            <a:schemeClr val="tx2"/>
          </a:solidFill>
          <a:latin typeface="Lucida Sans Unicode" pitchFamily="-60" charset="-52"/>
        </a:defRPr>
      </a:lvl8pPr>
      <a:lvl9pPr marL="1828800" algn="l" rtl="0" fontAlgn="base">
        <a:spcBef>
          <a:spcPct val="0"/>
        </a:spcBef>
        <a:spcAft>
          <a:spcPct val="0"/>
        </a:spcAft>
        <a:defRPr sz="4100" b="1">
          <a:solidFill>
            <a:schemeClr val="tx2"/>
          </a:solidFill>
          <a:latin typeface="Lucida Sans Unicode" pitchFamily="-60" charset="-52"/>
        </a:defRPr>
      </a:lvl9pPr>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S PGothic" pitchFamily="34" charset="-128"/>
          <a:cs typeface="ＭＳ Ｐゴシック" pitchFamily="-60" charset="-128"/>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S PGothic" pitchFamily="34" charset="-128"/>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S PGothic" pitchFamily="34" charset="-128"/>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S PGothic" pitchFamily="34" charset="-128"/>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S PGothic" pitchFamily="34"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eg"/><Relationship Id="rId7" Type="http://schemas.openxmlformats.org/officeDocument/2006/relationships/hyperlink" Target="http://www.caloriecount.about.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emedicinehealth.com"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www.caloriecount.about.com" TargetMode="External"/><Relationship Id="rId3" Type="http://schemas.openxmlformats.org/officeDocument/2006/relationships/hyperlink" Target="http://www.dietitians.ca/" TargetMode="External"/><Relationship Id="rId7" Type="http://schemas.openxmlformats.org/officeDocument/2006/relationships/hyperlink" Target="http://www.emedicinehealth.com" TargetMode="External"/><Relationship Id="rId2" Type="http://schemas.openxmlformats.org/officeDocument/2006/relationships/hyperlink" Target="http://pixelhealth.net/" TargetMode="External"/><Relationship Id="rId1" Type="http://schemas.openxmlformats.org/officeDocument/2006/relationships/slideLayout" Target="../slideLayouts/slideLayout2.xml"/><Relationship Id="rId6" Type="http://schemas.openxmlformats.org/officeDocument/2006/relationships/hyperlink" Target="http://www.webmd.com/" TargetMode="External"/><Relationship Id="rId5" Type="http://schemas.openxmlformats.org/officeDocument/2006/relationships/hyperlink" Target="http://www.mayoclinic.org/" TargetMode="External"/><Relationship Id="rId4" Type="http://schemas.openxmlformats.org/officeDocument/2006/relationships/hyperlink" Target="http://www.nlm.nih.gov/" TargetMode="Externa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mayoclinic.org/" TargetMode="External"/><Relationship Id="rId5" Type="http://schemas.openxmlformats.org/officeDocument/2006/relationships/hyperlink" Target="http://www.nlm.nih.gov/"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www.mayoclinic.org/" TargetMode="External"/><Relationship Id="rId2" Type="http://schemas.openxmlformats.org/officeDocument/2006/relationships/hyperlink" Target="http://www.nlm.nih.gov/"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oleObject" Target="file:///\\localhost\Users\tiffanylam\EWSN\2013-2014\LNLs\Healthy%20Snack%20Choices\Macintosh%20HD:Users:tiffanylam:Downloads:7051%20Healthy%20Snacks%20for%20a%20Healthy%20Body.docx!OLE_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75"/>
          <p:cNvSpPr>
            <a:spLocks noChangeArrowheads="1"/>
          </p:cNvSpPr>
          <p:nvPr/>
        </p:nvSpPr>
        <p:spPr bwMode="auto">
          <a:xfrm>
            <a:off x="1225519" y="188640"/>
            <a:ext cx="6692962" cy="1188132"/>
          </a:xfrm>
          <a:prstGeom prst="rect">
            <a:avLst/>
          </a:prstGeom>
          <a:noFill/>
          <a:ln w="9525">
            <a:noFill/>
            <a:miter lim="800000"/>
            <a:headEnd/>
            <a:tailEnd/>
          </a:ln>
        </p:spPr>
        <p:txBody>
          <a:bodyPr anchor="ctr"/>
          <a:lstStyle/>
          <a:p>
            <a:pPr algn="ctr"/>
            <a:r>
              <a:rPr lang="en-US" sz="4000" b="1" dirty="0" smtClean="0">
                <a:latin typeface="Calibri" pitchFamily="34" charset="0"/>
                <a:cs typeface="Calibri" pitchFamily="34" charset="0"/>
              </a:rPr>
              <a:t>Healthy Snack Choices</a:t>
            </a:r>
            <a:endParaRPr lang="en-US" sz="6600" b="1" dirty="0">
              <a:latin typeface="Calibri" pitchFamily="34" charset="0"/>
              <a:cs typeface="Calibri" pitchFamily="34" charset="0"/>
            </a:endParaRPr>
          </a:p>
        </p:txBody>
      </p:sp>
      <p:sp>
        <p:nvSpPr>
          <p:cNvPr id="9219" name="Text Box 1079"/>
          <p:cNvSpPr txBox="1">
            <a:spLocks noChangeArrowheads="1"/>
          </p:cNvSpPr>
          <p:nvPr/>
        </p:nvSpPr>
        <p:spPr bwMode="auto">
          <a:xfrm>
            <a:off x="1511660" y="6057292"/>
            <a:ext cx="6588224" cy="523875"/>
          </a:xfrm>
          <a:prstGeom prst="rect">
            <a:avLst/>
          </a:prstGeom>
          <a:noFill/>
          <a:ln w="9525">
            <a:noFill/>
            <a:miter lim="800000"/>
            <a:headEnd/>
            <a:tailEnd/>
          </a:ln>
        </p:spPr>
        <p:txBody>
          <a:bodyPr wrap="square">
            <a:spAutoFit/>
          </a:bodyPr>
          <a:lstStyle/>
          <a:p>
            <a:pPr algn="ctr">
              <a:spcBef>
                <a:spcPct val="50000"/>
              </a:spcBef>
            </a:pPr>
            <a:r>
              <a:rPr lang="en-US" sz="2800" b="1" u="sng" dirty="0">
                <a:solidFill>
                  <a:srgbClr val="002060"/>
                </a:solidFill>
                <a:latin typeface="Calibri" pitchFamily="34" charset="0"/>
                <a:cs typeface="Calibri" pitchFamily="34" charset="0"/>
              </a:rPr>
              <a:t>www.EWSNetwork.com</a:t>
            </a:r>
          </a:p>
        </p:txBody>
      </p:sp>
      <p:pic>
        <p:nvPicPr>
          <p:cNvPr id="9220"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40568" y="1647946"/>
            <a:ext cx="4247456" cy="2537138"/>
          </a:xfrm>
          <a:prstGeom prst="rect">
            <a:avLst/>
          </a:prstGeom>
        </p:spPr>
      </p:pic>
      <p:pic>
        <p:nvPicPr>
          <p:cNvPr id="3" name="Picture 2"/>
          <p:cNvPicPr>
            <a:picLocks noChangeAspect="1"/>
          </p:cNvPicPr>
          <p:nvPr/>
        </p:nvPicPr>
        <p:blipFill>
          <a:blip r:embed="rId5"/>
          <a:stretch>
            <a:fillRect/>
          </a:stretch>
        </p:blipFill>
        <p:spPr>
          <a:xfrm>
            <a:off x="5076056" y="1304764"/>
            <a:ext cx="3403025" cy="2552269"/>
          </a:xfrm>
          <a:prstGeom prst="rect">
            <a:avLst/>
          </a:prstGeom>
        </p:spPr>
      </p:pic>
      <p:sp>
        <p:nvSpPr>
          <p:cNvPr id="4" name="TextBox 3"/>
          <p:cNvSpPr txBox="1"/>
          <p:nvPr/>
        </p:nvSpPr>
        <p:spPr>
          <a:xfrm>
            <a:off x="5436096" y="4041068"/>
            <a:ext cx="3132348" cy="769441"/>
          </a:xfrm>
          <a:prstGeom prst="rect">
            <a:avLst/>
          </a:prstGeom>
          <a:noFill/>
        </p:spPr>
        <p:txBody>
          <a:bodyPr wrap="square" rtlCol="0">
            <a:spAutoFit/>
          </a:bodyPr>
          <a:lstStyle/>
          <a:p>
            <a:r>
              <a:rPr lang="en-US" sz="2200" dirty="0" smtClean="0">
                <a:solidFill>
                  <a:srgbClr val="FF6600"/>
                </a:solidFill>
              </a:rPr>
              <a:t>What’s considered a “healthy snack”? </a:t>
            </a:r>
            <a:endParaRPr lang="en-US" sz="2200" dirty="0">
              <a:solidFill>
                <a:srgbClr val="FF6600"/>
              </a:solidFill>
            </a:endParaRPr>
          </a:p>
        </p:txBody>
      </p:sp>
      <p:sp>
        <p:nvSpPr>
          <p:cNvPr id="8" name="TextBox 7"/>
          <p:cNvSpPr txBox="1"/>
          <p:nvPr/>
        </p:nvSpPr>
        <p:spPr>
          <a:xfrm>
            <a:off x="755576" y="4293096"/>
            <a:ext cx="3924436" cy="430887"/>
          </a:xfrm>
          <a:prstGeom prst="rect">
            <a:avLst/>
          </a:prstGeom>
          <a:noFill/>
        </p:spPr>
        <p:txBody>
          <a:bodyPr wrap="square" rtlCol="0">
            <a:spAutoFit/>
          </a:bodyPr>
          <a:lstStyle/>
          <a:p>
            <a:r>
              <a:rPr lang="en-US" sz="2200" dirty="0" smtClean="0">
                <a:solidFill>
                  <a:srgbClr val="FF6600"/>
                </a:solidFill>
              </a:rPr>
              <a:t>How often should I snack? </a:t>
            </a:r>
            <a:endParaRPr lang="en-US" sz="2200" dirty="0">
              <a:solidFill>
                <a:srgbClr val="FF6600"/>
              </a:solidFill>
            </a:endParaRPr>
          </a:p>
        </p:txBody>
      </p:sp>
      <p:sp>
        <p:nvSpPr>
          <p:cNvPr id="9" name="TextBox 8"/>
          <p:cNvSpPr txBox="1"/>
          <p:nvPr/>
        </p:nvSpPr>
        <p:spPr>
          <a:xfrm>
            <a:off x="3419872" y="1376772"/>
            <a:ext cx="2340260" cy="430887"/>
          </a:xfrm>
          <a:prstGeom prst="rect">
            <a:avLst/>
          </a:prstGeom>
          <a:noFill/>
        </p:spPr>
        <p:txBody>
          <a:bodyPr wrap="square" rtlCol="0">
            <a:spAutoFit/>
          </a:bodyPr>
          <a:lstStyle/>
          <a:p>
            <a:r>
              <a:rPr lang="en-US" sz="2200" dirty="0" smtClean="0">
                <a:solidFill>
                  <a:srgbClr val="FF6600"/>
                </a:solidFill>
              </a:rPr>
              <a:t>Is snacking bad? </a:t>
            </a:r>
            <a:endParaRPr lang="en-US" sz="2200" dirty="0">
              <a:solidFill>
                <a:srgbClr val="FF66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p:cNvSpPr>
          <p:nvPr/>
        </p:nvSpPr>
        <p:spPr bwMode="auto">
          <a:xfrm>
            <a:off x="519670" y="377888"/>
            <a:ext cx="8229600" cy="571500"/>
          </a:xfrm>
          <a:prstGeom prst="rect">
            <a:avLst/>
          </a:prstGeom>
          <a:noFill/>
          <a:ln w="9525">
            <a:noFill/>
            <a:miter lim="800000"/>
            <a:headEnd/>
            <a:tailEnd/>
          </a:ln>
        </p:spPr>
        <p:txBody>
          <a:bodyPr anchor="ctr"/>
          <a:lstStyle/>
          <a:p>
            <a:pPr algn="ctr" eaLnBrk="0" hangingPunct="0">
              <a:defRPr/>
            </a:pPr>
            <a:r>
              <a:rPr lang="en-US" sz="4000" b="1" dirty="0" smtClean="0">
                <a:latin typeface="Calibri" pitchFamily="34" charset="0"/>
                <a:cs typeface="Calibri" pitchFamily="34" charset="0"/>
              </a:rPr>
              <a:t>Examples of Nutrient Dense Snacks</a:t>
            </a:r>
            <a:endParaRPr lang="en-US" sz="4000" b="1" dirty="0">
              <a:solidFill>
                <a:schemeClr val="tx2"/>
              </a:solidFill>
              <a:latin typeface="Calibri" pitchFamily="34" charset="0"/>
              <a:cs typeface="Calibri" pitchFamily="34" charset="0"/>
            </a:endParaRPr>
          </a:p>
        </p:txBody>
      </p:sp>
      <p:sp>
        <p:nvSpPr>
          <p:cNvPr id="8" name="Text Placeholder 7"/>
          <p:cNvSpPr>
            <a:spLocks noGrp="1"/>
          </p:cNvSpPr>
          <p:nvPr>
            <p:ph type="body" idx="1"/>
          </p:nvPr>
        </p:nvSpPr>
        <p:spPr>
          <a:xfrm>
            <a:off x="395536" y="4941168"/>
            <a:ext cx="4040188" cy="762000"/>
          </a:xfrm>
        </p:spPr>
        <p:txBody>
          <a:bodyPr/>
          <a:lstStyle/>
          <a:p>
            <a:r>
              <a:rPr lang="en-US" dirty="0" smtClean="0"/>
              <a:t>About 100 calories or less</a:t>
            </a:r>
            <a:endParaRPr lang="en-US" dirty="0"/>
          </a:p>
        </p:txBody>
      </p:sp>
      <p:sp>
        <p:nvSpPr>
          <p:cNvPr id="9" name="Content Placeholder 8"/>
          <p:cNvSpPr>
            <a:spLocks noGrp="1"/>
          </p:cNvSpPr>
          <p:nvPr>
            <p:ph sz="quarter" idx="2"/>
          </p:nvPr>
        </p:nvSpPr>
        <p:spPr>
          <a:xfrm>
            <a:off x="395536" y="1268759"/>
            <a:ext cx="4032448" cy="3636405"/>
          </a:xfrm>
        </p:spPr>
        <p:style>
          <a:lnRef idx="2">
            <a:schemeClr val="accent1"/>
          </a:lnRef>
          <a:fillRef idx="1">
            <a:schemeClr val="lt1"/>
          </a:fillRef>
          <a:effectRef idx="0">
            <a:schemeClr val="accent1"/>
          </a:effectRef>
          <a:fontRef idx="minor">
            <a:schemeClr val="dk1"/>
          </a:fontRef>
        </p:style>
        <p:txBody>
          <a:bodyPr/>
          <a:lstStyle/>
          <a:p>
            <a:pPr marL="109537" indent="0">
              <a:buNone/>
            </a:pPr>
            <a:r>
              <a:rPr lang="en-US" baseline="30000" dirty="0" smtClean="0"/>
              <a:t>• </a:t>
            </a:r>
            <a:r>
              <a:rPr lang="en-US" baseline="30000" dirty="0"/>
              <a:t>1 apple (72 calories)</a:t>
            </a:r>
          </a:p>
          <a:p>
            <a:pPr marL="109537" indent="0">
              <a:buNone/>
            </a:pPr>
            <a:r>
              <a:rPr lang="en-US" baseline="30000" dirty="0"/>
              <a:t>• 1banana(105calories)</a:t>
            </a:r>
          </a:p>
          <a:p>
            <a:pPr marL="109537" indent="0">
              <a:buNone/>
            </a:pPr>
            <a:r>
              <a:rPr lang="en-US" baseline="30000" dirty="0"/>
              <a:t>• 1 cup grapes (100 calories)</a:t>
            </a:r>
          </a:p>
          <a:p>
            <a:pPr marL="109537" indent="0">
              <a:buNone/>
            </a:pPr>
            <a:r>
              <a:rPr lang="sv-SE" baseline="30000" dirty="0" smtClean="0"/>
              <a:t>• </a:t>
            </a:r>
            <a:r>
              <a:rPr lang="sv-SE" baseline="30000" dirty="0"/>
              <a:t>1 cup </a:t>
            </a:r>
            <a:r>
              <a:rPr lang="sv-SE" baseline="30000" dirty="0" err="1"/>
              <a:t>carrots</a:t>
            </a:r>
            <a:r>
              <a:rPr lang="sv-SE" baseline="30000" dirty="0"/>
              <a:t> (45 </a:t>
            </a:r>
            <a:r>
              <a:rPr lang="sv-SE" baseline="30000" dirty="0" err="1"/>
              <a:t>calories</a:t>
            </a:r>
            <a:r>
              <a:rPr lang="sv-SE" baseline="30000" dirty="0"/>
              <a:t>)</a:t>
            </a:r>
          </a:p>
          <a:p>
            <a:pPr marL="109537" indent="0">
              <a:buNone/>
            </a:pPr>
            <a:r>
              <a:rPr lang="en-US" baseline="30000" dirty="0"/>
              <a:t>• 1 cup air-popped popcorn (31 calories)</a:t>
            </a:r>
          </a:p>
          <a:p>
            <a:pPr marL="109537" indent="0">
              <a:buNone/>
            </a:pPr>
            <a:r>
              <a:rPr lang="en-US" baseline="30000" dirty="0"/>
              <a:t>• 1 rye </a:t>
            </a:r>
            <a:r>
              <a:rPr lang="en-US" baseline="30000" dirty="0" err="1"/>
              <a:t>crispbread</a:t>
            </a:r>
            <a:r>
              <a:rPr lang="en-US" baseline="30000" dirty="0"/>
              <a:t> cracker (37 calories)</a:t>
            </a:r>
          </a:p>
          <a:p>
            <a:pPr marL="109537" indent="0">
              <a:buNone/>
            </a:pPr>
            <a:r>
              <a:rPr lang="en-US" baseline="30000" dirty="0"/>
              <a:t>• 10 almonds (70 calories)</a:t>
            </a:r>
          </a:p>
          <a:p>
            <a:pPr marL="109537" indent="0">
              <a:buNone/>
            </a:pPr>
            <a:r>
              <a:rPr lang="en-US" baseline="30000" dirty="0"/>
              <a:t>• 2 tablespoon hummus (46 calories)</a:t>
            </a:r>
          </a:p>
          <a:p>
            <a:pPr marL="109537" indent="0">
              <a:buNone/>
            </a:pPr>
            <a:r>
              <a:rPr lang="it-IT" baseline="30000" dirty="0"/>
              <a:t>• 1 </a:t>
            </a:r>
            <a:r>
              <a:rPr lang="it-IT" baseline="30000" dirty="0" err="1"/>
              <a:t>cup</a:t>
            </a:r>
            <a:r>
              <a:rPr lang="it-IT" baseline="30000" dirty="0"/>
              <a:t> </a:t>
            </a:r>
            <a:r>
              <a:rPr lang="it-IT" baseline="30000" dirty="0" err="1"/>
              <a:t>nonfat</a:t>
            </a:r>
            <a:r>
              <a:rPr lang="it-IT" baseline="30000" dirty="0"/>
              <a:t> </a:t>
            </a:r>
            <a:r>
              <a:rPr lang="it-IT" baseline="30000" dirty="0" err="1"/>
              <a:t>milk</a:t>
            </a:r>
            <a:r>
              <a:rPr lang="it-IT" baseline="30000" dirty="0"/>
              <a:t> (83 </a:t>
            </a:r>
            <a:r>
              <a:rPr lang="it-IT" baseline="30000" dirty="0" err="1"/>
              <a:t>calories</a:t>
            </a:r>
            <a:r>
              <a:rPr lang="it-IT" baseline="30000" dirty="0" smtClean="0"/>
              <a:t>)</a:t>
            </a:r>
            <a:endParaRPr lang="en-US" baseline="30000" dirty="0"/>
          </a:p>
          <a:p>
            <a:pPr marL="109537" indent="0">
              <a:buNone/>
            </a:pPr>
            <a:r>
              <a:rPr lang="en-US" baseline="30000" dirty="0"/>
              <a:t>• 1 ounce of part-skim </a:t>
            </a:r>
            <a:r>
              <a:rPr lang="en-US" baseline="30000" dirty="0" smtClean="0"/>
              <a:t>mozzarella cheese (72 calories)</a:t>
            </a:r>
          </a:p>
          <a:p>
            <a:pPr marL="109537" indent="0">
              <a:buNone/>
            </a:pPr>
            <a:endParaRPr lang="en-US" dirty="0"/>
          </a:p>
        </p:txBody>
      </p:sp>
      <p:sp>
        <p:nvSpPr>
          <p:cNvPr id="10" name="Text Placeholder 9"/>
          <p:cNvSpPr>
            <a:spLocks noGrp="1"/>
          </p:cNvSpPr>
          <p:nvPr>
            <p:ph type="body" sz="half" idx="3"/>
          </p:nvPr>
        </p:nvSpPr>
        <p:spPr>
          <a:xfrm>
            <a:off x="4645026" y="4971256"/>
            <a:ext cx="4041775" cy="762000"/>
          </a:xfrm>
        </p:spPr>
        <p:txBody>
          <a:bodyPr/>
          <a:lstStyle/>
          <a:p>
            <a:r>
              <a:rPr lang="en-US" dirty="0" smtClean="0"/>
              <a:t>Substantial Snacks (200-250 calories)</a:t>
            </a:r>
            <a:endParaRPr lang="en-US" dirty="0"/>
          </a:p>
        </p:txBody>
      </p:sp>
      <p:sp>
        <p:nvSpPr>
          <p:cNvPr id="11" name="Content Placeholder 10"/>
          <p:cNvSpPr>
            <a:spLocks noGrp="1"/>
          </p:cNvSpPr>
          <p:nvPr>
            <p:ph sz="quarter" idx="4"/>
          </p:nvPr>
        </p:nvSpPr>
        <p:spPr>
          <a:xfrm>
            <a:off x="4644008" y="1304764"/>
            <a:ext cx="4041775" cy="3636403"/>
          </a:xfrm>
        </p:spPr>
        <p:style>
          <a:lnRef idx="2">
            <a:schemeClr val="accent1"/>
          </a:lnRef>
          <a:fillRef idx="1">
            <a:schemeClr val="lt1"/>
          </a:fillRef>
          <a:effectRef idx="0">
            <a:schemeClr val="accent1"/>
          </a:effectRef>
          <a:fontRef idx="minor">
            <a:schemeClr val="dk1"/>
          </a:fontRef>
        </p:style>
        <p:txBody>
          <a:bodyPr/>
          <a:lstStyle/>
          <a:p>
            <a:pPr marL="109537" indent="0">
              <a:buNone/>
            </a:pPr>
            <a:r>
              <a:rPr lang="hu-HU" baseline="30000" dirty="0" smtClean="0"/>
              <a:t>• </a:t>
            </a:r>
            <a:r>
              <a:rPr lang="hu-HU" baseline="30000" dirty="0"/>
              <a:t>Peanut butter and low-sugar jelly sandwich</a:t>
            </a:r>
          </a:p>
          <a:p>
            <a:pPr marL="109537" indent="0">
              <a:buNone/>
            </a:pPr>
            <a:r>
              <a:rPr lang="en-US" baseline="30000" dirty="0"/>
              <a:t>• Fortified, high-fiber cereal and low-fat milk or soymilk</a:t>
            </a:r>
          </a:p>
          <a:p>
            <a:pPr marL="109537" indent="0">
              <a:buNone/>
            </a:pPr>
            <a:r>
              <a:rPr lang="en-US" baseline="30000" dirty="0"/>
              <a:t>• 1 </a:t>
            </a:r>
            <a:r>
              <a:rPr lang="en-US" baseline="30000" dirty="0" err="1"/>
              <a:t>tbsp</a:t>
            </a:r>
            <a:r>
              <a:rPr lang="en-US" baseline="30000" dirty="0"/>
              <a:t> peanut butter, spread evenly on slices from a small apple</a:t>
            </a:r>
          </a:p>
          <a:p>
            <a:pPr marL="109537" indent="0">
              <a:buNone/>
            </a:pPr>
            <a:r>
              <a:rPr lang="en-US" baseline="30000" dirty="0"/>
              <a:t>• Toasted whole-wheat English muffin half topped with 1⁄4 of a small avocado</a:t>
            </a:r>
          </a:p>
          <a:p>
            <a:pPr marL="109537" indent="0">
              <a:buNone/>
            </a:pPr>
            <a:r>
              <a:rPr lang="en-US" baseline="30000" dirty="0"/>
              <a:t>• Small baked sweet potato</a:t>
            </a:r>
          </a:p>
          <a:p>
            <a:pPr marL="109537" indent="0">
              <a:buNone/>
            </a:pPr>
            <a:r>
              <a:rPr lang="en-US" baseline="30000" dirty="0"/>
              <a:t>• 1⁄2 cup pineapple chunks on 1⁄2 cup low-fat cottage cheese</a:t>
            </a:r>
          </a:p>
          <a:p>
            <a:pPr marL="109537" indent="0">
              <a:buNone/>
            </a:pPr>
            <a:r>
              <a:rPr lang="en-US" baseline="30000" dirty="0"/>
              <a:t>• 1⁄4 cup raw steel-cut oats and 1⁄2 cup of raspberries stirred into 1⁄2 cup of Greek yogurt</a:t>
            </a:r>
          </a:p>
          <a:p>
            <a:pPr marL="109537" indent="0">
              <a:buNone/>
            </a:pPr>
            <a:endParaRPr lang="en-US" dirty="0"/>
          </a:p>
        </p:txBody>
      </p:sp>
      <p:pic>
        <p:nvPicPr>
          <p:cNvPr id="12"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27871359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59000"/>
          </a:blip>
          <a:stretch>
            <a:fillRect/>
          </a:stretch>
        </p:blipFill>
        <p:spPr>
          <a:xfrm>
            <a:off x="0" y="0"/>
            <a:ext cx="9144000" cy="6850035"/>
          </a:xfrm>
          <a:prstGeom prst="rect">
            <a:avLst/>
          </a:prstGeom>
        </p:spPr>
      </p:pic>
      <p:sp>
        <p:nvSpPr>
          <p:cNvPr id="3" name="Title 2"/>
          <p:cNvSpPr>
            <a:spLocks/>
          </p:cNvSpPr>
          <p:nvPr/>
        </p:nvSpPr>
        <p:spPr bwMode="auto">
          <a:xfrm>
            <a:off x="2195736" y="377888"/>
            <a:ext cx="4608512" cy="571500"/>
          </a:xfrm>
          <a:prstGeom prst="rect">
            <a:avLst/>
          </a:prstGeom>
          <a:solidFill>
            <a:schemeClr val="bg1">
              <a:alpha val="76000"/>
            </a:schemeClr>
          </a:solidFill>
          <a:ln w="9525">
            <a:noFill/>
            <a:miter lim="800000"/>
            <a:headEnd/>
            <a:tailEnd/>
          </a:ln>
        </p:spPr>
        <p:txBody>
          <a:bodyPr anchor="ctr"/>
          <a:lstStyle/>
          <a:p>
            <a:pPr algn="ctr" eaLnBrk="0" hangingPunct="0">
              <a:defRPr/>
            </a:pPr>
            <a:r>
              <a:rPr lang="en-US" sz="4000" b="1" dirty="0" smtClean="0">
                <a:latin typeface="Calibri" pitchFamily="34" charset="0"/>
                <a:cs typeface="Calibri" pitchFamily="34" charset="0"/>
              </a:rPr>
              <a:t>Eat This, Not That</a:t>
            </a:r>
            <a:endParaRPr lang="en-US" sz="4000" b="1" dirty="0">
              <a:solidFill>
                <a:schemeClr val="tx2"/>
              </a:solidFill>
              <a:latin typeface="Calibri" pitchFamily="34" charset="0"/>
              <a:cs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63795400"/>
              </p:ext>
            </p:extLst>
          </p:nvPr>
        </p:nvGraphicFramePr>
        <p:xfrm>
          <a:off x="1079612" y="1232756"/>
          <a:ext cx="7116452" cy="3931920"/>
        </p:xfrm>
        <a:graphic>
          <a:graphicData uri="http://schemas.openxmlformats.org/drawingml/2006/table">
            <a:tbl>
              <a:tblPr firstRow="1" bandRow="1">
                <a:tableStyleId>{5C22544A-7EE6-4342-B048-85BDC9FD1C3A}</a:tableStyleId>
              </a:tblPr>
              <a:tblGrid>
                <a:gridCol w="3558226"/>
                <a:gridCol w="3558226"/>
              </a:tblGrid>
              <a:tr h="363949">
                <a:tc>
                  <a:txBody>
                    <a:bodyPr/>
                    <a:lstStyle/>
                    <a:p>
                      <a:r>
                        <a:rPr lang="en-US" dirty="0" smtClean="0"/>
                        <a:t>Eat this</a:t>
                      </a:r>
                      <a:endParaRPr lang="en-US" dirty="0"/>
                    </a:p>
                  </a:txBody>
                  <a:tcPr/>
                </a:tc>
                <a:tc>
                  <a:txBody>
                    <a:bodyPr/>
                    <a:lstStyle/>
                    <a:p>
                      <a:r>
                        <a:rPr lang="en-US" dirty="0" smtClean="0"/>
                        <a:t>Not that</a:t>
                      </a:r>
                      <a:endParaRPr lang="en-US" dirty="0"/>
                    </a:p>
                  </a:txBody>
                  <a:tcPr/>
                </a:tc>
              </a:tr>
              <a:tr h="628186">
                <a:tc>
                  <a:txBody>
                    <a:bodyPr/>
                    <a:lstStyle/>
                    <a:p>
                      <a:r>
                        <a:rPr lang="en-US" dirty="0" smtClean="0"/>
                        <a:t>98% Fat free popcorn and drizzle a little margarine</a:t>
                      </a:r>
                      <a:endParaRPr lang="en-US" dirty="0"/>
                    </a:p>
                  </a:txBody>
                  <a:tcPr/>
                </a:tc>
                <a:tc>
                  <a:txBody>
                    <a:bodyPr/>
                    <a:lstStyle/>
                    <a:p>
                      <a:r>
                        <a:rPr lang="en-US" dirty="0" smtClean="0"/>
                        <a:t>Buttered</a:t>
                      </a:r>
                      <a:r>
                        <a:rPr lang="en-US" baseline="0" dirty="0" smtClean="0"/>
                        <a:t> popcorn </a:t>
                      </a:r>
                      <a:endParaRPr lang="en-US" dirty="0"/>
                    </a:p>
                  </a:txBody>
                  <a:tcPr/>
                </a:tc>
              </a:tr>
              <a:tr h="628186">
                <a:tc>
                  <a:txBody>
                    <a:bodyPr/>
                    <a:lstStyle/>
                    <a:p>
                      <a:r>
                        <a:rPr lang="en-US" dirty="0" smtClean="0"/>
                        <a:t>Homemade</a:t>
                      </a:r>
                      <a:r>
                        <a:rPr lang="en-US" baseline="0" dirty="0" smtClean="0"/>
                        <a:t> fruit smoothies, water </a:t>
                      </a:r>
                      <a:endParaRPr lang="en-US" dirty="0"/>
                    </a:p>
                  </a:txBody>
                  <a:tcPr/>
                </a:tc>
                <a:tc>
                  <a:txBody>
                    <a:bodyPr/>
                    <a:lstStyle/>
                    <a:p>
                      <a:r>
                        <a:rPr lang="en-US" dirty="0" smtClean="0"/>
                        <a:t>Fruit juice, pop,</a:t>
                      </a:r>
                      <a:r>
                        <a:rPr lang="en-US" baseline="0" dirty="0" smtClean="0"/>
                        <a:t> sugary drinks  </a:t>
                      </a:r>
                      <a:endParaRPr lang="en-US" dirty="0"/>
                    </a:p>
                  </a:txBody>
                  <a:tcPr/>
                </a:tc>
              </a:tr>
              <a:tr h="363949">
                <a:tc>
                  <a:txBody>
                    <a:bodyPr/>
                    <a:lstStyle/>
                    <a:p>
                      <a:r>
                        <a:rPr lang="en-US" dirty="0" smtClean="0"/>
                        <a:t>1 cookie with a piece of</a:t>
                      </a:r>
                      <a:r>
                        <a:rPr lang="en-US" baseline="0" dirty="0" smtClean="0"/>
                        <a:t> fruit</a:t>
                      </a:r>
                      <a:endParaRPr lang="en-US" dirty="0"/>
                    </a:p>
                  </a:txBody>
                  <a:tcPr/>
                </a:tc>
                <a:tc>
                  <a:txBody>
                    <a:bodyPr/>
                    <a:lstStyle/>
                    <a:p>
                      <a:r>
                        <a:rPr lang="en-US" dirty="0" smtClean="0"/>
                        <a:t>3 cookies </a:t>
                      </a:r>
                      <a:endParaRPr lang="en-US" dirty="0"/>
                    </a:p>
                  </a:txBody>
                  <a:tcPr/>
                </a:tc>
              </a:tr>
              <a:tr h="363949">
                <a:tc>
                  <a:txBody>
                    <a:bodyPr/>
                    <a:lstStyle/>
                    <a:p>
                      <a:r>
                        <a:rPr lang="en-US" dirty="0" smtClean="0"/>
                        <a:t>High-fiber,</a:t>
                      </a:r>
                      <a:r>
                        <a:rPr lang="en-US" baseline="0" dirty="0" smtClean="0"/>
                        <a:t> low-sugar cereal (Oatmeal, </a:t>
                      </a:r>
                      <a:r>
                        <a:rPr lang="en-US" baseline="0" dirty="0" err="1" smtClean="0"/>
                        <a:t>Kashi</a:t>
                      </a:r>
                      <a:r>
                        <a:rPr lang="en-US" baseline="0" dirty="0" smtClean="0"/>
                        <a:t>, </a:t>
                      </a:r>
                      <a:r>
                        <a:rPr lang="en-US" baseline="0" dirty="0" err="1" smtClean="0"/>
                        <a:t>Shreddies</a:t>
                      </a:r>
                      <a:r>
                        <a:rPr lang="en-US" baseline="0" dirty="0" smtClean="0"/>
                        <a:t>)</a:t>
                      </a:r>
                      <a:endParaRPr lang="en-US" dirty="0"/>
                    </a:p>
                  </a:txBody>
                  <a:tcPr/>
                </a:tc>
                <a:tc>
                  <a:txBody>
                    <a:bodyPr/>
                    <a:lstStyle/>
                    <a:p>
                      <a:r>
                        <a:rPr lang="en-US" dirty="0" smtClean="0"/>
                        <a:t>Low-fiber, high sugar</a:t>
                      </a:r>
                      <a:r>
                        <a:rPr lang="en-US" baseline="0" dirty="0" smtClean="0"/>
                        <a:t> cereal (Fruit Loops, Rice </a:t>
                      </a:r>
                      <a:r>
                        <a:rPr lang="en-US" baseline="0" dirty="0" err="1" smtClean="0"/>
                        <a:t>Krispies</a:t>
                      </a:r>
                      <a:r>
                        <a:rPr lang="en-US" baseline="0" dirty="0" smtClean="0"/>
                        <a:t>) </a:t>
                      </a:r>
                      <a:endParaRPr lang="en-US" dirty="0"/>
                    </a:p>
                  </a:txBody>
                  <a:tcPr/>
                </a:tc>
              </a:tr>
              <a:tr h="363949">
                <a:tc>
                  <a:txBody>
                    <a:bodyPr/>
                    <a:lstStyle/>
                    <a:p>
                      <a:r>
                        <a:rPr lang="en-US" dirty="0" smtClean="0"/>
                        <a:t>1 scoop of ice cream with a lot of fresh fruit</a:t>
                      </a:r>
                      <a:r>
                        <a:rPr lang="en-US" baseline="0" dirty="0" smtClean="0"/>
                        <a:t> </a:t>
                      </a:r>
                      <a:endParaRPr lang="en-US" dirty="0"/>
                    </a:p>
                  </a:txBody>
                  <a:tcPr/>
                </a:tc>
                <a:tc>
                  <a:txBody>
                    <a:bodyPr/>
                    <a:lstStyle/>
                    <a:p>
                      <a:r>
                        <a:rPr lang="en-US" dirty="0" smtClean="0"/>
                        <a:t>4 scoops of ice cream</a:t>
                      </a:r>
                      <a:endParaRPr lang="en-US" dirty="0"/>
                    </a:p>
                  </a:txBody>
                  <a:tcPr/>
                </a:tc>
              </a:tr>
              <a:tr h="363949">
                <a:tc>
                  <a:txBody>
                    <a:bodyPr/>
                    <a:lstStyle/>
                    <a:p>
                      <a:r>
                        <a:rPr lang="en-US" dirty="0" smtClean="0"/>
                        <a:t>Crunchy,</a:t>
                      </a:r>
                      <a:r>
                        <a:rPr lang="en-US" baseline="0" dirty="0" smtClean="0"/>
                        <a:t> low-sugar, high fiber granola bars</a:t>
                      </a:r>
                      <a:endParaRPr lang="en-US" dirty="0"/>
                    </a:p>
                  </a:txBody>
                  <a:tcPr/>
                </a:tc>
                <a:tc>
                  <a:txBody>
                    <a:bodyPr/>
                    <a:lstStyle/>
                    <a:p>
                      <a:r>
                        <a:rPr lang="en-US" dirty="0" smtClean="0"/>
                        <a:t>“Chewy”, high-sugar, low-fiber granola bars </a:t>
                      </a:r>
                      <a:endParaRPr lang="en-US" dirty="0"/>
                    </a:p>
                  </a:txBody>
                  <a:tcPr/>
                </a:tc>
              </a:tr>
            </a:tbl>
          </a:graphicData>
        </a:graphic>
      </p:graphicFrame>
      <p:sp>
        <p:nvSpPr>
          <p:cNvPr id="5" name="TextBox 4"/>
          <p:cNvSpPr txBox="1"/>
          <p:nvPr/>
        </p:nvSpPr>
        <p:spPr>
          <a:xfrm>
            <a:off x="5004048" y="5661248"/>
            <a:ext cx="3060340" cy="276999"/>
          </a:xfrm>
          <a:prstGeom prst="rect">
            <a:avLst/>
          </a:prstGeom>
          <a:solidFill>
            <a:srgbClr val="FFFFFF">
              <a:alpha val="65000"/>
            </a:srgbClr>
          </a:solidFill>
        </p:spPr>
        <p:txBody>
          <a:bodyPr wrap="square" rtlCol="0">
            <a:spAutoFit/>
          </a:bodyPr>
          <a:lstStyle/>
          <a:p>
            <a:r>
              <a:rPr lang="en-US" sz="1200" dirty="0" smtClean="0"/>
              <a:t>Source: </a:t>
            </a:r>
            <a:r>
              <a:rPr lang="nl-NL" sz="1200" dirty="0"/>
              <a:t>http://</a:t>
            </a:r>
            <a:r>
              <a:rPr lang="nl-NL" sz="1200" dirty="0" err="1"/>
              <a:t>www.webmd.com</a:t>
            </a:r>
            <a:r>
              <a:rPr lang="nl-NL" sz="1200" dirty="0"/>
              <a:t>/</a:t>
            </a:r>
            <a:r>
              <a:rPr lang="en-US" sz="1200" dirty="0" smtClean="0"/>
              <a:t> </a:t>
            </a:r>
            <a:endParaRPr lang="en-US" sz="1200" dirty="0"/>
          </a:p>
        </p:txBody>
      </p:sp>
      <p:pic>
        <p:nvPicPr>
          <p:cNvPr id="9" name="Picture 5" descr="C:\Documents and Settings\user\Desktop\EWS Network\EWSN_logo_suite\EmployeeWellness_Logo2 800x486.gif"/>
          <p:cNvPicPr>
            <a:picLocks noChangeAspect="1" noChangeArrowheads="1"/>
          </p:cNvPicPr>
          <p:nvPr/>
        </p:nvPicPr>
        <p:blipFill>
          <a:blip r:embed="rId4" cstate="print"/>
          <a:srcRect/>
          <a:stretch>
            <a:fillRect/>
          </a:stretch>
        </p:blipFill>
        <p:spPr bwMode="auto">
          <a:xfrm>
            <a:off x="7208502" y="5733509"/>
            <a:ext cx="1782763" cy="108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p:cNvSpPr>
          <p:nvPr/>
        </p:nvSpPr>
        <p:spPr bwMode="auto">
          <a:xfrm>
            <a:off x="519670" y="377888"/>
            <a:ext cx="8229600" cy="571500"/>
          </a:xfrm>
          <a:prstGeom prst="rect">
            <a:avLst/>
          </a:prstGeom>
          <a:noFill/>
          <a:ln w="9525">
            <a:noFill/>
            <a:miter lim="800000"/>
            <a:headEnd/>
            <a:tailEnd/>
          </a:ln>
        </p:spPr>
        <p:txBody>
          <a:bodyPr anchor="ctr"/>
          <a:lstStyle/>
          <a:p>
            <a:pPr algn="ctr" eaLnBrk="0" hangingPunct="0">
              <a:defRPr/>
            </a:pPr>
            <a:r>
              <a:rPr lang="en-US" sz="4000" b="1" dirty="0" smtClean="0">
                <a:latin typeface="Calibri" pitchFamily="34" charset="0"/>
                <a:cs typeface="Calibri" pitchFamily="34" charset="0"/>
              </a:rPr>
              <a:t>To Snack or Not?</a:t>
            </a:r>
            <a:endParaRPr lang="en-US" sz="4000" b="1" dirty="0">
              <a:solidFill>
                <a:schemeClr val="tx2"/>
              </a:solidFill>
              <a:latin typeface="Calibri" pitchFamily="34" charset="0"/>
              <a:cs typeface="Calibr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79134225"/>
              </p:ext>
            </p:extLst>
          </p:nvPr>
        </p:nvGraphicFramePr>
        <p:xfrm>
          <a:off x="1043608" y="1160748"/>
          <a:ext cx="7092788" cy="4680520"/>
        </p:xfrm>
        <a:graphic>
          <a:graphicData uri="http://schemas.openxmlformats.org/drawingml/2006/table">
            <a:tbl>
              <a:tblPr firstRow="1" bandRow="1">
                <a:tableStyleId>{93296810-A885-4BE3-A3E7-6D5BEEA58F35}</a:tableStyleId>
              </a:tblPr>
              <a:tblGrid>
                <a:gridCol w="2344339"/>
                <a:gridCol w="1190203"/>
                <a:gridCol w="1118069"/>
                <a:gridCol w="2440177"/>
              </a:tblGrid>
              <a:tr h="741241">
                <a:tc>
                  <a:txBody>
                    <a:bodyPr/>
                    <a:lstStyle/>
                    <a:p>
                      <a:r>
                        <a:rPr lang="en-US" dirty="0" smtClean="0"/>
                        <a:t>Snack</a:t>
                      </a:r>
                      <a:endParaRPr lang="en-US" dirty="0"/>
                    </a:p>
                  </a:txBody>
                  <a:tcPr/>
                </a:tc>
                <a:tc>
                  <a:txBody>
                    <a:bodyPr/>
                    <a:lstStyle/>
                    <a:p>
                      <a:r>
                        <a:rPr lang="en-US" dirty="0" smtClean="0"/>
                        <a:t>Serving Size</a:t>
                      </a:r>
                      <a:endParaRPr lang="en-US" dirty="0"/>
                    </a:p>
                  </a:txBody>
                  <a:tcPr/>
                </a:tc>
                <a:tc>
                  <a:txBody>
                    <a:bodyPr/>
                    <a:lstStyle/>
                    <a:p>
                      <a:r>
                        <a:rPr lang="en-US" dirty="0" smtClean="0"/>
                        <a:t>Calories</a:t>
                      </a:r>
                      <a:endParaRPr lang="en-US" dirty="0"/>
                    </a:p>
                  </a:txBody>
                  <a:tcPr/>
                </a:tc>
                <a:tc>
                  <a:txBody>
                    <a:bodyPr/>
                    <a:lstStyle/>
                    <a:p>
                      <a:r>
                        <a:rPr lang="en-US" dirty="0" smtClean="0"/>
                        <a:t>Activity Needed </a:t>
                      </a:r>
                      <a:endParaRPr lang="en-US" dirty="0"/>
                    </a:p>
                  </a:txBody>
                  <a:tcPr/>
                </a:tc>
              </a:tr>
              <a:tr h="1313093">
                <a:tc>
                  <a:txBody>
                    <a:bodyPr/>
                    <a:lstStyle/>
                    <a:p>
                      <a:r>
                        <a:rPr lang="en-US" dirty="0" smtClean="0"/>
                        <a:t>Lay’s Classic Potato Chips</a:t>
                      </a:r>
                      <a:endParaRPr lang="en-US" dirty="0"/>
                    </a:p>
                  </a:txBody>
                  <a:tcPr/>
                </a:tc>
                <a:tc>
                  <a:txBody>
                    <a:bodyPr/>
                    <a:lstStyle/>
                    <a:p>
                      <a:r>
                        <a:rPr lang="en-US" dirty="0" smtClean="0"/>
                        <a:t>1 </a:t>
                      </a:r>
                      <a:r>
                        <a:rPr lang="en-US" dirty="0" err="1" smtClean="0"/>
                        <a:t>oz</a:t>
                      </a:r>
                      <a:endParaRPr lang="en-US" dirty="0"/>
                    </a:p>
                  </a:txBody>
                  <a:tcPr/>
                </a:tc>
                <a:tc>
                  <a:txBody>
                    <a:bodyPr/>
                    <a:lstStyle/>
                    <a:p>
                      <a:r>
                        <a:rPr lang="en-US" dirty="0" smtClean="0"/>
                        <a:t>150</a:t>
                      </a:r>
                      <a:endParaRPr lang="en-US" dirty="0"/>
                    </a:p>
                  </a:txBody>
                  <a:tcPr/>
                </a:tc>
                <a:tc>
                  <a:txBody>
                    <a:bodyPr/>
                    <a:lstStyle/>
                    <a:p>
                      <a:r>
                        <a:rPr lang="en-US" dirty="0" smtClean="0"/>
                        <a:t>Jogging:</a:t>
                      </a:r>
                      <a:r>
                        <a:rPr lang="en-US" baseline="0" dirty="0" smtClean="0"/>
                        <a:t> 15 minutes at 8km/h</a:t>
                      </a:r>
                      <a:endParaRPr lang="en-US" dirty="0"/>
                    </a:p>
                  </a:txBody>
                  <a:tcPr/>
                </a:tc>
              </a:tr>
              <a:tr h="1313093">
                <a:tc>
                  <a:txBody>
                    <a:bodyPr/>
                    <a:lstStyle/>
                    <a:p>
                      <a:r>
                        <a:rPr lang="en-US" dirty="0" smtClean="0"/>
                        <a:t>Starbucks </a:t>
                      </a:r>
                    </a:p>
                    <a:p>
                      <a:r>
                        <a:rPr lang="en-US" dirty="0" smtClean="0"/>
                        <a:t>Double </a:t>
                      </a:r>
                    </a:p>
                    <a:p>
                      <a:r>
                        <a:rPr lang="en-US" dirty="0" smtClean="0"/>
                        <a:t>Chocolate</a:t>
                      </a:r>
                    </a:p>
                    <a:p>
                      <a:r>
                        <a:rPr lang="en-US" dirty="0" smtClean="0"/>
                        <a:t>Brownie</a:t>
                      </a:r>
                      <a:endParaRPr lang="en-US" dirty="0"/>
                    </a:p>
                  </a:txBody>
                  <a:tcPr/>
                </a:tc>
                <a:tc>
                  <a:txBody>
                    <a:bodyPr/>
                    <a:lstStyle/>
                    <a:p>
                      <a:r>
                        <a:rPr lang="en-US" dirty="0" smtClean="0"/>
                        <a:t>92 g (1 square)</a:t>
                      </a:r>
                      <a:endParaRPr lang="en-US" dirty="0"/>
                    </a:p>
                  </a:txBody>
                  <a:tcPr/>
                </a:tc>
                <a:tc>
                  <a:txBody>
                    <a:bodyPr/>
                    <a:lstStyle/>
                    <a:p>
                      <a:r>
                        <a:rPr lang="en-US" dirty="0" smtClean="0"/>
                        <a:t>430</a:t>
                      </a:r>
                      <a:endParaRPr lang="en-US" dirty="0"/>
                    </a:p>
                  </a:txBody>
                  <a:tcPr/>
                </a:tc>
                <a:tc>
                  <a:txBody>
                    <a:bodyPr/>
                    <a:lstStyle/>
                    <a:p>
                      <a:r>
                        <a:rPr lang="en-US" dirty="0" smtClean="0"/>
                        <a:t>Swimming</a:t>
                      </a:r>
                      <a:r>
                        <a:rPr lang="en-US" baseline="0" dirty="0" smtClean="0"/>
                        <a:t> laps: 1 </a:t>
                      </a:r>
                      <a:r>
                        <a:rPr lang="en-US" baseline="0" dirty="0" err="1" smtClean="0"/>
                        <a:t>hr</a:t>
                      </a:r>
                      <a:r>
                        <a:rPr lang="en-US" baseline="0" dirty="0" smtClean="0"/>
                        <a:t> 15 min</a:t>
                      </a:r>
                      <a:endParaRPr lang="en-US" dirty="0"/>
                    </a:p>
                  </a:txBody>
                  <a:tcPr/>
                </a:tc>
              </a:tr>
              <a:tr h="1313093">
                <a:tc>
                  <a:txBody>
                    <a:bodyPr/>
                    <a:lstStyle/>
                    <a:p>
                      <a:r>
                        <a:rPr lang="en-US" dirty="0" smtClean="0"/>
                        <a:t>Tim Horton’s Raisi</a:t>
                      </a:r>
                      <a:r>
                        <a:rPr lang="en-US" baseline="0" dirty="0" smtClean="0"/>
                        <a:t>n </a:t>
                      </a:r>
                    </a:p>
                    <a:p>
                      <a:r>
                        <a:rPr lang="en-US" baseline="0" dirty="0" smtClean="0"/>
                        <a:t>Bran </a:t>
                      </a:r>
                    </a:p>
                    <a:p>
                      <a:r>
                        <a:rPr lang="en-US" baseline="0" dirty="0" smtClean="0"/>
                        <a:t>Muffin</a:t>
                      </a:r>
                      <a:endParaRPr lang="en-US" dirty="0"/>
                    </a:p>
                  </a:txBody>
                  <a:tcPr/>
                </a:tc>
                <a:tc>
                  <a:txBody>
                    <a:bodyPr/>
                    <a:lstStyle/>
                    <a:p>
                      <a:r>
                        <a:rPr lang="en-US" dirty="0" smtClean="0"/>
                        <a:t>11</a:t>
                      </a:r>
                      <a:r>
                        <a:rPr lang="en-US" baseline="0" dirty="0" smtClean="0"/>
                        <a:t>5 g</a:t>
                      </a:r>
                      <a:endParaRPr lang="en-US" dirty="0"/>
                    </a:p>
                  </a:txBody>
                  <a:tcPr/>
                </a:tc>
                <a:tc>
                  <a:txBody>
                    <a:bodyPr/>
                    <a:lstStyle/>
                    <a:p>
                      <a:r>
                        <a:rPr lang="en-US" dirty="0" smtClean="0"/>
                        <a:t>410</a:t>
                      </a:r>
                      <a:endParaRPr lang="en-US" dirty="0"/>
                    </a:p>
                  </a:txBody>
                  <a:tcPr/>
                </a:tc>
                <a:tc>
                  <a:txBody>
                    <a:bodyPr/>
                    <a:lstStyle/>
                    <a:p>
                      <a:r>
                        <a:rPr lang="en-US" dirty="0" smtClean="0"/>
                        <a:t>Strength</a:t>
                      </a:r>
                      <a:r>
                        <a:rPr lang="en-US" baseline="0" dirty="0" smtClean="0"/>
                        <a:t> training: 1 </a:t>
                      </a:r>
                      <a:r>
                        <a:rPr lang="en-US" baseline="0" dirty="0" err="1" smtClean="0"/>
                        <a:t>hr</a:t>
                      </a:r>
                      <a:r>
                        <a:rPr lang="en-US" baseline="0" dirty="0" smtClean="0"/>
                        <a:t> 45 min</a:t>
                      </a:r>
                      <a:endParaRPr lang="en-US" dirty="0"/>
                    </a:p>
                  </a:txBody>
                  <a:tcPr/>
                </a:tc>
              </a:tr>
            </a:tbl>
          </a:graphicData>
        </a:graphic>
      </p:graphicFrame>
      <p:pic>
        <p:nvPicPr>
          <p:cNvPr id="6" name="Picture 5" descr="http://blog.psprint.com/wp-content/uploads/2009/05/lays-classic-bag.jpg"/>
          <p:cNvPicPr/>
          <p:nvPr/>
        </p:nvPicPr>
        <p:blipFill>
          <a:blip r:embed="rId3" cstate="print"/>
          <a:srcRect l="13078" r="14441"/>
          <a:stretch>
            <a:fillRect/>
          </a:stretch>
        </p:blipFill>
        <p:spPr bwMode="auto">
          <a:xfrm>
            <a:off x="2555776" y="1988840"/>
            <a:ext cx="731520" cy="1022985"/>
          </a:xfrm>
          <a:prstGeom prst="rect">
            <a:avLst/>
          </a:prstGeom>
          <a:noFill/>
          <a:ln w="9525">
            <a:noFill/>
            <a:miter lim="800000"/>
            <a:headEnd/>
            <a:tailEnd/>
          </a:ln>
        </p:spPr>
      </p:pic>
      <p:pic>
        <p:nvPicPr>
          <p:cNvPr id="7" name="Picture 6" descr="http://blog.topbrownies.com/wp-content/uploads/2012/07/Gourmet-Brouwnies-Recipe.jpg"/>
          <p:cNvPicPr/>
          <p:nvPr/>
        </p:nvPicPr>
        <p:blipFill>
          <a:blip r:embed="rId4" cstate="print"/>
          <a:srcRect l="17300" t="3623" r="11998" b="16667"/>
          <a:stretch>
            <a:fillRect/>
          </a:stretch>
        </p:blipFill>
        <p:spPr bwMode="auto">
          <a:xfrm>
            <a:off x="2321260" y="3501008"/>
            <a:ext cx="990600" cy="859790"/>
          </a:xfrm>
          <a:prstGeom prst="roundRect">
            <a:avLst>
              <a:gd name="adj" fmla="val 8594"/>
            </a:avLst>
          </a:prstGeom>
          <a:solidFill>
            <a:srgbClr val="FFFFFF">
              <a:shade val="85000"/>
            </a:srgbClr>
          </a:solidFill>
          <a:ln>
            <a:noFill/>
          </a:ln>
          <a:effectLst/>
        </p:spPr>
      </p:pic>
      <p:pic>
        <p:nvPicPr>
          <p:cNvPr id="8" name="Picture 7" descr="http://sunnyyq.files.wordpress.com/2012/07/12-07-18-cranberry-blueberry-muffin-tim-hortons.jpg"/>
          <p:cNvPicPr/>
          <p:nvPr/>
        </p:nvPicPr>
        <p:blipFill>
          <a:blip r:embed="rId5" cstate="print"/>
          <a:srcRect/>
          <a:stretch>
            <a:fillRect/>
          </a:stretch>
        </p:blipFill>
        <p:spPr bwMode="auto">
          <a:xfrm>
            <a:off x="2239345" y="4833156"/>
            <a:ext cx="1072515" cy="927735"/>
          </a:xfrm>
          <a:prstGeom prst="roundRect">
            <a:avLst>
              <a:gd name="adj" fmla="val 8594"/>
            </a:avLst>
          </a:prstGeom>
          <a:solidFill>
            <a:srgbClr val="FFFFFF">
              <a:shade val="85000"/>
            </a:srgbClr>
          </a:solidFill>
          <a:ln>
            <a:noFill/>
          </a:ln>
          <a:effectLst/>
        </p:spPr>
      </p:pic>
      <p:sp>
        <p:nvSpPr>
          <p:cNvPr id="9" name="Rectangle 8"/>
          <p:cNvSpPr/>
          <p:nvPr/>
        </p:nvSpPr>
        <p:spPr>
          <a:xfrm>
            <a:off x="2735796" y="6021288"/>
            <a:ext cx="4572000" cy="461665"/>
          </a:xfrm>
          <a:prstGeom prst="rect">
            <a:avLst/>
          </a:prstGeom>
        </p:spPr>
        <p:txBody>
          <a:bodyPr>
            <a:spAutoFit/>
          </a:bodyPr>
          <a:lstStyle/>
          <a:p>
            <a:r>
              <a:rPr lang="en-CA" sz="1200" dirty="0"/>
              <a:t>S</a:t>
            </a:r>
            <a:r>
              <a:rPr lang="en-CA" sz="1200" dirty="0" smtClean="0"/>
              <a:t>ource</a:t>
            </a:r>
            <a:r>
              <a:rPr lang="en-CA" sz="1200" dirty="0"/>
              <a:t>: </a:t>
            </a:r>
            <a:r>
              <a:rPr lang="en-CA" sz="1200" u="sng" dirty="0">
                <a:hlinkClick r:id="rId6"/>
              </a:rPr>
              <a:t>www.emedicinehealth.com</a:t>
            </a:r>
            <a:r>
              <a:rPr lang="en-CA" sz="1200" dirty="0"/>
              <a:t>, Nutrition Action </a:t>
            </a:r>
            <a:r>
              <a:rPr lang="en-CA" sz="1200" dirty="0" err="1"/>
              <a:t>Healthletter</a:t>
            </a:r>
            <a:r>
              <a:rPr lang="en-CA" sz="1200" dirty="0"/>
              <a:t> (March 2012), </a:t>
            </a:r>
            <a:r>
              <a:rPr lang="en-CA" sz="1200" u="sng" dirty="0">
                <a:hlinkClick r:id="rId7"/>
              </a:rPr>
              <a:t>www.caloriecount.about.com</a:t>
            </a:r>
            <a:r>
              <a:rPr lang="en-CA" sz="1200" dirty="0"/>
              <a:t>. </a:t>
            </a:r>
            <a:endParaRPr lang="en-GB" sz="1200" dirty="0"/>
          </a:p>
        </p:txBody>
      </p:sp>
      <p:pic>
        <p:nvPicPr>
          <p:cNvPr id="11" name="Picture 5" descr="C:\Documents and Settings\user\Desktop\EWS Network\EWSN_logo_suite\EmployeeWellness_Logo2 800x486.gif"/>
          <p:cNvPicPr>
            <a:picLocks noChangeAspect="1" noChangeArrowheads="1"/>
          </p:cNvPicPr>
          <p:nvPr/>
        </p:nvPicPr>
        <p:blipFill>
          <a:blip r:embed="rId8"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3737985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50000"/>
          </a:blip>
          <a:stretch>
            <a:fillRect/>
          </a:stretch>
        </p:blipFill>
        <p:spPr>
          <a:xfrm>
            <a:off x="611560" y="332656"/>
            <a:ext cx="7776864" cy="5579900"/>
          </a:xfrm>
          <a:prstGeom prst="rect">
            <a:avLst/>
          </a:prstGeom>
        </p:spPr>
      </p:pic>
      <p:sp>
        <p:nvSpPr>
          <p:cNvPr id="3" name="Title 2"/>
          <p:cNvSpPr>
            <a:spLocks/>
          </p:cNvSpPr>
          <p:nvPr/>
        </p:nvSpPr>
        <p:spPr bwMode="auto">
          <a:xfrm>
            <a:off x="519670" y="445232"/>
            <a:ext cx="8229600" cy="571500"/>
          </a:xfrm>
          <a:prstGeom prst="rect">
            <a:avLst/>
          </a:prstGeom>
          <a:noFill/>
          <a:ln w="9525">
            <a:noFill/>
            <a:miter lim="800000"/>
            <a:headEnd/>
            <a:tailEnd/>
          </a:ln>
        </p:spPr>
        <p:txBody>
          <a:bodyPr anchor="ctr"/>
          <a:lstStyle/>
          <a:p>
            <a:pPr algn="ctr" eaLnBrk="0" hangingPunct="0">
              <a:defRPr/>
            </a:pPr>
            <a:r>
              <a:rPr lang="en-US" sz="4000" b="1" dirty="0" smtClean="0">
                <a:latin typeface="Calibri" pitchFamily="34" charset="0"/>
                <a:cs typeface="Calibri" pitchFamily="34" charset="0"/>
              </a:rPr>
              <a:t>Recap </a:t>
            </a:r>
            <a:endParaRPr lang="en-US" sz="4000" b="1" dirty="0">
              <a:solidFill>
                <a:schemeClr val="tx2"/>
              </a:solidFill>
              <a:latin typeface="Calibri" pitchFamily="34" charset="0"/>
              <a:cs typeface="Calibri" pitchFamily="34" charset="0"/>
            </a:endParaRPr>
          </a:p>
        </p:txBody>
      </p:sp>
      <p:sp>
        <p:nvSpPr>
          <p:cNvPr id="2" name="TextBox 1"/>
          <p:cNvSpPr txBox="1"/>
          <p:nvPr/>
        </p:nvSpPr>
        <p:spPr>
          <a:xfrm>
            <a:off x="539552" y="1304764"/>
            <a:ext cx="8028892" cy="3416320"/>
          </a:xfrm>
          <a:prstGeom prst="rect">
            <a:avLst/>
          </a:prstGeom>
          <a:solidFill>
            <a:srgbClr val="FFFFFF">
              <a:alpha val="31000"/>
            </a:srgbClr>
          </a:solidFill>
        </p:spPr>
        <p:txBody>
          <a:bodyPr wrap="square" rtlCol="0">
            <a:spAutoFit/>
          </a:bodyPr>
          <a:lstStyle/>
          <a:p>
            <a:pPr marL="342900" indent="-342900">
              <a:buFont typeface="Arial"/>
              <a:buChar char="•"/>
            </a:pPr>
            <a:r>
              <a:rPr lang="en-US" sz="2400" dirty="0">
                <a:latin typeface="Arial"/>
                <a:cs typeface="Arial"/>
              </a:rPr>
              <a:t>Snacking between meals keeps your </a:t>
            </a:r>
            <a:r>
              <a:rPr lang="en-US" sz="2400" dirty="0">
                <a:solidFill>
                  <a:srgbClr val="FF6600"/>
                </a:solidFill>
                <a:latin typeface="Arial"/>
                <a:cs typeface="Arial"/>
              </a:rPr>
              <a:t>blood glucose levels stable</a:t>
            </a:r>
            <a:r>
              <a:rPr lang="en-US" sz="2400" dirty="0">
                <a:latin typeface="Arial"/>
                <a:cs typeface="Arial"/>
              </a:rPr>
              <a:t> throughout the day. </a:t>
            </a:r>
            <a:endParaRPr lang="en-US" sz="2400" dirty="0" smtClean="0">
              <a:latin typeface="Arial"/>
              <a:cs typeface="Arial"/>
            </a:endParaRPr>
          </a:p>
          <a:p>
            <a:pPr marL="342900" indent="-342900">
              <a:buFont typeface="Arial"/>
              <a:buChar char="•"/>
            </a:pPr>
            <a:r>
              <a:rPr lang="en-US" sz="2400" dirty="0" smtClean="0">
                <a:latin typeface="Arial"/>
                <a:cs typeface="Arial"/>
              </a:rPr>
              <a:t>No snacking can lead to possible weight gain. </a:t>
            </a:r>
          </a:p>
          <a:p>
            <a:pPr marL="342900" indent="-342900">
              <a:buFont typeface="Arial"/>
              <a:buChar char="•"/>
            </a:pPr>
            <a:r>
              <a:rPr lang="en-CA" sz="2400" dirty="0" smtClean="0">
                <a:latin typeface="Arial"/>
                <a:cs typeface="Arial"/>
              </a:rPr>
              <a:t>Are you snacking because you are truly hungry or out of habit? Try using the Snacking Log. </a:t>
            </a:r>
            <a:endParaRPr lang="en-CA" sz="2400" dirty="0">
              <a:latin typeface="Arial"/>
              <a:cs typeface="Arial"/>
            </a:endParaRPr>
          </a:p>
          <a:p>
            <a:pPr marL="342900" indent="-342900">
              <a:buFont typeface="Arial"/>
              <a:buChar char="•"/>
            </a:pPr>
            <a:r>
              <a:rPr lang="en-CA" sz="2400" dirty="0" smtClean="0">
                <a:latin typeface="Arial"/>
                <a:cs typeface="Arial"/>
              </a:rPr>
              <a:t>Look at the 6 things on a </a:t>
            </a:r>
            <a:r>
              <a:rPr lang="en-CA" sz="2400" dirty="0" smtClean="0">
                <a:solidFill>
                  <a:srgbClr val="FF6600"/>
                </a:solidFill>
                <a:latin typeface="Arial"/>
                <a:cs typeface="Arial"/>
              </a:rPr>
              <a:t>nutrition label </a:t>
            </a:r>
            <a:r>
              <a:rPr lang="en-CA" sz="2400" dirty="0" smtClean="0">
                <a:latin typeface="Arial"/>
                <a:cs typeface="Arial"/>
              </a:rPr>
              <a:t>to see if your snack is healthy. </a:t>
            </a:r>
          </a:p>
          <a:p>
            <a:pPr marL="342900" indent="-342900">
              <a:buFont typeface="Arial"/>
              <a:buChar char="•"/>
            </a:pPr>
            <a:r>
              <a:rPr lang="en-US" sz="2400" dirty="0" smtClean="0">
                <a:latin typeface="Arial"/>
                <a:cs typeface="Arial"/>
              </a:rPr>
              <a:t>A good snack is </a:t>
            </a:r>
            <a:r>
              <a:rPr lang="en-US" sz="2400" dirty="0" smtClean="0">
                <a:solidFill>
                  <a:srgbClr val="FF6600"/>
                </a:solidFill>
                <a:latin typeface="Arial"/>
                <a:cs typeface="Arial"/>
              </a:rPr>
              <a:t>nutrient </a:t>
            </a:r>
            <a:r>
              <a:rPr lang="en-US" sz="2400" dirty="0">
                <a:solidFill>
                  <a:srgbClr val="FF6600"/>
                </a:solidFill>
                <a:latin typeface="Arial"/>
                <a:cs typeface="Arial"/>
              </a:rPr>
              <a:t>dense</a:t>
            </a:r>
            <a:r>
              <a:rPr lang="en-US" sz="2400" b="1" dirty="0">
                <a:solidFill>
                  <a:srgbClr val="FF6600"/>
                </a:solidFill>
                <a:latin typeface="Arial"/>
                <a:cs typeface="Arial"/>
              </a:rPr>
              <a:t> </a:t>
            </a:r>
            <a:r>
              <a:rPr lang="en-US" sz="2400" dirty="0">
                <a:latin typeface="Arial"/>
                <a:cs typeface="Arial"/>
              </a:rPr>
              <a:t>(</a:t>
            </a:r>
            <a:r>
              <a:rPr lang="en-US" sz="2400" dirty="0" smtClean="0">
                <a:latin typeface="Arial"/>
                <a:cs typeface="Arial"/>
              </a:rPr>
              <a:t>foods </a:t>
            </a:r>
            <a:r>
              <a:rPr lang="en-US" sz="2400" dirty="0">
                <a:latin typeface="Arial"/>
                <a:cs typeface="Arial"/>
              </a:rPr>
              <a:t>that have </a:t>
            </a:r>
            <a:r>
              <a:rPr lang="en-US" sz="2400" dirty="0">
                <a:solidFill>
                  <a:srgbClr val="FF6600"/>
                </a:solidFill>
                <a:latin typeface="Arial"/>
                <a:cs typeface="Arial"/>
              </a:rPr>
              <a:t>a lot of nutrients </a:t>
            </a:r>
            <a:r>
              <a:rPr lang="en-US" sz="2400" dirty="0">
                <a:latin typeface="Arial"/>
                <a:cs typeface="Arial"/>
              </a:rPr>
              <a:t>but </a:t>
            </a:r>
            <a:r>
              <a:rPr lang="en-US" sz="2400" dirty="0">
                <a:solidFill>
                  <a:srgbClr val="FF6600"/>
                </a:solidFill>
                <a:latin typeface="Arial"/>
                <a:cs typeface="Arial"/>
              </a:rPr>
              <a:t>few </a:t>
            </a:r>
            <a:r>
              <a:rPr lang="en-US" sz="2400" dirty="0" smtClean="0">
                <a:solidFill>
                  <a:srgbClr val="FF6600"/>
                </a:solidFill>
                <a:latin typeface="Arial"/>
                <a:cs typeface="Arial"/>
              </a:rPr>
              <a:t>calories</a:t>
            </a:r>
            <a:r>
              <a:rPr lang="en-US" sz="2400" dirty="0" smtClean="0">
                <a:latin typeface="Arial"/>
                <a:cs typeface="Arial"/>
              </a:rPr>
              <a:t>). </a:t>
            </a:r>
            <a:endParaRPr lang="en-CA" sz="2400" dirty="0" smtClean="0">
              <a:latin typeface="Arial"/>
              <a:cs typeface="Arial"/>
            </a:endParaRPr>
          </a:p>
        </p:txBody>
      </p:sp>
      <p:pic>
        <p:nvPicPr>
          <p:cNvPr id="6" name="Picture 5" descr="C:\Documents and Settings\user\Desktop\EWS Network\EWSN_logo_suite\EmployeeWellness_Logo2 800x486.gif"/>
          <p:cNvPicPr>
            <a:picLocks noChangeAspect="1" noChangeArrowheads="1"/>
          </p:cNvPicPr>
          <p:nvPr/>
        </p:nvPicPr>
        <p:blipFill>
          <a:blip r:embed="rId4"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2051697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500" dirty="0" smtClean="0"/>
              <a:t>References</a:t>
            </a:r>
            <a:endParaRPr lang="en-US" sz="3500" dirty="0"/>
          </a:p>
        </p:txBody>
      </p:sp>
      <p:sp>
        <p:nvSpPr>
          <p:cNvPr id="4" name="Content Placeholder 3"/>
          <p:cNvSpPr>
            <a:spLocks noGrp="1"/>
          </p:cNvSpPr>
          <p:nvPr>
            <p:ph idx="1"/>
          </p:nvPr>
        </p:nvSpPr>
        <p:spPr>
          <a:xfrm>
            <a:off x="457200" y="1481138"/>
            <a:ext cx="8229600" cy="4349909"/>
          </a:xfrm>
          <a:prstGeom prst="rect">
            <a:avLst/>
          </a:prstGeom>
        </p:spPr>
        <p:txBody>
          <a:bodyPr wrap="square">
            <a:spAutoFit/>
          </a:bodyPr>
          <a:lstStyle/>
          <a:p>
            <a:pPr marL="109537" indent="0">
              <a:buNone/>
            </a:pPr>
            <a:r>
              <a:rPr lang="en-US" sz="2000" dirty="0" smtClean="0">
                <a:hlinkClick r:id="rId2"/>
              </a:rPr>
              <a:t>http</a:t>
            </a:r>
            <a:r>
              <a:rPr lang="en-US" sz="2000" dirty="0">
                <a:hlinkClick r:id="rId2"/>
              </a:rPr>
              <a:t>://pixelhealth.net</a:t>
            </a:r>
            <a:r>
              <a:rPr lang="en-US" sz="2000" dirty="0" smtClean="0">
                <a:hlinkClick r:id="rId2"/>
              </a:rPr>
              <a:t>/</a:t>
            </a:r>
            <a:endParaRPr lang="en-US" sz="2000" dirty="0" smtClean="0"/>
          </a:p>
          <a:p>
            <a:pPr marL="109537" indent="0">
              <a:buNone/>
            </a:pPr>
            <a:r>
              <a:rPr lang="en-US" sz="2000" dirty="0">
                <a:hlinkClick r:id="rId3"/>
              </a:rPr>
              <a:t>http://www.dietitians.ca</a:t>
            </a:r>
            <a:r>
              <a:rPr lang="en-US" sz="2000" dirty="0" smtClean="0">
                <a:hlinkClick r:id="rId3"/>
              </a:rPr>
              <a:t>/</a:t>
            </a:r>
            <a:endParaRPr lang="en-US" sz="2000" dirty="0" smtClean="0"/>
          </a:p>
          <a:p>
            <a:pPr marL="109537" indent="0">
              <a:buNone/>
            </a:pPr>
            <a:r>
              <a:rPr lang="fr-FR" sz="2000" dirty="0">
                <a:solidFill>
                  <a:schemeClr val="accent3"/>
                </a:solidFill>
                <a:latin typeface="Calibri" pitchFamily="34" charset="0"/>
                <a:cs typeface="Calibri" pitchFamily="34" charset="0"/>
                <a:hlinkClick r:id="rId4"/>
              </a:rPr>
              <a:t>http://www.nlm.nih.gov</a:t>
            </a:r>
            <a:r>
              <a:rPr lang="fr-FR" sz="2000" dirty="0" smtClean="0">
                <a:solidFill>
                  <a:schemeClr val="accent3"/>
                </a:solidFill>
                <a:latin typeface="Calibri" pitchFamily="34" charset="0"/>
                <a:cs typeface="Calibri" pitchFamily="34" charset="0"/>
                <a:hlinkClick r:id="rId4"/>
              </a:rPr>
              <a:t>/</a:t>
            </a:r>
            <a:endParaRPr lang="fr-FR" sz="2000" dirty="0">
              <a:solidFill>
                <a:schemeClr val="accent3"/>
              </a:solidFill>
              <a:latin typeface="Calibri" pitchFamily="34" charset="0"/>
              <a:cs typeface="Calibri" pitchFamily="34" charset="0"/>
            </a:endParaRPr>
          </a:p>
          <a:p>
            <a:pPr marL="109537" indent="0">
              <a:buNone/>
            </a:pPr>
            <a:r>
              <a:rPr lang="en-US" sz="2000" dirty="0" smtClean="0">
                <a:solidFill>
                  <a:schemeClr val="accent3"/>
                </a:solidFill>
                <a:latin typeface="Calibri" pitchFamily="34" charset="0"/>
                <a:cs typeface="Calibri" pitchFamily="34" charset="0"/>
                <a:hlinkClick r:id="rId5"/>
              </a:rPr>
              <a:t>http</a:t>
            </a:r>
            <a:r>
              <a:rPr lang="en-US" sz="2000" dirty="0">
                <a:solidFill>
                  <a:schemeClr val="accent3"/>
                </a:solidFill>
                <a:latin typeface="Calibri" pitchFamily="34" charset="0"/>
                <a:cs typeface="Calibri" pitchFamily="34" charset="0"/>
                <a:hlinkClick r:id="rId5"/>
              </a:rPr>
              <a:t>://www.mayoclinic.org/</a:t>
            </a:r>
            <a:r>
              <a:rPr lang="en-US" sz="2000" dirty="0">
                <a:solidFill>
                  <a:schemeClr val="accent3"/>
                </a:solidFill>
                <a:latin typeface="Calibri" pitchFamily="34" charset="0"/>
                <a:cs typeface="Calibri" pitchFamily="34" charset="0"/>
              </a:rPr>
              <a:t> </a:t>
            </a:r>
            <a:endParaRPr lang="en-US" sz="2000" dirty="0">
              <a:solidFill>
                <a:schemeClr val="accent3"/>
              </a:solidFill>
            </a:endParaRPr>
          </a:p>
          <a:p>
            <a:pPr marL="109537" indent="0">
              <a:buNone/>
            </a:pPr>
            <a:r>
              <a:rPr lang="nl-NL" sz="2000" dirty="0">
                <a:hlinkClick r:id="rId6"/>
              </a:rPr>
              <a:t>http://www.webmd.com</a:t>
            </a:r>
            <a:r>
              <a:rPr lang="nl-NL" sz="2000" dirty="0" smtClean="0">
                <a:hlinkClick r:id="rId6"/>
              </a:rPr>
              <a:t>/</a:t>
            </a:r>
            <a:endParaRPr lang="nl-NL" sz="2000" dirty="0" smtClean="0"/>
          </a:p>
          <a:p>
            <a:pPr marL="109537" indent="0">
              <a:buNone/>
            </a:pPr>
            <a:r>
              <a:rPr lang="en-CA" sz="2000" u="sng" dirty="0" smtClean="0">
                <a:hlinkClick r:id="rId7"/>
              </a:rPr>
              <a:t>www.emedicinehealth.com</a:t>
            </a:r>
            <a:endParaRPr lang="en-CA" sz="2000" dirty="0"/>
          </a:p>
          <a:p>
            <a:pPr marL="109537" indent="0">
              <a:buNone/>
            </a:pPr>
            <a:r>
              <a:rPr lang="en-CA" sz="2000" u="sng" dirty="0" smtClean="0">
                <a:hlinkClick r:id="rId8"/>
              </a:rPr>
              <a:t>www.caloriecount.about.com</a:t>
            </a:r>
            <a:endParaRPr lang="en-CA" sz="2000" dirty="0"/>
          </a:p>
          <a:p>
            <a:pPr marL="109537" indent="0">
              <a:buNone/>
            </a:pPr>
            <a:r>
              <a:rPr lang="en-CA" sz="2000" dirty="0"/>
              <a:t>Nutrition Action </a:t>
            </a:r>
            <a:r>
              <a:rPr lang="en-CA" sz="2000" dirty="0" err="1"/>
              <a:t>Healthletter</a:t>
            </a:r>
            <a:r>
              <a:rPr lang="en-CA" sz="2000" dirty="0"/>
              <a:t> (March 2012</a:t>
            </a:r>
            <a:r>
              <a:rPr lang="en-CA" sz="2000" dirty="0" smtClean="0"/>
              <a:t>) </a:t>
            </a:r>
            <a:endParaRPr lang="en-GB" sz="2000" dirty="0"/>
          </a:p>
          <a:p>
            <a:pPr marL="109537" indent="0">
              <a:buNone/>
            </a:pPr>
            <a:r>
              <a:rPr lang="en-US" sz="2000" dirty="0" smtClean="0"/>
              <a:t> </a:t>
            </a:r>
            <a:endParaRPr lang="en-US" sz="2000" dirty="0"/>
          </a:p>
          <a:p>
            <a:pPr marL="109537" indent="0">
              <a:buNone/>
            </a:pPr>
            <a:endParaRPr lang="en-US" sz="2000" dirty="0"/>
          </a:p>
          <a:p>
            <a:pPr marL="109537" indent="0">
              <a:buNone/>
            </a:pPr>
            <a:endParaRPr lang="en-US" sz="2000" dirty="0"/>
          </a:p>
          <a:p>
            <a:pPr marL="109537" indent="0">
              <a:buNone/>
            </a:pPr>
            <a:endParaRPr lang="pl-PL" sz="2000" dirty="0">
              <a:latin typeface="Calibri"/>
              <a:cs typeface="Calibri"/>
            </a:endParaRPr>
          </a:p>
        </p:txBody>
      </p:sp>
      <p:pic>
        <p:nvPicPr>
          <p:cNvPr id="6" name="Picture 5" descr="C:\Documents and Settings\user\Desktop\EWS Network\EWSN_logo_suite\EmployeeWellness_Logo2 800x486.gif"/>
          <p:cNvPicPr>
            <a:picLocks noChangeAspect="1" noChangeArrowheads="1"/>
          </p:cNvPicPr>
          <p:nvPr/>
        </p:nvPicPr>
        <p:blipFill>
          <a:blip r:embed="rId9"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539573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0" y="3716338"/>
            <a:ext cx="8929688" cy="1169987"/>
          </a:xfrm>
          <a:prstGeom prst="rect">
            <a:avLst/>
          </a:prstGeom>
          <a:noFill/>
          <a:ln w="38100">
            <a:noFill/>
            <a:miter lim="800000"/>
            <a:headEnd/>
            <a:tailEnd/>
          </a:ln>
        </p:spPr>
        <p:txBody>
          <a:bodyPr>
            <a:spAutoFit/>
          </a:bodyPr>
          <a:lstStyle/>
          <a:p>
            <a:pPr algn="r">
              <a:spcBef>
                <a:spcPct val="50000"/>
              </a:spcBef>
            </a:pPr>
            <a:r>
              <a:rPr lang="en-US" sz="2800" b="1">
                <a:latin typeface="Calibri" pitchFamily="34" charset="0"/>
                <a:cs typeface="Calibri" pitchFamily="34" charset="0"/>
              </a:rPr>
              <a:t>&lt;Consultant Name&gt;</a:t>
            </a:r>
          </a:p>
          <a:p>
            <a:pPr algn="r">
              <a:spcBef>
                <a:spcPct val="50000"/>
              </a:spcBef>
            </a:pPr>
            <a:r>
              <a:rPr lang="en-US" sz="2800" b="1" u="sng">
                <a:latin typeface="Calibri" pitchFamily="34" charset="0"/>
                <a:cs typeface="Calibri" pitchFamily="34" charset="0"/>
              </a:rPr>
              <a:t>&lt;consultant&gt;@EWSNetwork.com</a:t>
            </a:r>
            <a:r>
              <a:rPr lang="en-US" sz="2800" b="1">
                <a:latin typeface="Calibri" pitchFamily="34" charset="0"/>
                <a:cs typeface="Calibri" pitchFamily="34" charset="0"/>
              </a:rPr>
              <a:t>     P:123.456.7890</a:t>
            </a:r>
            <a:endParaRPr lang="en-CA" sz="2800" b="1">
              <a:latin typeface="Calibri" pitchFamily="34" charset="0"/>
              <a:cs typeface="Calibri" pitchFamily="34" charset="0"/>
            </a:endParaRPr>
          </a:p>
        </p:txBody>
      </p:sp>
      <p:sp>
        <p:nvSpPr>
          <p:cNvPr id="9" name="Rectangle 2"/>
          <p:cNvSpPr>
            <a:spLocks noGrp="1" noChangeArrowheads="1"/>
          </p:cNvSpPr>
          <p:nvPr>
            <p:ph type="ctrTitle"/>
          </p:nvPr>
        </p:nvSpPr>
        <p:spPr>
          <a:xfrm>
            <a:off x="0" y="1428750"/>
            <a:ext cx="8858280" cy="1928812"/>
          </a:xfrm>
        </p:spPr>
        <p:txBody>
          <a:bodyPr/>
          <a:lstStyle/>
          <a:p>
            <a:pPr eaLnBrk="1" fontAlgn="auto" hangingPunct="1">
              <a:spcAft>
                <a:spcPts val="0"/>
              </a:spcAft>
              <a:defRPr/>
            </a:pPr>
            <a:r>
              <a:rPr lang="en-US" dirty="0" smtClean="0">
                <a:solidFill>
                  <a:schemeClr val="tx1"/>
                </a:solidFill>
                <a:effectLst/>
                <a:latin typeface="Calibri" pitchFamily="34" charset="0"/>
                <a:cs typeface="Calibri" pitchFamily="34" charset="0"/>
              </a:rPr>
              <a:t>Questions now or later?</a:t>
            </a:r>
            <a:endParaRPr lang="en-CA" sz="3400" dirty="0" smtClean="0">
              <a:solidFill>
                <a:schemeClr val="tx1"/>
              </a:solidFill>
              <a:effectLst/>
              <a:latin typeface="Calibri" pitchFamily="34" charset="0"/>
              <a:cs typeface="Calibri" pitchFamily="34" charset="0"/>
            </a:endParaRPr>
          </a:p>
        </p:txBody>
      </p:sp>
      <p:sp>
        <p:nvSpPr>
          <p:cNvPr id="28676" name="Text Box 3"/>
          <p:cNvSpPr txBox="1">
            <a:spLocks noChangeArrowheads="1"/>
          </p:cNvSpPr>
          <p:nvPr/>
        </p:nvSpPr>
        <p:spPr bwMode="auto">
          <a:xfrm>
            <a:off x="138113" y="5995988"/>
            <a:ext cx="8929687" cy="523875"/>
          </a:xfrm>
          <a:prstGeom prst="rect">
            <a:avLst/>
          </a:prstGeom>
          <a:noFill/>
          <a:ln w="38100">
            <a:noFill/>
            <a:miter lim="800000"/>
            <a:headEnd/>
            <a:tailEnd/>
          </a:ln>
        </p:spPr>
        <p:txBody>
          <a:bodyPr>
            <a:spAutoFit/>
          </a:bodyPr>
          <a:lstStyle/>
          <a:p>
            <a:pPr algn="ctr">
              <a:spcBef>
                <a:spcPct val="50000"/>
              </a:spcBef>
            </a:pPr>
            <a:r>
              <a:rPr lang="en-US" sz="2800" b="1" u="sng">
                <a:latin typeface="Calibri" pitchFamily="34" charset="0"/>
                <a:cs typeface="Calibri" pitchFamily="34" charset="0"/>
              </a:rPr>
              <a:t>www.EWSNetwork.com</a:t>
            </a:r>
            <a:endParaRPr lang="en-CA" sz="2800" b="1">
              <a:latin typeface="Calibri" pitchFamily="34" charset="0"/>
              <a:cs typeface="Calibri" pitchFamily="34" charset="0"/>
            </a:endParaRPr>
          </a:p>
        </p:txBody>
      </p:sp>
      <p:pic>
        <p:nvPicPr>
          <p:cNvPr id="6"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p:cNvSpPr>
            <a:spLocks noGrp="1" noChangeArrowheads="1"/>
          </p:cNvSpPr>
          <p:nvPr>
            <p:ph idx="1"/>
          </p:nvPr>
        </p:nvSpPr>
        <p:spPr>
          <a:xfrm>
            <a:off x="576325" y="1340768"/>
            <a:ext cx="4283707" cy="3636404"/>
          </a:xfrm>
        </p:spPr>
        <p:txBody>
          <a:bodyPr/>
          <a:lstStyle/>
          <a:p>
            <a:pPr marL="565150" indent="-457200" eaLnBrk="1" hangingPunct="1"/>
            <a:r>
              <a:rPr lang="en-US" sz="2800" dirty="0" smtClean="0">
                <a:solidFill>
                  <a:schemeClr val="accent4"/>
                </a:solidFill>
                <a:latin typeface="Calibri" pitchFamily="34" charset="0"/>
                <a:cs typeface="Calibri" pitchFamily="34" charset="0"/>
              </a:rPr>
              <a:t>Why we need to snack</a:t>
            </a:r>
          </a:p>
          <a:p>
            <a:pPr marL="565150" indent="-457200" eaLnBrk="1" hangingPunct="1"/>
            <a:r>
              <a:rPr lang="en-US" sz="2800" dirty="0" smtClean="0">
                <a:solidFill>
                  <a:schemeClr val="accent4"/>
                </a:solidFill>
                <a:latin typeface="Calibri" pitchFamily="34" charset="0"/>
                <a:cs typeface="Calibri" pitchFamily="34" charset="0"/>
              </a:rPr>
              <a:t>Do you really need a snack?</a:t>
            </a:r>
          </a:p>
          <a:p>
            <a:pPr marL="565150" indent="-457200" eaLnBrk="1" hangingPunct="1"/>
            <a:r>
              <a:rPr lang="en-US" sz="2800" dirty="0" smtClean="0">
                <a:solidFill>
                  <a:schemeClr val="accent4"/>
                </a:solidFill>
                <a:latin typeface="Calibri" pitchFamily="34" charset="0"/>
                <a:cs typeface="Calibri" pitchFamily="34" charset="0"/>
              </a:rPr>
              <a:t>What makes a healthy snack?</a:t>
            </a:r>
          </a:p>
          <a:p>
            <a:pPr marL="565150" indent="-457200" eaLnBrk="1" hangingPunct="1"/>
            <a:r>
              <a:rPr lang="en-US" sz="2800" dirty="0" smtClean="0">
                <a:solidFill>
                  <a:schemeClr val="accent4"/>
                </a:solidFill>
                <a:latin typeface="Calibri" pitchFamily="34" charset="0"/>
                <a:cs typeface="Calibri" pitchFamily="34" charset="0"/>
              </a:rPr>
              <a:t>What is a “good snack” </a:t>
            </a:r>
          </a:p>
          <a:p>
            <a:pPr marL="565150" indent="-457200" eaLnBrk="1" hangingPunct="1"/>
            <a:r>
              <a:rPr lang="en-US" sz="2800" dirty="0" smtClean="0">
                <a:solidFill>
                  <a:schemeClr val="accent4"/>
                </a:solidFill>
                <a:latin typeface="Calibri" pitchFamily="34" charset="0"/>
                <a:cs typeface="Calibri" pitchFamily="34" charset="0"/>
              </a:rPr>
              <a:t>Examples of nutrient dense snacks</a:t>
            </a:r>
          </a:p>
          <a:p>
            <a:pPr marL="565150" indent="-457200" eaLnBrk="1" hangingPunct="1"/>
            <a:r>
              <a:rPr lang="en-US" sz="2800" dirty="0" smtClean="0">
                <a:solidFill>
                  <a:schemeClr val="accent4"/>
                </a:solidFill>
                <a:latin typeface="Calibri" pitchFamily="34" charset="0"/>
                <a:cs typeface="Calibri" pitchFamily="34" charset="0"/>
              </a:rPr>
              <a:t>Eat this, not that </a:t>
            </a:r>
          </a:p>
          <a:p>
            <a:pPr marL="565150" indent="-457200" eaLnBrk="1" hangingPunct="1"/>
            <a:endParaRPr lang="en-US" sz="2800" dirty="0" smtClean="0">
              <a:solidFill>
                <a:schemeClr val="accent4"/>
              </a:solidFill>
              <a:latin typeface="Calibri" pitchFamily="34" charset="0"/>
              <a:cs typeface="Calibri" pitchFamily="34" charset="0"/>
            </a:endParaRPr>
          </a:p>
        </p:txBody>
      </p:sp>
      <p:sp>
        <p:nvSpPr>
          <p:cNvPr id="3" name="Title 2"/>
          <p:cNvSpPr>
            <a:spLocks/>
          </p:cNvSpPr>
          <p:nvPr/>
        </p:nvSpPr>
        <p:spPr bwMode="auto">
          <a:xfrm>
            <a:off x="468313" y="440668"/>
            <a:ext cx="8229600" cy="899319"/>
          </a:xfrm>
          <a:prstGeom prst="rect">
            <a:avLst/>
          </a:prstGeom>
          <a:noFill/>
          <a:ln w="9525">
            <a:noFill/>
            <a:miter lim="800000"/>
            <a:headEnd/>
            <a:tailEnd/>
          </a:ln>
        </p:spPr>
        <p:txBody>
          <a:bodyPr anchor="ctr"/>
          <a:lstStyle/>
          <a:p>
            <a:pPr algn="ctr" eaLnBrk="0" hangingPunct="0">
              <a:defRPr/>
            </a:pPr>
            <a:r>
              <a:rPr lang="en-US" sz="4000" b="1" dirty="0" smtClean="0">
                <a:solidFill>
                  <a:schemeClr val="tx2"/>
                </a:solidFill>
                <a:latin typeface="Calibri" pitchFamily="34" charset="0"/>
                <a:cs typeface="Calibri" pitchFamily="34" charset="0"/>
              </a:rPr>
              <a:t>Topics of Discussion</a:t>
            </a:r>
            <a:endParaRPr lang="en-US" sz="4000" b="1" dirty="0">
              <a:solidFill>
                <a:schemeClr val="tx2"/>
              </a:solidFill>
              <a:latin typeface="Calibri" pitchFamily="34" charset="0"/>
              <a:cs typeface="Calibri" pitchFamily="34" charset="0"/>
            </a:endParaRPr>
          </a:p>
        </p:txBody>
      </p:sp>
      <p:pic>
        <p:nvPicPr>
          <p:cNvPr id="5"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4716016" y="1484784"/>
            <a:ext cx="3996444" cy="399644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bwMode="auto">
          <a:xfrm>
            <a:off x="1511660" y="224644"/>
            <a:ext cx="6516724" cy="736812"/>
          </a:xfrm>
        </p:spPr>
        <p:txBody>
          <a:bodyPr>
            <a:normAutofit/>
          </a:bodyPr>
          <a:lstStyle/>
          <a:p>
            <a:pPr algn="ctr">
              <a:defRPr/>
            </a:pPr>
            <a:r>
              <a:rPr lang="en-US" sz="4000" dirty="0" smtClean="0">
                <a:effectLst/>
                <a:latin typeface="Calibri" pitchFamily="34" charset="0"/>
                <a:cs typeface="Calibri" pitchFamily="34" charset="0"/>
              </a:rPr>
              <a:t>Why we Need to Snack </a:t>
            </a:r>
            <a:endParaRPr lang="en-CA" sz="4000" dirty="0" smtClean="0">
              <a:effectLst/>
              <a:latin typeface="Calibri" pitchFamily="34" charset="0"/>
              <a:cs typeface="Calibri" pitchFamily="34" charset="0"/>
            </a:endParaRPr>
          </a:p>
        </p:txBody>
      </p:sp>
      <p:pic>
        <p:nvPicPr>
          <p:cNvPr id="10"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66000"/>
                    </a14:imgEffect>
                  </a14:imgLayer>
                </a14:imgProps>
              </a:ext>
            </a:extLst>
          </a:blip>
          <a:srcRect t="15742"/>
          <a:stretch/>
        </p:blipFill>
        <p:spPr>
          <a:xfrm>
            <a:off x="107504" y="1231680"/>
            <a:ext cx="8964488" cy="4213544"/>
          </a:xfrm>
          <a:prstGeom prst="rect">
            <a:avLst/>
          </a:prstGeom>
        </p:spPr>
      </p:pic>
      <p:sp>
        <p:nvSpPr>
          <p:cNvPr id="7" name="Oval 6"/>
          <p:cNvSpPr/>
          <p:nvPr/>
        </p:nvSpPr>
        <p:spPr>
          <a:xfrm>
            <a:off x="1619672" y="1124744"/>
            <a:ext cx="1764196" cy="1008112"/>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439652" y="4005064"/>
            <a:ext cx="1980220" cy="1656184"/>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087724" y="2528900"/>
            <a:ext cx="1764196" cy="1008112"/>
          </a:xfrm>
          <a:prstGeom prst="ellipse">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20" name="TextBox 19"/>
          <p:cNvSpPr txBox="1"/>
          <p:nvPr/>
        </p:nvSpPr>
        <p:spPr>
          <a:xfrm>
            <a:off x="683568" y="2816932"/>
            <a:ext cx="648072" cy="630942"/>
          </a:xfrm>
          <a:prstGeom prst="rect">
            <a:avLst/>
          </a:prstGeom>
          <a:noFill/>
        </p:spPr>
        <p:txBody>
          <a:bodyPr wrap="square" rtlCol="0">
            <a:spAutoFit/>
          </a:bodyPr>
          <a:lstStyle/>
          <a:p>
            <a:r>
              <a:rPr lang="en-US" sz="3500" dirty="0" smtClean="0">
                <a:solidFill>
                  <a:srgbClr val="008000"/>
                </a:solidFill>
                <a:latin typeface="Zapf Dingbats"/>
                <a:ea typeface="Zapf Dingbats"/>
                <a:cs typeface="Zapf Dingbats"/>
                <a:sym typeface="Zapf Dingbats"/>
              </a:rPr>
              <a:t>✔</a:t>
            </a:r>
            <a:endParaRPr lang="en-US" sz="3500" dirty="0">
              <a:solidFill>
                <a:srgbClr val="008000"/>
              </a:solidFill>
            </a:endParaRPr>
          </a:p>
        </p:txBody>
      </p:sp>
      <p:sp>
        <p:nvSpPr>
          <p:cNvPr id="21" name="Rectangle 20"/>
          <p:cNvSpPr/>
          <p:nvPr/>
        </p:nvSpPr>
        <p:spPr>
          <a:xfrm>
            <a:off x="719572" y="1304764"/>
            <a:ext cx="612068" cy="630942"/>
          </a:xfrm>
          <a:prstGeom prst="rect">
            <a:avLst/>
          </a:prstGeom>
        </p:spPr>
        <p:txBody>
          <a:bodyPr wrap="square">
            <a:spAutoFit/>
          </a:bodyPr>
          <a:lstStyle/>
          <a:p>
            <a:r>
              <a:rPr lang="en-US" sz="3500" dirty="0">
                <a:solidFill>
                  <a:schemeClr val="accent2"/>
                </a:solidFill>
                <a:latin typeface="Zapf Dingbats"/>
                <a:ea typeface="Zapf Dingbats"/>
                <a:cs typeface="Zapf Dingbats"/>
                <a:sym typeface="Zapf Dingbats"/>
              </a:rPr>
              <a:t>✖</a:t>
            </a:r>
            <a:endParaRPr lang="en-US" sz="3500" dirty="0">
              <a:solidFill>
                <a:schemeClr val="accent2"/>
              </a:solidFill>
            </a:endParaRPr>
          </a:p>
        </p:txBody>
      </p:sp>
      <p:sp>
        <p:nvSpPr>
          <p:cNvPr id="23" name="Rectangle 22"/>
          <p:cNvSpPr/>
          <p:nvPr/>
        </p:nvSpPr>
        <p:spPr>
          <a:xfrm>
            <a:off x="719572" y="4473116"/>
            <a:ext cx="612068" cy="630942"/>
          </a:xfrm>
          <a:prstGeom prst="rect">
            <a:avLst/>
          </a:prstGeom>
        </p:spPr>
        <p:txBody>
          <a:bodyPr wrap="square">
            <a:spAutoFit/>
          </a:bodyPr>
          <a:lstStyle/>
          <a:p>
            <a:r>
              <a:rPr lang="en-US" sz="3500" dirty="0">
                <a:solidFill>
                  <a:schemeClr val="accent2"/>
                </a:solidFill>
                <a:latin typeface="Zapf Dingbats"/>
                <a:ea typeface="Zapf Dingbats"/>
                <a:cs typeface="Zapf Dingbats"/>
                <a:sym typeface="Zapf Dingbats"/>
              </a:rPr>
              <a:t>✖</a:t>
            </a:r>
            <a:endParaRPr lang="en-US" sz="3500" dirty="0">
              <a:solidFill>
                <a:schemeClr val="accent2"/>
              </a:solidFill>
            </a:endParaRPr>
          </a:p>
        </p:txBody>
      </p:sp>
      <p:sp>
        <p:nvSpPr>
          <p:cNvPr id="22" name="Rectangle 21"/>
          <p:cNvSpPr/>
          <p:nvPr/>
        </p:nvSpPr>
        <p:spPr>
          <a:xfrm>
            <a:off x="6804248" y="5517232"/>
            <a:ext cx="2177925" cy="276999"/>
          </a:xfrm>
          <a:prstGeom prst="rect">
            <a:avLst/>
          </a:prstGeom>
        </p:spPr>
        <p:txBody>
          <a:bodyPr wrap="none">
            <a:spAutoFit/>
          </a:bodyPr>
          <a:lstStyle/>
          <a:p>
            <a:r>
              <a:rPr lang="en-US" sz="1200" dirty="0" smtClean="0"/>
              <a:t>Source: http</a:t>
            </a:r>
            <a:r>
              <a:rPr lang="en-US" sz="1200" dirty="0"/>
              <a:t>://</a:t>
            </a:r>
            <a:r>
              <a:rPr lang="en-US" sz="1200" dirty="0" err="1"/>
              <a:t>pixelhealth.net</a:t>
            </a:r>
            <a:r>
              <a:rPr lang="en-US" sz="1200" dirty="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980728"/>
            <a:ext cx="8229600" cy="2664296"/>
          </a:xfrm>
        </p:spPr>
        <p:txBody>
          <a:bodyPr/>
          <a:lstStyle/>
          <a:p>
            <a:r>
              <a:rPr lang="en-US" sz="2500" dirty="0" smtClean="0">
                <a:latin typeface="Arial"/>
                <a:cs typeface="Arial"/>
              </a:rPr>
              <a:t>Snacking between meals keeps your </a:t>
            </a:r>
            <a:r>
              <a:rPr lang="en-US" sz="2500" dirty="0" smtClean="0">
                <a:solidFill>
                  <a:srgbClr val="FF6600"/>
                </a:solidFill>
                <a:latin typeface="Arial"/>
                <a:cs typeface="Arial"/>
              </a:rPr>
              <a:t>blood glucose levels stable</a:t>
            </a:r>
            <a:r>
              <a:rPr lang="en-US" sz="2500" dirty="0" smtClean="0">
                <a:latin typeface="Arial"/>
                <a:cs typeface="Arial"/>
              </a:rPr>
              <a:t> throughout the day. </a:t>
            </a:r>
          </a:p>
          <a:p>
            <a:r>
              <a:rPr lang="en-US" sz="2500" dirty="0" smtClean="0">
                <a:latin typeface="Arial"/>
                <a:cs typeface="Arial"/>
              </a:rPr>
              <a:t>Body will burn/use the calories you ingest </a:t>
            </a:r>
            <a:r>
              <a:rPr lang="en-US" sz="2500" i="1" dirty="0" smtClean="0">
                <a:latin typeface="Arial"/>
                <a:cs typeface="Arial"/>
              </a:rPr>
              <a:t>right away</a:t>
            </a:r>
            <a:r>
              <a:rPr lang="en-US" sz="2500" dirty="0">
                <a:latin typeface="Arial"/>
                <a:cs typeface="Arial"/>
              </a:rPr>
              <a:t> </a:t>
            </a:r>
            <a:r>
              <a:rPr lang="en-US" sz="2500" dirty="0" smtClean="0">
                <a:latin typeface="Arial"/>
                <a:cs typeface="Arial"/>
              </a:rPr>
              <a:t>(i.e. will not store it). </a:t>
            </a:r>
          </a:p>
          <a:p>
            <a:pPr marL="603250" lvl="2" indent="-255588">
              <a:spcBef>
                <a:spcPts val="400"/>
              </a:spcBef>
              <a:buSzPct val="68000"/>
              <a:buFont typeface="Wingdings 3" pitchFamily="18" charset="2"/>
              <a:buChar char=""/>
            </a:pPr>
            <a:r>
              <a:rPr lang="en-US" sz="2500" dirty="0">
                <a:latin typeface="Arial"/>
                <a:cs typeface="Arial"/>
              </a:rPr>
              <a:t>If you only ate 3 meals a day, body would </a:t>
            </a:r>
            <a:r>
              <a:rPr lang="en-US" sz="2500" i="1" dirty="0">
                <a:latin typeface="Arial"/>
                <a:cs typeface="Arial"/>
              </a:rPr>
              <a:t>store</a:t>
            </a:r>
            <a:r>
              <a:rPr lang="en-US" sz="2500" dirty="0">
                <a:latin typeface="Arial"/>
                <a:cs typeface="Arial"/>
              </a:rPr>
              <a:t> the ingested food as fat. </a:t>
            </a:r>
            <a:endParaRPr lang="en-US" sz="2500" dirty="0" smtClean="0">
              <a:latin typeface="Arial"/>
              <a:cs typeface="Arial"/>
            </a:endParaRPr>
          </a:p>
        </p:txBody>
      </p:sp>
      <p:sp>
        <p:nvSpPr>
          <p:cNvPr id="4" name="Title 2"/>
          <p:cNvSpPr>
            <a:spLocks noGrp="1"/>
          </p:cNvSpPr>
          <p:nvPr>
            <p:ph type="title"/>
          </p:nvPr>
        </p:nvSpPr>
        <p:spPr bwMode="auto">
          <a:xfrm>
            <a:off x="1511660" y="224644"/>
            <a:ext cx="6516724" cy="736812"/>
          </a:xfrm>
        </p:spPr>
        <p:txBody>
          <a:bodyPr>
            <a:normAutofit/>
          </a:bodyPr>
          <a:lstStyle/>
          <a:p>
            <a:pPr algn="ctr">
              <a:defRPr/>
            </a:pPr>
            <a:r>
              <a:rPr lang="en-US" sz="4000" dirty="0" smtClean="0">
                <a:effectLst/>
                <a:latin typeface="Calibri" pitchFamily="34" charset="0"/>
                <a:cs typeface="Calibri" pitchFamily="34" charset="0"/>
              </a:rPr>
              <a:t>Why we Need to Snack </a:t>
            </a:r>
            <a:endParaRPr lang="en-CA" sz="4000" dirty="0" smtClean="0">
              <a:effectLst/>
              <a:latin typeface="Calibri" pitchFamily="34" charset="0"/>
              <a:cs typeface="Calibri" pitchFamily="34" charset="0"/>
            </a:endParaRPr>
          </a:p>
        </p:txBody>
      </p:sp>
      <p:sp>
        <p:nvSpPr>
          <p:cNvPr id="5" name="Rectangle 4"/>
          <p:cNvSpPr/>
          <p:nvPr/>
        </p:nvSpPr>
        <p:spPr>
          <a:xfrm>
            <a:off x="4427984" y="6201308"/>
            <a:ext cx="2365777" cy="276999"/>
          </a:xfrm>
          <a:prstGeom prst="rect">
            <a:avLst/>
          </a:prstGeom>
        </p:spPr>
        <p:txBody>
          <a:bodyPr wrap="none">
            <a:spAutoFit/>
          </a:bodyPr>
          <a:lstStyle/>
          <a:p>
            <a:r>
              <a:rPr lang="en-US" sz="1200" dirty="0" smtClean="0"/>
              <a:t>Source: http</a:t>
            </a:r>
            <a:r>
              <a:rPr lang="en-US" sz="1200" dirty="0"/>
              <a:t>://</a:t>
            </a:r>
            <a:r>
              <a:rPr lang="en-US" sz="1200" dirty="0" err="1"/>
              <a:t>www.dietitians.ca</a:t>
            </a:r>
            <a:r>
              <a:rPr lang="en-US" sz="1200" dirty="0"/>
              <a:t>/</a:t>
            </a:r>
          </a:p>
        </p:txBody>
      </p:sp>
      <p:pic>
        <p:nvPicPr>
          <p:cNvPr id="6" name="Picture 5"/>
          <p:cNvPicPr>
            <a:picLocks noChangeAspect="1"/>
          </p:cNvPicPr>
          <p:nvPr/>
        </p:nvPicPr>
        <p:blipFill>
          <a:blip r:embed="rId3">
            <a:alphaModFix/>
          </a:blip>
          <a:stretch>
            <a:fillRect/>
          </a:stretch>
        </p:blipFill>
        <p:spPr>
          <a:xfrm>
            <a:off x="5328084" y="3392996"/>
            <a:ext cx="3528392" cy="2352261"/>
          </a:xfrm>
          <a:prstGeom prst="rect">
            <a:avLst/>
          </a:prstGeom>
        </p:spPr>
      </p:pic>
      <p:sp>
        <p:nvSpPr>
          <p:cNvPr id="7" name="Rectangle 6"/>
          <p:cNvSpPr/>
          <p:nvPr/>
        </p:nvSpPr>
        <p:spPr>
          <a:xfrm>
            <a:off x="539552" y="3512619"/>
            <a:ext cx="4572000" cy="2400657"/>
          </a:xfrm>
          <a:prstGeom prst="rect">
            <a:avLst/>
          </a:prstGeom>
        </p:spPr>
        <p:txBody>
          <a:bodyPr>
            <a:spAutoFit/>
          </a:bodyPr>
          <a:lstStyle/>
          <a:p>
            <a:pPr marL="365125" lvl="1" indent="-255588">
              <a:spcBef>
                <a:spcPts val="400"/>
              </a:spcBef>
              <a:buSzPct val="68000"/>
              <a:buFont typeface="Wingdings 3" pitchFamily="18" charset="2"/>
              <a:buChar char=""/>
            </a:pPr>
            <a:r>
              <a:rPr lang="en-US" sz="2500" dirty="0">
                <a:solidFill>
                  <a:srgbClr val="FF6600"/>
                </a:solidFill>
                <a:latin typeface="Arial"/>
                <a:cs typeface="Arial"/>
              </a:rPr>
              <a:t>No snacking </a:t>
            </a:r>
            <a:r>
              <a:rPr lang="en-US" sz="2500" dirty="0">
                <a:latin typeface="Arial"/>
                <a:cs typeface="Arial"/>
              </a:rPr>
              <a:t>= blood glucose levels drop = burn protein and store fat = energy levels drop = food cravings increase = </a:t>
            </a:r>
            <a:r>
              <a:rPr lang="en-US" sz="2500" dirty="0">
                <a:solidFill>
                  <a:srgbClr val="FF6600"/>
                </a:solidFill>
                <a:latin typeface="Arial"/>
                <a:cs typeface="Arial"/>
              </a:rPr>
              <a:t>possible weight gain</a:t>
            </a:r>
          </a:p>
        </p:txBody>
      </p:sp>
      <p:pic>
        <p:nvPicPr>
          <p:cNvPr id="9" name="Picture 5" descr="C:\Documents and Settings\user\Desktop\EWS Network\EWSN_logo_suite\EmployeeWellness_Logo2 800x486.gif"/>
          <p:cNvPicPr>
            <a:picLocks noChangeAspect="1" noChangeArrowheads="1"/>
          </p:cNvPicPr>
          <p:nvPr/>
        </p:nvPicPr>
        <p:blipFill>
          <a:blip r:embed="rId4"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4210548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824028" y="980728"/>
            <a:ext cx="4140460" cy="2844316"/>
          </a:xfrm>
          <a:prstGeom prst="cloudCallout">
            <a:avLst>
              <a:gd name="adj1" fmla="val -24314"/>
              <a:gd name="adj2" fmla="val 62500"/>
            </a:avLst>
          </a:prstGeom>
          <a:gradFill flip="none" rotWithShape="1">
            <a:gsLst>
              <a:gs pos="0">
                <a:schemeClr val="accent6">
                  <a:tint val="62000"/>
                  <a:satMod val="180000"/>
                  <a:alpha val="18000"/>
                </a:schemeClr>
              </a:gs>
              <a:gs pos="65000">
                <a:schemeClr val="accent6">
                  <a:tint val="32000"/>
                  <a:satMod val="250000"/>
                  <a:alpha val="18000"/>
                </a:schemeClr>
              </a:gs>
              <a:gs pos="100000">
                <a:schemeClr val="accent6">
                  <a:tint val="23000"/>
                  <a:satMod val="300000"/>
                  <a:alpha val="18000"/>
                </a:schemeClr>
              </a:gs>
            </a:gsLst>
            <a:lin ang="16200000" scaled="0"/>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266" name="Title 2"/>
          <p:cNvSpPr>
            <a:spLocks noGrp="1"/>
          </p:cNvSpPr>
          <p:nvPr>
            <p:ph type="title"/>
          </p:nvPr>
        </p:nvSpPr>
        <p:spPr bwMode="auto">
          <a:xfrm>
            <a:off x="1511660" y="351928"/>
            <a:ext cx="6516724" cy="736812"/>
          </a:xfrm>
        </p:spPr>
        <p:txBody>
          <a:bodyPr>
            <a:normAutofit/>
          </a:bodyPr>
          <a:lstStyle/>
          <a:p>
            <a:pPr algn="ctr">
              <a:defRPr/>
            </a:pPr>
            <a:r>
              <a:rPr lang="en-US" sz="4000" dirty="0" smtClean="0">
                <a:effectLst/>
                <a:latin typeface="Calibri" pitchFamily="34" charset="0"/>
                <a:cs typeface="Calibri" pitchFamily="34" charset="0"/>
              </a:rPr>
              <a:t>Do you Really Need a Snack?</a:t>
            </a:r>
            <a:endParaRPr lang="en-CA" sz="4000" dirty="0" smtClean="0">
              <a:effectLst/>
              <a:latin typeface="Calibri" pitchFamily="34" charset="0"/>
              <a:cs typeface="Calibri" pitchFamily="34" charset="0"/>
            </a:endParaRPr>
          </a:p>
        </p:txBody>
      </p:sp>
      <p:pic>
        <p:nvPicPr>
          <p:cNvPr id="10"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sp>
        <p:nvSpPr>
          <p:cNvPr id="2" name="TextBox 1"/>
          <p:cNvSpPr txBox="1"/>
          <p:nvPr/>
        </p:nvSpPr>
        <p:spPr>
          <a:xfrm>
            <a:off x="431540" y="1412776"/>
            <a:ext cx="4248472" cy="2708434"/>
          </a:xfrm>
          <a:prstGeom prst="rect">
            <a:avLst/>
          </a:prstGeom>
          <a:noFill/>
        </p:spPr>
        <p:txBody>
          <a:bodyPr wrap="square" rtlCol="0">
            <a:spAutoFit/>
          </a:bodyPr>
          <a:lstStyle/>
          <a:p>
            <a:pPr marL="342900" indent="-342900">
              <a:buFont typeface="Arial"/>
              <a:buChar char="•"/>
            </a:pPr>
            <a:r>
              <a:rPr lang="en-US" sz="2500" dirty="0" smtClean="0">
                <a:solidFill>
                  <a:srgbClr val="FF6600"/>
                </a:solidFill>
              </a:rPr>
              <a:t>Are you truly hungry? </a:t>
            </a:r>
            <a:r>
              <a:rPr lang="en-US" sz="2500" dirty="0" smtClean="0"/>
              <a:t>Try keeping a log to see when you snack! </a:t>
            </a:r>
          </a:p>
          <a:p>
            <a:pPr marL="342900" indent="-342900">
              <a:buFont typeface="Arial"/>
              <a:buChar char="•"/>
            </a:pPr>
            <a:r>
              <a:rPr lang="en-US" sz="2500" dirty="0" smtClean="0">
                <a:solidFill>
                  <a:srgbClr val="FF6600"/>
                </a:solidFill>
              </a:rPr>
              <a:t>What is your body saying? </a:t>
            </a:r>
            <a:r>
              <a:rPr lang="en-US" sz="2500" dirty="0" smtClean="0"/>
              <a:t>Is it thirst or hunger? </a:t>
            </a:r>
          </a:p>
          <a:p>
            <a:pPr lvl="1"/>
            <a:r>
              <a:rPr lang="en-US" sz="2500" i="1" dirty="0" smtClean="0"/>
              <a:t>**</a:t>
            </a:r>
            <a:r>
              <a:rPr lang="en-US" sz="2000" i="1" dirty="0" smtClean="0"/>
              <a:t>Stay away from soft drinks and sugar beverages! </a:t>
            </a:r>
            <a:endParaRPr lang="en-US" sz="2000" i="1" dirty="0"/>
          </a:p>
        </p:txBody>
      </p:sp>
      <p:pic>
        <p:nvPicPr>
          <p:cNvPr id="3" name="Picture 2"/>
          <p:cNvPicPr>
            <a:picLocks noChangeAspect="1"/>
          </p:cNvPicPr>
          <p:nvPr/>
        </p:nvPicPr>
        <p:blipFill>
          <a:blip r:embed="rId4"/>
          <a:stretch>
            <a:fillRect/>
          </a:stretch>
        </p:blipFill>
        <p:spPr>
          <a:xfrm>
            <a:off x="3383868" y="4347125"/>
            <a:ext cx="2808312" cy="2178219"/>
          </a:xfrm>
          <a:prstGeom prst="rect">
            <a:avLst/>
          </a:prstGeom>
        </p:spPr>
      </p:pic>
      <p:sp>
        <p:nvSpPr>
          <p:cNvPr id="4" name="Rectangle 3"/>
          <p:cNvSpPr/>
          <p:nvPr/>
        </p:nvSpPr>
        <p:spPr>
          <a:xfrm>
            <a:off x="5112060" y="1376772"/>
            <a:ext cx="3672408" cy="1938992"/>
          </a:xfrm>
          <a:prstGeom prst="rect">
            <a:avLst/>
          </a:prstGeom>
        </p:spPr>
        <p:txBody>
          <a:bodyPr wrap="square">
            <a:spAutoFit/>
          </a:bodyPr>
          <a:lstStyle/>
          <a:p>
            <a:pPr lvl="1"/>
            <a:r>
              <a:rPr lang="en-US" sz="2000" dirty="0"/>
              <a:t>Do you snack when … </a:t>
            </a:r>
          </a:p>
          <a:p>
            <a:pPr marL="742950" lvl="1" indent="-285750">
              <a:buFont typeface="Wingdings" charset="2"/>
              <a:buChar char="ü"/>
            </a:pPr>
            <a:r>
              <a:rPr lang="en-US" sz="2000" dirty="0"/>
              <a:t>It’s late at night</a:t>
            </a:r>
          </a:p>
          <a:p>
            <a:pPr marL="742950" lvl="1" indent="-285750">
              <a:buFont typeface="Wingdings" charset="2"/>
              <a:buChar char="ü"/>
            </a:pPr>
            <a:r>
              <a:rPr lang="en-US" sz="2000" dirty="0" smtClean="0"/>
              <a:t>Bored</a:t>
            </a:r>
            <a:endParaRPr lang="en-US" sz="2000" dirty="0"/>
          </a:p>
          <a:p>
            <a:pPr marL="742950" lvl="1" indent="-285750">
              <a:buFont typeface="Wingdings" charset="2"/>
              <a:buChar char="ü"/>
            </a:pPr>
            <a:r>
              <a:rPr lang="en-US" sz="2000" dirty="0" smtClean="0"/>
              <a:t>Stressed or tired </a:t>
            </a:r>
            <a:endParaRPr lang="en-US" sz="2000" dirty="0"/>
          </a:p>
          <a:p>
            <a:pPr marL="742950" lvl="1" indent="-285750">
              <a:buFont typeface="Wingdings" charset="2"/>
              <a:buChar char="ü"/>
            </a:pPr>
            <a:r>
              <a:rPr lang="en-US" sz="2000" dirty="0"/>
              <a:t>Lonely </a:t>
            </a:r>
          </a:p>
          <a:p>
            <a:pPr marL="742950" lvl="1" indent="-285750">
              <a:buFont typeface="Wingdings" charset="2"/>
              <a:buChar char="ü"/>
            </a:pPr>
            <a:r>
              <a:rPr lang="en-US" sz="2000" dirty="0" smtClean="0"/>
              <a:t>“Because it’s there”</a:t>
            </a:r>
            <a:endParaRPr lang="en-US" sz="2000" dirty="0"/>
          </a:p>
        </p:txBody>
      </p:sp>
    </p:spTree>
    <p:extLst>
      <p:ext uri="{BB962C8B-B14F-4D97-AF65-F5344CB8AC3E}">
        <p14:creationId xmlns:p14="http://schemas.microsoft.com/office/powerpoint/2010/main" val="2084704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19846474"/>
              </p:ext>
            </p:extLst>
          </p:nvPr>
        </p:nvGraphicFramePr>
        <p:xfrm>
          <a:off x="899592" y="1160748"/>
          <a:ext cx="7488830" cy="3931920"/>
        </p:xfrm>
        <a:graphic>
          <a:graphicData uri="http://schemas.openxmlformats.org/drawingml/2006/table">
            <a:tbl>
              <a:tblPr firstRow="1" bandRow="1">
                <a:tableStyleId>{073A0DAA-6AF3-43AB-8588-CEC1D06C72B9}</a:tableStyleId>
              </a:tblPr>
              <a:tblGrid>
                <a:gridCol w="900100"/>
                <a:gridCol w="1044116"/>
                <a:gridCol w="1620180"/>
                <a:gridCol w="1116124"/>
                <a:gridCol w="2808310"/>
              </a:tblGrid>
              <a:tr h="304034">
                <a:tc>
                  <a:txBody>
                    <a:bodyPr/>
                    <a:lstStyle/>
                    <a:p>
                      <a:r>
                        <a:rPr lang="en-US" dirty="0" smtClean="0">
                          <a:latin typeface="Arial"/>
                          <a:cs typeface="Arial"/>
                        </a:rPr>
                        <a:t>Time</a:t>
                      </a:r>
                      <a:endParaRPr lang="en-US" dirty="0">
                        <a:latin typeface="Arial"/>
                        <a:cs typeface="Arial"/>
                      </a:endParaRPr>
                    </a:p>
                  </a:txBody>
                  <a:tcPr/>
                </a:tc>
                <a:tc>
                  <a:txBody>
                    <a:bodyPr/>
                    <a:lstStyle/>
                    <a:p>
                      <a:r>
                        <a:rPr lang="en-US" dirty="0" smtClean="0">
                          <a:latin typeface="Arial"/>
                          <a:cs typeface="Arial"/>
                        </a:rPr>
                        <a:t>Place</a:t>
                      </a:r>
                      <a:endParaRPr lang="en-US" dirty="0">
                        <a:latin typeface="Arial"/>
                        <a:cs typeface="Arial"/>
                      </a:endParaRPr>
                    </a:p>
                  </a:txBody>
                  <a:tcPr/>
                </a:tc>
                <a:tc>
                  <a:txBody>
                    <a:bodyPr/>
                    <a:lstStyle/>
                    <a:p>
                      <a:r>
                        <a:rPr lang="en-US" dirty="0" smtClean="0">
                          <a:latin typeface="Arial"/>
                          <a:cs typeface="Arial"/>
                        </a:rPr>
                        <a:t>Food</a:t>
                      </a:r>
                      <a:endParaRPr lang="en-US" dirty="0">
                        <a:latin typeface="Arial"/>
                        <a:cs typeface="Arial"/>
                      </a:endParaRPr>
                    </a:p>
                  </a:txBody>
                  <a:tcPr/>
                </a:tc>
                <a:tc>
                  <a:txBody>
                    <a:bodyPr/>
                    <a:lstStyle/>
                    <a:p>
                      <a:r>
                        <a:rPr lang="en-US" dirty="0" smtClean="0">
                          <a:latin typeface="Arial"/>
                          <a:cs typeface="Arial"/>
                        </a:rPr>
                        <a:t>Calories</a:t>
                      </a:r>
                      <a:endParaRPr lang="en-US" dirty="0">
                        <a:latin typeface="Arial"/>
                        <a:cs typeface="Arial"/>
                      </a:endParaRPr>
                    </a:p>
                  </a:txBody>
                  <a:tcPr/>
                </a:tc>
                <a:tc>
                  <a:txBody>
                    <a:bodyPr/>
                    <a:lstStyle/>
                    <a:p>
                      <a:r>
                        <a:rPr lang="en-US" dirty="0" smtClean="0">
                          <a:latin typeface="Arial"/>
                          <a:cs typeface="Arial"/>
                        </a:rPr>
                        <a:t>Circumstance</a:t>
                      </a:r>
                      <a:endParaRPr lang="en-US" dirty="0">
                        <a:latin typeface="Arial"/>
                        <a:cs typeface="Arial"/>
                      </a:endParaRPr>
                    </a:p>
                  </a:txBody>
                  <a:tcPr/>
                </a:tc>
              </a:tr>
              <a:tr h="532059">
                <a:tc>
                  <a:txBody>
                    <a:bodyPr/>
                    <a:lstStyle/>
                    <a:p>
                      <a:r>
                        <a:rPr lang="en-US" i="1" dirty="0" smtClean="0">
                          <a:latin typeface="Arial"/>
                          <a:cs typeface="Arial"/>
                        </a:rPr>
                        <a:t>3:30</a:t>
                      </a:r>
                      <a:endParaRPr lang="en-US" i="1" dirty="0">
                        <a:latin typeface="Arial"/>
                        <a:cs typeface="Arial"/>
                      </a:endParaRPr>
                    </a:p>
                  </a:txBody>
                  <a:tcPr/>
                </a:tc>
                <a:tc>
                  <a:txBody>
                    <a:bodyPr/>
                    <a:lstStyle/>
                    <a:p>
                      <a:r>
                        <a:rPr lang="en-US" i="1" dirty="0" smtClean="0">
                          <a:latin typeface="Arial"/>
                          <a:cs typeface="Arial"/>
                        </a:rPr>
                        <a:t>Car</a:t>
                      </a:r>
                      <a:endParaRPr lang="en-US" i="1" dirty="0">
                        <a:latin typeface="Arial"/>
                        <a:cs typeface="Arial"/>
                      </a:endParaRPr>
                    </a:p>
                  </a:txBody>
                  <a:tcPr/>
                </a:tc>
                <a:tc>
                  <a:txBody>
                    <a:bodyPr/>
                    <a:lstStyle/>
                    <a:p>
                      <a:r>
                        <a:rPr lang="en-US" i="1" dirty="0" smtClean="0">
                          <a:latin typeface="Arial"/>
                          <a:cs typeface="Arial"/>
                        </a:rPr>
                        <a:t>M&amp;Ms,</a:t>
                      </a:r>
                      <a:r>
                        <a:rPr lang="en-US" i="1" baseline="0" dirty="0" smtClean="0">
                          <a:latin typeface="Arial"/>
                          <a:cs typeface="Arial"/>
                        </a:rPr>
                        <a:t> 1 </a:t>
                      </a:r>
                      <a:r>
                        <a:rPr lang="en-US" i="1" baseline="0" dirty="0" err="1" smtClean="0">
                          <a:latin typeface="Arial"/>
                          <a:cs typeface="Arial"/>
                        </a:rPr>
                        <a:t>pckg</a:t>
                      </a:r>
                      <a:endParaRPr lang="en-US" i="1" dirty="0">
                        <a:latin typeface="Arial"/>
                        <a:cs typeface="Arial"/>
                      </a:endParaRPr>
                    </a:p>
                  </a:txBody>
                  <a:tcPr/>
                </a:tc>
                <a:tc>
                  <a:txBody>
                    <a:bodyPr/>
                    <a:lstStyle/>
                    <a:p>
                      <a:r>
                        <a:rPr lang="en-US" i="1" dirty="0" smtClean="0">
                          <a:latin typeface="Arial"/>
                          <a:cs typeface="Arial"/>
                        </a:rPr>
                        <a:t>250</a:t>
                      </a:r>
                      <a:endParaRPr lang="en-US" i="1" dirty="0">
                        <a:latin typeface="Arial"/>
                        <a:cs typeface="Arial"/>
                      </a:endParaRPr>
                    </a:p>
                  </a:txBody>
                  <a:tcPr/>
                </a:tc>
                <a:tc>
                  <a:txBody>
                    <a:bodyPr/>
                    <a:lstStyle/>
                    <a:p>
                      <a:r>
                        <a:rPr lang="en-US" i="1" dirty="0" smtClean="0">
                          <a:latin typeface="Arial"/>
                          <a:cs typeface="Arial"/>
                        </a:rPr>
                        <a:t>Hungry, skipped lunch</a:t>
                      </a:r>
                      <a:endParaRPr lang="en-US" i="1" dirty="0">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dirty="0">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dirty="0">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r>
              <a:tr h="304034">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a:latin typeface="Arial"/>
                        <a:cs typeface="Arial"/>
                      </a:endParaRPr>
                    </a:p>
                  </a:txBody>
                  <a:tcPr/>
                </a:tc>
                <a:tc>
                  <a:txBody>
                    <a:bodyPr/>
                    <a:lstStyle/>
                    <a:p>
                      <a:endParaRPr lang="en-US" dirty="0">
                        <a:latin typeface="Arial"/>
                        <a:cs typeface="Arial"/>
                      </a:endParaRPr>
                    </a:p>
                  </a:txBody>
                  <a:tcPr/>
                </a:tc>
              </a:tr>
            </a:tbl>
          </a:graphicData>
        </a:graphic>
      </p:graphicFrame>
      <p:sp>
        <p:nvSpPr>
          <p:cNvPr id="3" name="Title 2"/>
          <p:cNvSpPr txBox="1">
            <a:spLocks/>
          </p:cNvSpPr>
          <p:nvPr/>
        </p:nvSpPr>
        <p:spPr bwMode="auto">
          <a:xfrm>
            <a:off x="1511660" y="351928"/>
            <a:ext cx="6516724" cy="736812"/>
          </a:xfrm>
          <a:prstGeom prst="rect">
            <a:avLst/>
          </a:prstGeom>
        </p:spPr>
        <p:txBody>
          <a:bodyPr>
            <a:normAutofit/>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S PGothic" pitchFamily="34" charset="-128"/>
                <a:cs typeface="ＭＳ Ｐゴシック" pitchFamily="-60" charset="-128"/>
              </a:defRPr>
            </a:lvl1pPr>
            <a:lvl2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2pPr>
            <a:lvl3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3pPr>
            <a:lvl4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4pPr>
            <a:lvl5pPr algn="l" rtl="0" eaLnBrk="0" fontAlgn="base" hangingPunct="0">
              <a:spcBef>
                <a:spcPct val="0"/>
              </a:spcBef>
              <a:spcAft>
                <a:spcPct val="0"/>
              </a:spcAft>
              <a:defRPr sz="4100" b="1">
                <a:solidFill>
                  <a:schemeClr val="tx2"/>
                </a:solidFill>
                <a:latin typeface="Lucida Sans Unicode" pitchFamily="-60" charset="-52"/>
                <a:ea typeface="MS PGothic" pitchFamily="34" charset="-128"/>
                <a:cs typeface="ＭＳ Ｐゴシック" pitchFamily="-60" charset="-128"/>
              </a:defRPr>
            </a:lvl5pPr>
            <a:lvl6pPr marL="457200" algn="l" rtl="0" fontAlgn="base">
              <a:spcBef>
                <a:spcPct val="0"/>
              </a:spcBef>
              <a:spcAft>
                <a:spcPct val="0"/>
              </a:spcAft>
              <a:defRPr sz="4100" b="1">
                <a:solidFill>
                  <a:schemeClr val="tx2"/>
                </a:solidFill>
                <a:latin typeface="Lucida Sans Unicode" pitchFamily="-60" charset="-52"/>
              </a:defRPr>
            </a:lvl6pPr>
            <a:lvl7pPr marL="914400" algn="l" rtl="0" fontAlgn="base">
              <a:spcBef>
                <a:spcPct val="0"/>
              </a:spcBef>
              <a:spcAft>
                <a:spcPct val="0"/>
              </a:spcAft>
              <a:defRPr sz="4100" b="1">
                <a:solidFill>
                  <a:schemeClr val="tx2"/>
                </a:solidFill>
                <a:latin typeface="Lucida Sans Unicode" pitchFamily="-60" charset="-52"/>
              </a:defRPr>
            </a:lvl7pPr>
            <a:lvl8pPr marL="1371600" algn="l" rtl="0" fontAlgn="base">
              <a:spcBef>
                <a:spcPct val="0"/>
              </a:spcBef>
              <a:spcAft>
                <a:spcPct val="0"/>
              </a:spcAft>
              <a:defRPr sz="4100" b="1">
                <a:solidFill>
                  <a:schemeClr val="tx2"/>
                </a:solidFill>
                <a:latin typeface="Lucida Sans Unicode" pitchFamily="-60" charset="-52"/>
              </a:defRPr>
            </a:lvl8pPr>
            <a:lvl9pPr marL="1828800" algn="l" rtl="0" fontAlgn="base">
              <a:spcBef>
                <a:spcPct val="0"/>
              </a:spcBef>
              <a:spcAft>
                <a:spcPct val="0"/>
              </a:spcAft>
              <a:defRPr sz="4100" b="1">
                <a:solidFill>
                  <a:schemeClr val="tx2"/>
                </a:solidFill>
                <a:latin typeface="Lucida Sans Unicode" pitchFamily="-60" charset="-52"/>
              </a:defRPr>
            </a:lvl9pPr>
          </a:lstStyle>
          <a:p>
            <a:pPr algn="ctr">
              <a:defRPr/>
            </a:pPr>
            <a:r>
              <a:rPr lang="en-US" sz="4000" dirty="0" smtClean="0">
                <a:effectLst/>
                <a:latin typeface="Calibri" pitchFamily="34" charset="0"/>
                <a:cs typeface="Calibri" pitchFamily="34" charset="0"/>
              </a:rPr>
              <a:t>Snacking Log</a:t>
            </a:r>
            <a:endParaRPr lang="en-CA" sz="4000" dirty="0" smtClean="0">
              <a:effectLst/>
              <a:latin typeface="Calibri" pitchFamily="34" charset="0"/>
              <a:cs typeface="Calibri" pitchFamily="34" charset="0"/>
            </a:endParaRPr>
          </a:p>
        </p:txBody>
      </p:sp>
      <p:sp>
        <p:nvSpPr>
          <p:cNvPr id="4" name="TextBox 3"/>
          <p:cNvSpPr txBox="1"/>
          <p:nvPr/>
        </p:nvSpPr>
        <p:spPr>
          <a:xfrm>
            <a:off x="611560" y="5301208"/>
            <a:ext cx="7956884" cy="430887"/>
          </a:xfrm>
          <a:prstGeom prst="rect">
            <a:avLst/>
          </a:prstGeom>
          <a:noFill/>
        </p:spPr>
        <p:txBody>
          <a:bodyPr wrap="square" rtlCol="0">
            <a:spAutoFit/>
          </a:bodyPr>
          <a:lstStyle/>
          <a:p>
            <a:r>
              <a:rPr lang="en-US" sz="2200" dirty="0" smtClean="0">
                <a:solidFill>
                  <a:srgbClr val="FF6600"/>
                </a:solidFill>
              </a:rPr>
              <a:t>Are you snacking because you are truly hungry or out of habit?</a:t>
            </a:r>
            <a:endParaRPr lang="en-US" sz="2200" dirty="0">
              <a:solidFill>
                <a:srgbClr val="FF6600"/>
              </a:solidFill>
            </a:endParaRPr>
          </a:p>
        </p:txBody>
      </p:sp>
      <p:pic>
        <p:nvPicPr>
          <p:cNvPr id="6"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1519081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bwMode="auto">
          <a:xfrm>
            <a:off x="1511660" y="351928"/>
            <a:ext cx="6516724" cy="736812"/>
          </a:xfrm>
        </p:spPr>
        <p:txBody>
          <a:bodyPr>
            <a:normAutofit/>
          </a:bodyPr>
          <a:lstStyle/>
          <a:p>
            <a:pPr algn="ctr">
              <a:defRPr/>
            </a:pPr>
            <a:r>
              <a:rPr lang="en-US" sz="4000" dirty="0" smtClean="0">
                <a:effectLst/>
                <a:latin typeface="Calibri" pitchFamily="34" charset="0"/>
                <a:cs typeface="Calibri" pitchFamily="34" charset="0"/>
              </a:rPr>
              <a:t>What Makes a Healthy </a:t>
            </a:r>
            <a:r>
              <a:rPr lang="en-US" sz="4000" dirty="0">
                <a:effectLst/>
                <a:latin typeface="Calibri" pitchFamily="34" charset="0"/>
                <a:cs typeface="Calibri" pitchFamily="34" charset="0"/>
              </a:rPr>
              <a:t>S</a:t>
            </a:r>
            <a:r>
              <a:rPr lang="en-US" sz="4000" dirty="0" smtClean="0">
                <a:effectLst/>
                <a:latin typeface="Calibri" pitchFamily="34" charset="0"/>
                <a:cs typeface="Calibri" pitchFamily="34" charset="0"/>
              </a:rPr>
              <a:t>nack</a:t>
            </a:r>
            <a:endParaRPr lang="en-CA" sz="4000" dirty="0" smtClean="0">
              <a:effectLst/>
              <a:latin typeface="Calibri" pitchFamily="34" charset="0"/>
              <a:cs typeface="Calibri" pitchFamily="34" charset="0"/>
            </a:endParaRPr>
          </a:p>
        </p:txBody>
      </p:sp>
      <p:pic>
        <p:nvPicPr>
          <p:cNvPr id="10" name="Picture 5" descr="C:\Documents and Settings\user\Desktop\EWS Network\EWSN_logo_suite\EmployeeWellness_Logo2 800x486.gif"/>
          <p:cNvPicPr>
            <a:picLocks noChangeAspect="1" noChangeArrowheads="1"/>
          </p:cNvPicPr>
          <p:nvPr/>
        </p:nvPicPr>
        <p:blipFill>
          <a:blip r:embed="rId3" cstate="print"/>
          <a:srcRect/>
          <a:stretch>
            <a:fillRect/>
          </a:stretch>
        </p:blipFill>
        <p:spPr bwMode="auto">
          <a:xfrm>
            <a:off x="7208502" y="5733509"/>
            <a:ext cx="1782763" cy="1082675"/>
          </a:xfrm>
          <a:prstGeom prst="rect">
            <a:avLst/>
          </a:prstGeom>
          <a:noFill/>
          <a:ln w="9525">
            <a:noFill/>
            <a:miter lim="800000"/>
            <a:headEnd/>
            <a:tailEnd/>
          </a:ln>
        </p:spPr>
      </p:pic>
      <p:sp>
        <p:nvSpPr>
          <p:cNvPr id="3" name="Rectangle 2"/>
          <p:cNvSpPr/>
          <p:nvPr/>
        </p:nvSpPr>
        <p:spPr>
          <a:xfrm>
            <a:off x="467544" y="1304764"/>
            <a:ext cx="7668852" cy="4616649"/>
          </a:xfrm>
          <a:prstGeom prst="rect">
            <a:avLst/>
          </a:prstGeom>
        </p:spPr>
        <p:txBody>
          <a:bodyPr wrap="square">
            <a:spAutoFit/>
          </a:bodyPr>
          <a:lstStyle/>
          <a:p>
            <a:r>
              <a:rPr lang="en-US" sz="2200" b="1" dirty="0" err="1" smtClean="0">
                <a:solidFill>
                  <a:srgbClr val="FF6600"/>
                </a:solidFill>
              </a:rPr>
              <a:t>Danone</a:t>
            </a:r>
            <a:r>
              <a:rPr lang="en-US" sz="2200" b="1" dirty="0" smtClean="0">
                <a:solidFill>
                  <a:srgbClr val="FF6600"/>
                </a:solidFill>
              </a:rPr>
              <a:t> </a:t>
            </a:r>
            <a:r>
              <a:rPr lang="en-US" sz="2200" b="1" dirty="0" err="1" smtClean="0">
                <a:solidFill>
                  <a:srgbClr val="FF6600"/>
                </a:solidFill>
              </a:rPr>
              <a:t>Oikos</a:t>
            </a:r>
            <a:r>
              <a:rPr lang="en-US" sz="2200" b="1" dirty="0" smtClean="0">
                <a:solidFill>
                  <a:srgbClr val="FF6600"/>
                </a:solidFill>
              </a:rPr>
              <a:t> Peach Mango 0% Greek Yogurt</a:t>
            </a:r>
          </a:p>
          <a:p>
            <a:r>
              <a:rPr lang="en-US" sz="1600" b="1" dirty="0" smtClean="0"/>
              <a:t>NUTRITIONAL </a:t>
            </a:r>
            <a:r>
              <a:rPr lang="en-US" sz="1600" b="1" dirty="0"/>
              <a:t>INFORMATION</a:t>
            </a:r>
            <a:endParaRPr lang="en-US" sz="1600" dirty="0"/>
          </a:p>
          <a:p>
            <a:endParaRPr lang="en-US" sz="1600" b="1" dirty="0" smtClean="0"/>
          </a:p>
          <a:p>
            <a:r>
              <a:rPr lang="en-US" sz="1600" b="1" dirty="0" smtClean="0"/>
              <a:t>AMOUNT </a:t>
            </a:r>
            <a:r>
              <a:rPr lang="en-US" sz="1600" b="1" dirty="0"/>
              <a:t>PER 100 G	</a:t>
            </a:r>
            <a:r>
              <a:rPr lang="en-US" sz="1600" b="1" dirty="0" smtClean="0"/>
              <a:t>% </a:t>
            </a:r>
            <a:r>
              <a:rPr lang="en-US" sz="1600" b="1" dirty="0"/>
              <a:t>DAILY VALUE	</a:t>
            </a:r>
          </a:p>
          <a:p>
            <a:r>
              <a:rPr lang="en-US" sz="1600" b="1" dirty="0"/>
              <a:t>CALORIES	</a:t>
            </a:r>
            <a:r>
              <a:rPr lang="en-US" sz="1600" dirty="0"/>
              <a:t>90		</a:t>
            </a:r>
          </a:p>
          <a:p>
            <a:r>
              <a:rPr lang="en-US" sz="1600" b="1" dirty="0"/>
              <a:t>FAT	</a:t>
            </a:r>
            <a:r>
              <a:rPr lang="en-US" sz="1600" b="1" dirty="0" smtClean="0"/>
              <a:t>	</a:t>
            </a:r>
            <a:r>
              <a:rPr lang="en-US" sz="1600" dirty="0" smtClean="0"/>
              <a:t>0 </a:t>
            </a:r>
            <a:r>
              <a:rPr lang="en-US" sz="1600" dirty="0"/>
              <a:t>g	0%	</a:t>
            </a:r>
          </a:p>
          <a:p>
            <a:r>
              <a:rPr lang="en-US" sz="1600" dirty="0" smtClean="0"/>
              <a:t>SATURATED	0 g </a:t>
            </a:r>
          </a:p>
          <a:p>
            <a:r>
              <a:rPr lang="en-US" sz="1600" dirty="0" smtClean="0"/>
              <a:t>TRANS		0 g</a:t>
            </a:r>
            <a:r>
              <a:rPr lang="en-US" sz="1600" dirty="0"/>
              <a:t>	</a:t>
            </a:r>
          </a:p>
          <a:p>
            <a:r>
              <a:rPr lang="en-US" sz="1600" b="1" dirty="0"/>
              <a:t>CHOLESTEROL	</a:t>
            </a:r>
            <a:r>
              <a:rPr lang="en-US" sz="1600" dirty="0"/>
              <a:t>0 mg		</a:t>
            </a:r>
          </a:p>
          <a:p>
            <a:r>
              <a:rPr lang="en-US" sz="1600" b="1" dirty="0"/>
              <a:t>SODIUM	</a:t>
            </a:r>
            <a:r>
              <a:rPr lang="en-US" sz="1600" b="1" dirty="0" smtClean="0"/>
              <a:t>	</a:t>
            </a:r>
            <a:r>
              <a:rPr lang="en-US" sz="1600" dirty="0" smtClean="0"/>
              <a:t>30 </a:t>
            </a:r>
            <a:r>
              <a:rPr lang="en-US" sz="1600" dirty="0"/>
              <a:t>mg	1%	</a:t>
            </a:r>
          </a:p>
          <a:p>
            <a:r>
              <a:rPr lang="en-US" sz="1600" b="1" dirty="0"/>
              <a:t>CARBOHYDRATE	</a:t>
            </a:r>
            <a:r>
              <a:rPr lang="en-US" sz="1600" dirty="0"/>
              <a:t>14 g	5%	</a:t>
            </a:r>
          </a:p>
          <a:p>
            <a:r>
              <a:rPr lang="en-US" sz="1600" dirty="0" smtClean="0"/>
              <a:t>FIBRE		0 g	0%</a:t>
            </a:r>
          </a:p>
          <a:p>
            <a:r>
              <a:rPr lang="en-US" sz="1600" dirty="0" smtClean="0"/>
              <a:t>SUGARS		12 </a:t>
            </a:r>
            <a:r>
              <a:rPr lang="en-US" sz="1600" dirty="0"/>
              <a:t>g	</a:t>
            </a:r>
          </a:p>
          <a:p>
            <a:r>
              <a:rPr lang="en-US" sz="1600" b="1" dirty="0"/>
              <a:t>PROTEIN	</a:t>
            </a:r>
            <a:r>
              <a:rPr lang="en-US" sz="1600" b="1" dirty="0" smtClean="0"/>
              <a:t>	</a:t>
            </a:r>
            <a:r>
              <a:rPr lang="en-US" sz="1600" dirty="0" smtClean="0"/>
              <a:t>8 </a:t>
            </a:r>
            <a:r>
              <a:rPr lang="en-US" sz="1600" dirty="0"/>
              <a:t>g		</a:t>
            </a:r>
          </a:p>
          <a:p>
            <a:r>
              <a:rPr lang="en-US" sz="1600" dirty="0"/>
              <a:t>VITAMIN A		</a:t>
            </a:r>
            <a:r>
              <a:rPr lang="en-US" sz="1600" dirty="0" smtClean="0"/>
              <a:t>0</a:t>
            </a:r>
            <a:r>
              <a:rPr lang="en-US" sz="1600" dirty="0"/>
              <a:t>%	</a:t>
            </a:r>
          </a:p>
          <a:p>
            <a:r>
              <a:rPr lang="en-US" sz="1600" dirty="0"/>
              <a:t>VITAMIN C		</a:t>
            </a:r>
            <a:r>
              <a:rPr lang="en-US" sz="1600" dirty="0" smtClean="0"/>
              <a:t>2</a:t>
            </a:r>
            <a:r>
              <a:rPr lang="en-US" sz="1600" dirty="0"/>
              <a:t>%	</a:t>
            </a:r>
          </a:p>
          <a:p>
            <a:r>
              <a:rPr lang="en-US" sz="1600" dirty="0"/>
              <a:t>CALCIUM		</a:t>
            </a:r>
            <a:r>
              <a:rPr lang="en-US" sz="1600" dirty="0" smtClean="0"/>
              <a:t>8</a:t>
            </a:r>
            <a:r>
              <a:rPr lang="en-US" sz="1600" dirty="0"/>
              <a:t>%	</a:t>
            </a:r>
          </a:p>
          <a:p>
            <a:r>
              <a:rPr lang="en-US" sz="1600" dirty="0"/>
              <a:t>IRON		</a:t>
            </a:r>
            <a:r>
              <a:rPr lang="en-US" sz="1600" dirty="0" smtClean="0"/>
              <a:t>	0</a:t>
            </a:r>
            <a:r>
              <a:rPr lang="en-US" sz="1600" dirty="0"/>
              <a:t>%	</a:t>
            </a:r>
          </a:p>
        </p:txBody>
      </p:sp>
      <p:sp>
        <p:nvSpPr>
          <p:cNvPr id="4" name="Rectangle 3"/>
          <p:cNvSpPr/>
          <p:nvPr/>
        </p:nvSpPr>
        <p:spPr>
          <a:xfrm>
            <a:off x="5364088" y="2024844"/>
            <a:ext cx="3527884" cy="1815882"/>
          </a:xfrm>
          <a:prstGeom prst="rect">
            <a:avLst/>
          </a:prstGeom>
        </p:spPr>
        <p:txBody>
          <a:bodyPr wrap="square">
            <a:spAutoFit/>
          </a:bodyPr>
          <a:lstStyle/>
          <a:p>
            <a:r>
              <a:rPr lang="en-US" sz="1600" b="1" dirty="0"/>
              <a:t>INGREDIENTS</a:t>
            </a:r>
            <a:r>
              <a:rPr lang="en-US" sz="1600" dirty="0"/>
              <a:t> Yogurt (skim milk, active bacterial cultures), fruit on the bottom (sugar, peaches, mango, water, corn starch, natural </a:t>
            </a:r>
            <a:r>
              <a:rPr lang="en-US" sz="1600" dirty="0" err="1"/>
              <a:t>flavours</a:t>
            </a:r>
            <a:r>
              <a:rPr lang="en-US" sz="1600" dirty="0"/>
              <a:t> and </a:t>
            </a:r>
            <a:r>
              <a:rPr lang="en-US" sz="1600" dirty="0" err="1"/>
              <a:t>colour</a:t>
            </a:r>
            <a:r>
              <a:rPr lang="en-US" sz="1600" dirty="0"/>
              <a:t>, carrageenan, sodium citrate, lemon juice concentrate).</a:t>
            </a:r>
          </a:p>
        </p:txBody>
      </p:sp>
      <p:sp>
        <p:nvSpPr>
          <p:cNvPr id="5" name="Oval 4"/>
          <p:cNvSpPr/>
          <p:nvPr/>
        </p:nvSpPr>
        <p:spPr>
          <a:xfrm>
            <a:off x="431540" y="2024844"/>
            <a:ext cx="2232248" cy="504056"/>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328084" y="2168860"/>
            <a:ext cx="792088" cy="432048"/>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087724" y="2312876"/>
            <a:ext cx="792088" cy="432048"/>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23728" y="2672916"/>
            <a:ext cx="756084" cy="720080"/>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1540" y="4077072"/>
            <a:ext cx="2664296" cy="612068"/>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267744" y="3573016"/>
            <a:ext cx="720080" cy="396044"/>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5328084" y="3933056"/>
            <a:ext cx="2520280" cy="1890210"/>
          </a:xfrm>
          <a:prstGeom prst="rect">
            <a:avLst/>
          </a:prstGeom>
        </p:spPr>
      </p:pic>
      <p:sp>
        <p:nvSpPr>
          <p:cNvPr id="2" name="TextBox 1"/>
          <p:cNvSpPr txBox="1"/>
          <p:nvPr/>
        </p:nvSpPr>
        <p:spPr>
          <a:xfrm>
            <a:off x="4463988" y="6129300"/>
            <a:ext cx="2628292" cy="461665"/>
          </a:xfrm>
          <a:prstGeom prst="rect">
            <a:avLst/>
          </a:prstGeom>
          <a:noFill/>
        </p:spPr>
        <p:txBody>
          <a:bodyPr wrap="square" rtlCol="0">
            <a:spAutoFit/>
          </a:bodyPr>
          <a:lstStyle/>
          <a:p>
            <a:r>
              <a:rPr lang="en-US" sz="1200" dirty="0" smtClean="0">
                <a:solidFill>
                  <a:schemeClr val="accent3"/>
                </a:solidFill>
              </a:rPr>
              <a:t>Source: </a:t>
            </a:r>
            <a:r>
              <a:rPr lang="fr-FR" sz="1200" dirty="0" smtClean="0">
                <a:solidFill>
                  <a:schemeClr val="accent3"/>
                </a:solidFill>
                <a:latin typeface="Calibri" pitchFamily="34" charset="0"/>
                <a:cs typeface="Calibri" pitchFamily="34" charset="0"/>
                <a:hlinkClick r:id="rId5"/>
              </a:rPr>
              <a:t>http://www.nlm.nih.gov/</a:t>
            </a:r>
            <a:r>
              <a:rPr lang="fr-FR" sz="1200" dirty="0" smtClean="0">
                <a:solidFill>
                  <a:schemeClr val="accent3"/>
                </a:solidFill>
                <a:latin typeface="Calibri" pitchFamily="34" charset="0"/>
                <a:cs typeface="Calibri" pitchFamily="34" charset="0"/>
              </a:rPr>
              <a:t>, </a:t>
            </a:r>
            <a:r>
              <a:rPr lang="en-US" sz="1200" dirty="0">
                <a:solidFill>
                  <a:schemeClr val="accent3"/>
                </a:solidFill>
                <a:latin typeface="Calibri" pitchFamily="34" charset="0"/>
                <a:cs typeface="Calibri" pitchFamily="34" charset="0"/>
                <a:hlinkClick r:id="rId6"/>
              </a:rPr>
              <a:t>http://www.mayoclinic.org</a:t>
            </a:r>
            <a:r>
              <a:rPr lang="en-US" sz="1200" dirty="0" smtClean="0">
                <a:solidFill>
                  <a:schemeClr val="accent3"/>
                </a:solidFill>
                <a:latin typeface="Calibri" pitchFamily="34" charset="0"/>
                <a:cs typeface="Calibri" pitchFamily="34" charset="0"/>
                <a:hlinkClick r:id="rId6"/>
              </a:rPr>
              <a:t>/</a:t>
            </a:r>
            <a:r>
              <a:rPr lang="en-US" sz="1200" dirty="0" smtClean="0">
                <a:solidFill>
                  <a:schemeClr val="accent3"/>
                </a:solidFill>
                <a:latin typeface="Calibri" pitchFamily="34" charset="0"/>
                <a:cs typeface="Calibri" pitchFamily="34" charset="0"/>
              </a:rPr>
              <a:t> </a:t>
            </a:r>
            <a:endParaRPr lang="en-US" sz="1200" dirty="0">
              <a:solidFill>
                <a:schemeClr val="accent3"/>
              </a:solidFill>
            </a:endParaRPr>
          </a:p>
        </p:txBody>
      </p:sp>
    </p:spTree>
    <p:extLst>
      <p:ext uri="{BB962C8B-B14F-4D97-AF65-F5344CB8AC3E}">
        <p14:creationId xmlns:p14="http://schemas.microsoft.com/office/powerpoint/2010/main" val="348755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11" grpId="0" animBg="1"/>
      <p:bldP spid="11" grpId="1" animBg="1"/>
      <p:bldP spid="12" grpId="0" animBg="1"/>
      <p:bldP spid="12"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908720"/>
            <a:ext cx="8229600" cy="4525962"/>
          </a:xfrm>
        </p:spPr>
        <p:txBody>
          <a:bodyPr/>
          <a:lstStyle/>
          <a:p>
            <a:pPr marL="109537" indent="0">
              <a:buNone/>
            </a:pPr>
            <a:r>
              <a:rPr lang="en-US" sz="2200" b="1" dirty="0" smtClean="0">
                <a:solidFill>
                  <a:srgbClr val="FF6600"/>
                </a:solidFill>
                <a:latin typeface="Arial"/>
                <a:cs typeface="Arial"/>
              </a:rPr>
              <a:t>On the nutrition facts label, look at…</a:t>
            </a:r>
            <a:endParaRPr lang="en-US" sz="2200" b="1" dirty="0">
              <a:solidFill>
                <a:srgbClr val="FF6600"/>
              </a:solidFill>
              <a:latin typeface="Arial"/>
              <a:cs typeface="Arial"/>
            </a:endParaRPr>
          </a:p>
          <a:p>
            <a:pPr marL="228600" indent="-228600">
              <a:buAutoNum type="arabicPeriod"/>
            </a:pPr>
            <a:r>
              <a:rPr lang="en-US" sz="2200" dirty="0" smtClean="0">
                <a:solidFill>
                  <a:srgbClr val="FF6600"/>
                </a:solidFill>
                <a:latin typeface="Arial"/>
                <a:cs typeface="Arial"/>
              </a:rPr>
              <a:t>Portion size</a:t>
            </a:r>
            <a:r>
              <a:rPr lang="en-US" sz="2200" dirty="0" smtClean="0">
                <a:latin typeface="Arial"/>
                <a:cs typeface="Arial"/>
              </a:rPr>
              <a:t>. It’s easy to </a:t>
            </a:r>
            <a:r>
              <a:rPr lang="en-US" sz="2200" dirty="0">
                <a:latin typeface="Arial"/>
                <a:cs typeface="Arial"/>
              </a:rPr>
              <a:t>eat more than this </a:t>
            </a:r>
            <a:r>
              <a:rPr lang="en-US" sz="2200" dirty="0" smtClean="0">
                <a:latin typeface="Arial"/>
                <a:cs typeface="Arial"/>
              </a:rPr>
              <a:t>amount! Remember to refer back to this serving size when reading the label.</a:t>
            </a:r>
            <a:endParaRPr lang="en-US" sz="2200" dirty="0">
              <a:latin typeface="Arial"/>
              <a:cs typeface="Arial"/>
            </a:endParaRPr>
          </a:p>
          <a:p>
            <a:pPr marL="228600" indent="-228600">
              <a:buAutoNum type="arabicPeriod"/>
            </a:pPr>
            <a:r>
              <a:rPr lang="en-US" sz="2200" dirty="0" smtClean="0">
                <a:solidFill>
                  <a:srgbClr val="FF6600"/>
                </a:solidFill>
                <a:latin typeface="Arial"/>
                <a:cs typeface="Arial"/>
              </a:rPr>
              <a:t>Fat</a:t>
            </a:r>
            <a:r>
              <a:rPr lang="en-US" sz="2200" dirty="0" smtClean="0">
                <a:latin typeface="Arial"/>
                <a:cs typeface="Arial"/>
              </a:rPr>
              <a:t>. Watch out if more than half of the total calories are coming from fat. Look for low in saturated and trans fat. </a:t>
            </a:r>
            <a:endParaRPr lang="en-US" sz="2200" dirty="0">
              <a:latin typeface="Arial"/>
              <a:cs typeface="Arial"/>
            </a:endParaRPr>
          </a:p>
          <a:p>
            <a:pPr marL="228600" indent="-228600">
              <a:buAutoNum type="arabicPeriod"/>
            </a:pPr>
            <a:r>
              <a:rPr lang="en-US" sz="2200" dirty="0" smtClean="0">
                <a:solidFill>
                  <a:srgbClr val="FF6600"/>
                </a:solidFill>
                <a:latin typeface="Arial"/>
                <a:cs typeface="Arial"/>
              </a:rPr>
              <a:t>Sugar on ingredient list</a:t>
            </a:r>
            <a:r>
              <a:rPr lang="en-US" sz="2200" dirty="0" smtClean="0">
                <a:latin typeface="Arial"/>
                <a:cs typeface="Arial"/>
              </a:rPr>
              <a:t>. If sugar is first on the ingredient list, it’s not a healthy snack. Watch for “corn syrup” or “high fructose corn syrup.” </a:t>
            </a:r>
            <a:endParaRPr lang="en-US" sz="2200" dirty="0">
              <a:latin typeface="Arial"/>
              <a:cs typeface="Arial"/>
            </a:endParaRPr>
          </a:p>
          <a:p>
            <a:pPr marL="228600" indent="-228600">
              <a:buAutoNum type="arabicPeriod"/>
            </a:pPr>
            <a:r>
              <a:rPr lang="en-US" sz="2200" dirty="0" smtClean="0">
                <a:solidFill>
                  <a:srgbClr val="FF6600"/>
                </a:solidFill>
                <a:latin typeface="Arial"/>
                <a:cs typeface="Arial"/>
              </a:rPr>
              <a:t>High in fiber and low in sugar</a:t>
            </a:r>
            <a:r>
              <a:rPr lang="en-US" sz="2200" dirty="0" smtClean="0">
                <a:latin typeface="Arial"/>
                <a:cs typeface="Arial"/>
              </a:rPr>
              <a:t>. </a:t>
            </a:r>
            <a:endParaRPr lang="en-US" sz="2200" dirty="0">
              <a:latin typeface="Arial"/>
              <a:cs typeface="Arial"/>
            </a:endParaRPr>
          </a:p>
          <a:p>
            <a:pPr marL="228600" indent="-228600">
              <a:buAutoNum type="arabicPeriod"/>
            </a:pPr>
            <a:r>
              <a:rPr lang="en-US" sz="2200" dirty="0" smtClean="0">
                <a:solidFill>
                  <a:srgbClr val="FF6600"/>
                </a:solidFill>
                <a:latin typeface="Arial"/>
                <a:cs typeface="Arial"/>
              </a:rPr>
              <a:t>Sodium</a:t>
            </a:r>
            <a:r>
              <a:rPr lang="en-US" sz="2200" dirty="0" smtClean="0">
                <a:latin typeface="Arial"/>
                <a:cs typeface="Arial"/>
              </a:rPr>
              <a:t>. </a:t>
            </a:r>
            <a:r>
              <a:rPr lang="en-US" sz="2200" dirty="0">
                <a:latin typeface="Arial"/>
                <a:cs typeface="Arial"/>
              </a:rPr>
              <a:t>If something is “low in fat” it may be compromised </a:t>
            </a:r>
            <a:r>
              <a:rPr lang="en-US" sz="2200" dirty="0" smtClean="0">
                <a:latin typeface="Arial"/>
                <a:cs typeface="Arial"/>
              </a:rPr>
              <a:t>with higher sodium content.</a:t>
            </a:r>
          </a:p>
          <a:p>
            <a:pPr marL="228600" indent="-228600">
              <a:buAutoNum type="arabicPeriod"/>
            </a:pPr>
            <a:r>
              <a:rPr lang="en-US" sz="2200" dirty="0" smtClean="0">
                <a:solidFill>
                  <a:srgbClr val="FF6600"/>
                </a:solidFill>
                <a:latin typeface="Arial"/>
                <a:cs typeface="Arial"/>
              </a:rPr>
              <a:t>Total calories</a:t>
            </a:r>
            <a:r>
              <a:rPr lang="en-US" sz="2200" dirty="0" smtClean="0">
                <a:latin typeface="Arial"/>
                <a:cs typeface="Arial"/>
              </a:rPr>
              <a:t>. For </a:t>
            </a:r>
            <a:r>
              <a:rPr lang="en-US" sz="2200" dirty="0">
                <a:latin typeface="Arial"/>
                <a:cs typeface="Arial"/>
              </a:rPr>
              <a:t>a small snack, under 100 calories is a good guide. For a more substantial snack, </a:t>
            </a:r>
            <a:r>
              <a:rPr lang="en-US" sz="2200" dirty="0" smtClean="0">
                <a:latin typeface="Arial"/>
                <a:cs typeface="Arial"/>
              </a:rPr>
              <a:t>200</a:t>
            </a:r>
            <a:r>
              <a:rPr lang="en-US" sz="2200" dirty="0">
                <a:latin typeface="Arial"/>
                <a:cs typeface="Arial"/>
              </a:rPr>
              <a:t>-250 calories is a good cap. </a:t>
            </a:r>
          </a:p>
          <a:p>
            <a:endParaRPr lang="en-US" sz="2200" dirty="0">
              <a:latin typeface="Arial"/>
              <a:cs typeface="Arial"/>
            </a:endParaRPr>
          </a:p>
        </p:txBody>
      </p:sp>
      <p:sp>
        <p:nvSpPr>
          <p:cNvPr id="4" name="Title 2"/>
          <p:cNvSpPr>
            <a:spLocks noGrp="1"/>
          </p:cNvSpPr>
          <p:nvPr>
            <p:ph type="title"/>
          </p:nvPr>
        </p:nvSpPr>
        <p:spPr bwMode="auto">
          <a:xfrm>
            <a:off x="1511660" y="224644"/>
            <a:ext cx="6516724" cy="736812"/>
          </a:xfrm>
        </p:spPr>
        <p:txBody>
          <a:bodyPr>
            <a:normAutofit/>
          </a:bodyPr>
          <a:lstStyle/>
          <a:p>
            <a:pPr algn="ctr">
              <a:defRPr/>
            </a:pPr>
            <a:r>
              <a:rPr lang="en-US" sz="4000" dirty="0" smtClean="0">
                <a:effectLst/>
                <a:latin typeface="Calibri" pitchFamily="34" charset="0"/>
                <a:cs typeface="Calibri" pitchFamily="34" charset="0"/>
              </a:rPr>
              <a:t>What Makes a Healthy </a:t>
            </a:r>
            <a:r>
              <a:rPr lang="en-US" sz="4000" dirty="0">
                <a:effectLst/>
                <a:latin typeface="Calibri" pitchFamily="34" charset="0"/>
                <a:cs typeface="Calibri" pitchFamily="34" charset="0"/>
              </a:rPr>
              <a:t>S</a:t>
            </a:r>
            <a:r>
              <a:rPr lang="en-US" sz="4000" dirty="0" smtClean="0">
                <a:effectLst/>
                <a:latin typeface="Calibri" pitchFamily="34" charset="0"/>
                <a:cs typeface="Calibri" pitchFamily="34" charset="0"/>
              </a:rPr>
              <a:t>nack</a:t>
            </a:r>
            <a:endParaRPr lang="en-CA" sz="4000" dirty="0" smtClean="0">
              <a:effectLst/>
              <a:latin typeface="Calibri" pitchFamily="34" charset="0"/>
              <a:cs typeface="Calibri" pitchFamily="34" charset="0"/>
            </a:endParaRPr>
          </a:p>
        </p:txBody>
      </p:sp>
      <p:sp>
        <p:nvSpPr>
          <p:cNvPr id="5" name="TextBox 4"/>
          <p:cNvSpPr txBox="1"/>
          <p:nvPr/>
        </p:nvSpPr>
        <p:spPr>
          <a:xfrm>
            <a:off x="2663788" y="6068325"/>
            <a:ext cx="4320480" cy="276999"/>
          </a:xfrm>
          <a:prstGeom prst="rect">
            <a:avLst/>
          </a:prstGeom>
          <a:noFill/>
        </p:spPr>
        <p:txBody>
          <a:bodyPr wrap="square" rtlCol="0">
            <a:spAutoFit/>
          </a:bodyPr>
          <a:lstStyle/>
          <a:p>
            <a:r>
              <a:rPr lang="en-US" sz="1200" dirty="0" smtClean="0">
                <a:solidFill>
                  <a:schemeClr val="accent3"/>
                </a:solidFill>
              </a:rPr>
              <a:t>Source: </a:t>
            </a:r>
            <a:r>
              <a:rPr lang="fr-FR" sz="1200" dirty="0" smtClean="0">
                <a:solidFill>
                  <a:schemeClr val="accent3"/>
                </a:solidFill>
                <a:latin typeface="Calibri" pitchFamily="34" charset="0"/>
                <a:cs typeface="Calibri" pitchFamily="34" charset="0"/>
                <a:hlinkClick r:id="rId2"/>
              </a:rPr>
              <a:t>http://www.nlm.nih.gov/</a:t>
            </a:r>
            <a:r>
              <a:rPr lang="fr-FR" sz="1200" dirty="0" smtClean="0">
                <a:solidFill>
                  <a:schemeClr val="accent3"/>
                </a:solidFill>
                <a:latin typeface="Calibri" pitchFamily="34" charset="0"/>
                <a:cs typeface="Calibri" pitchFamily="34" charset="0"/>
              </a:rPr>
              <a:t>, </a:t>
            </a:r>
            <a:r>
              <a:rPr lang="en-US" sz="1200" dirty="0">
                <a:solidFill>
                  <a:schemeClr val="accent3"/>
                </a:solidFill>
                <a:latin typeface="Calibri" pitchFamily="34" charset="0"/>
                <a:cs typeface="Calibri" pitchFamily="34" charset="0"/>
                <a:hlinkClick r:id="rId3"/>
              </a:rPr>
              <a:t>http://www.mayoclinic.org</a:t>
            </a:r>
            <a:r>
              <a:rPr lang="en-US" sz="1200" dirty="0" smtClean="0">
                <a:solidFill>
                  <a:schemeClr val="accent3"/>
                </a:solidFill>
                <a:latin typeface="Calibri" pitchFamily="34" charset="0"/>
                <a:cs typeface="Calibri" pitchFamily="34" charset="0"/>
                <a:hlinkClick r:id="rId3"/>
              </a:rPr>
              <a:t>/</a:t>
            </a:r>
            <a:r>
              <a:rPr lang="en-US" sz="1200" dirty="0" smtClean="0">
                <a:solidFill>
                  <a:schemeClr val="accent3"/>
                </a:solidFill>
                <a:latin typeface="Calibri" pitchFamily="34" charset="0"/>
                <a:cs typeface="Calibri" pitchFamily="34" charset="0"/>
              </a:rPr>
              <a:t> </a:t>
            </a:r>
            <a:endParaRPr lang="en-US" sz="1200" dirty="0">
              <a:solidFill>
                <a:schemeClr val="accent3"/>
              </a:solidFill>
            </a:endParaRPr>
          </a:p>
        </p:txBody>
      </p:sp>
      <p:pic>
        <p:nvPicPr>
          <p:cNvPr id="7" name="Picture 5" descr="C:\Documents and Settings\user\Desktop\EWS Network\EWSN_logo_suite\EmployeeWellness_Logo2 800x486.gif"/>
          <p:cNvPicPr>
            <a:picLocks noChangeAspect="1" noChangeArrowheads="1"/>
          </p:cNvPicPr>
          <p:nvPr/>
        </p:nvPicPr>
        <p:blipFill>
          <a:blip r:embed="rId4"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1279197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p:cNvSpPr>
          <p:nvPr/>
        </p:nvSpPr>
        <p:spPr bwMode="auto">
          <a:xfrm>
            <a:off x="519670" y="377888"/>
            <a:ext cx="8229600" cy="571500"/>
          </a:xfrm>
          <a:prstGeom prst="rect">
            <a:avLst/>
          </a:prstGeom>
          <a:noFill/>
          <a:ln w="9525">
            <a:noFill/>
            <a:miter lim="800000"/>
            <a:headEnd/>
            <a:tailEnd/>
          </a:ln>
        </p:spPr>
        <p:txBody>
          <a:bodyPr anchor="ctr"/>
          <a:lstStyle/>
          <a:p>
            <a:pPr algn="ctr" eaLnBrk="0" hangingPunct="0">
              <a:defRPr/>
            </a:pPr>
            <a:r>
              <a:rPr lang="en-US" sz="4000" b="1" dirty="0" smtClean="0">
                <a:latin typeface="Calibri" pitchFamily="34" charset="0"/>
                <a:cs typeface="Calibri" pitchFamily="34" charset="0"/>
              </a:rPr>
              <a:t>What is a “Good Snack”?</a:t>
            </a:r>
            <a:endParaRPr lang="en-US" sz="4000" b="1" dirty="0">
              <a:solidFill>
                <a:schemeClr val="tx2"/>
              </a:solidFill>
              <a:latin typeface="Calibri" pitchFamily="34" charset="0"/>
              <a:cs typeface="Calibri" pitchFamily="34" charset="0"/>
            </a:endParaRPr>
          </a:p>
        </p:txBody>
      </p:sp>
      <p:sp>
        <p:nvSpPr>
          <p:cNvPr id="2" name="TextBox 1"/>
          <p:cNvSpPr txBox="1"/>
          <p:nvPr/>
        </p:nvSpPr>
        <p:spPr>
          <a:xfrm>
            <a:off x="719572" y="1124744"/>
            <a:ext cx="7776864" cy="769441"/>
          </a:xfrm>
          <a:prstGeom prst="rect">
            <a:avLst/>
          </a:prstGeom>
          <a:noFill/>
          <a:ln w="57150" cmpd="thickThin">
            <a:solidFill>
              <a:schemeClr val="tx2"/>
            </a:solidFill>
          </a:ln>
        </p:spPr>
        <p:txBody>
          <a:bodyPr wrap="square" rtlCol="0">
            <a:spAutoFit/>
          </a:bodyPr>
          <a:lstStyle/>
          <a:p>
            <a:r>
              <a:rPr lang="en-US" sz="2200" b="1" dirty="0" smtClean="0"/>
              <a:t>Nutrient dense </a:t>
            </a:r>
            <a:r>
              <a:rPr lang="en-US" sz="2200" dirty="0" smtClean="0"/>
              <a:t>= </a:t>
            </a:r>
            <a:r>
              <a:rPr lang="en-US" sz="2200" dirty="0"/>
              <a:t>foods that have </a:t>
            </a:r>
            <a:r>
              <a:rPr lang="en-US" sz="2200" b="1" dirty="0">
                <a:solidFill>
                  <a:srgbClr val="FF6600"/>
                </a:solidFill>
              </a:rPr>
              <a:t>a lot of nutrients </a:t>
            </a:r>
            <a:r>
              <a:rPr lang="en-US" sz="2200" dirty="0"/>
              <a:t>but </a:t>
            </a:r>
            <a:r>
              <a:rPr lang="en-US" sz="2200" b="1" dirty="0" smtClean="0">
                <a:solidFill>
                  <a:srgbClr val="FF6600"/>
                </a:solidFill>
              </a:rPr>
              <a:t>few calories</a:t>
            </a:r>
            <a:r>
              <a:rPr lang="en-US" sz="2200" dirty="0" smtClean="0"/>
              <a:t>. </a:t>
            </a:r>
          </a:p>
        </p:txBody>
      </p:sp>
      <p:sp>
        <p:nvSpPr>
          <p:cNvPr id="6" name="TextBox 5"/>
          <p:cNvSpPr txBox="1"/>
          <p:nvPr/>
        </p:nvSpPr>
        <p:spPr>
          <a:xfrm>
            <a:off x="827584" y="5049180"/>
            <a:ext cx="7524836" cy="1107996"/>
          </a:xfrm>
          <a:prstGeom prst="rect">
            <a:avLst/>
          </a:prstGeom>
          <a:noFill/>
        </p:spPr>
        <p:txBody>
          <a:bodyPr wrap="square" rtlCol="0">
            <a:spAutoFit/>
          </a:bodyPr>
          <a:lstStyle/>
          <a:p>
            <a:pPr algn="ctr"/>
            <a:r>
              <a:rPr lang="en-US" sz="2200" dirty="0" smtClean="0"/>
              <a:t>Contains some </a:t>
            </a:r>
            <a:r>
              <a:rPr lang="en-US" sz="2200" dirty="0" smtClean="0">
                <a:solidFill>
                  <a:srgbClr val="FF6600"/>
                </a:solidFill>
              </a:rPr>
              <a:t>protein, fiber, healthy fat, and unrefined carbohydrates</a:t>
            </a:r>
            <a:r>
              <a:rPr lang="en-US" sz="2200" dirty="0" smtClean="0"/>
              <a:t>. Small snack ~100 calories; Substantial snack ~</a:t>
            </a:r>
            <a:r>
              <a:rPr lang="en-US" sz="2200" u="sng" dirty="0" smtClean="0"/>
              <a:t>&lt;</a:t>
            </a:r>
            <a:r>
              <a:rPr lang="en-US" sz="2200" dirty="0" smtClean="0"/>
              <a:t>200-250 calories </a:t>
            </a:r>
            <a:endParaRPr lang="en-US" sz="2200" dirty="0"/>
          </a:p>
        </p:txBody>
      </p:sp>
      <p:graphicFrame>
        <p:nvGraphicFramePr>
          <p:cNvPr id="5" name="Object 4"/>
          <p:cNvGraphicFramePr>
            <a:graphicFrameLocks noChangeAspect="1"/>
          </p:cNvGraphicFramePr>
          <p:nvPr>
            <p:extLst>
              <p:ext uri="{D42A27DB-BD31-4B8C-83A1-F6EECF244321}">
                <p14:modId xmlns:p14="http://schemas.microsoft.com/office/powerpoint/2010/main" val="3274916978"/>
              </p:ext>
            </p:extLst>
          </p:nvPr>
        </p:nvGraphicFramePr>
        <p:xfrm>
          <a:off x="863588" y="2168860"/>
          <a:ext cx="7471345" cy="3180370"/>
        </p:xfrm>
        <a:graphic>
          <a:graphicData uri="http://schemas.openxmlformats.org/presentationml/2006/ole">
            <mc:AlternateContent xmlns:mc="http://schemas.openxmlformats.org/markup-compatibility/2006">
              <mc:Choice xmlns:v="urn:schemas-microsoft-com:vml" Requires="v">
                <p:oleObj spid="_x0000_s1139" name="Document" r:id="rId4" imgW="5638800" imgH="2400300" progId="Word.Document.12">
                  <p:link updateAutomatic="1"/>
                </p:oleObj>
              </mc:Choice>
              <mc:Fallback>
                <p:oleObj name="Document" r:id="rId4" imgW="5638800" imgH="2400300" progId="Word.Document.12">
                  <p:link updateAutomatic="1"/>
                  <p:pic>
                    <p:nvPicPr>
                      <p:cNvPr id="0" name=""/>
                      <p:cNvPicPr/>
                      <p:nvPr/>
                    </p:nvPicPr>
                    <p:blipFill>
                      <a:blip r:embed="rId5"/>
                      <a:stretch>
                        <a:fillRect/>
                      </a:stretch>
                    </p:blipFill>
                    <p:spPr>
                      <a:xfrm>
                        <a:off x="863588" y="2168860"/>
                        <a:ext cx="7471345" cy="3180370"/>
                      </a:xfrm>
                      <a:prstGeom prst="rect">
                        <a:avLst/>
                      </a:prstGeom>
                    </p:spPr>
                  </p:pic>
                </p:oleObj>
              </mc:Fallback>
            </mc:AlternateContent>
          </a:graphicData>
        </a:graphic>
      </p:graphicFrame>
      <p:sp>
        <p:nvSpPr>
          <p:cNvPr id="8" name="Oval 7"/>
          <p:cNvSpPr/>
          <p:nvPr/>
        </p:nvSpPr>
        <p:spPr>
          <a:xfrm>
            <a:off x="1187624" y="2924944"/>
            <a:ext cx="7164796" cy="432048"/>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115616" y="4617132"/>
            <a:ext cx="7164796" cy="396044"/>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5" descr="C:\Documents and Settings\user\Desktop\EWS Network\EWSN_logo_suite\EmployeeWellness_Logo2 800x486.gif"/>
          <p:cNvPicPr>
            <a:picLocks noChangeAspect="1" noChangeArrowheads="1"/>
          </p:cNvPicPr>
          <p:nvPr/>
        </p:nvPicPr>
        <p:blipFill>
          <a:blip r:embed="rId6" cstate="print"/>
          <a:srcRect/>
          <a:stretch>
            <a:fillRect/>
          </a:stretch>
        </p:blipFill>
        <p:spPr bwMode="auto">
          <a:xfrm>
            <a:off x="7208502" y="5733509"/>
            <a:ext cx="1782763" cy="1082675"/>
          </a:xfrm>
          <a:prstGeom prst="rect">
            <a:avLst/>
          </a:prstGeom>
          <a:noFill/>
          <a:ln w="9525">
            <a:noFill/>
            <a:miter lim="800000"/>
            <a:headEnd/>
            <a:tailEnd/>
          </a:ln>
        </p:spPr>
      </p:pic>
    </p:spTree>
    <p:extLst>
      <p:ext uri="{BB962C8B-B14F-4D97-AF65-F5344CB8AC3E}">
        <p14:creationId xmlns:p14="http://schemas.microsoft.com/office/powerpoint/2010/main" val="26568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ppt/theme/themeOverride2.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ppt/theme/themeOverride3.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ppt/theme/themeOverride4.xml><?xml version="1.0" encoding="utf-8"?>
<a:themeOverride xmlns:a="http://schemas.openxmlformats.org/drawingml/2006/main">
  <a:clrScheme name="EWSNetwork">
    <a:dk1>
      <a:srgbClr val="002060"/>
    </a:dk1>
    <a:lt1>
      <a:sysClr val="window" lastClr="FFFFFF"/>
    </a:lt1>
    <a:dk2>
      <a:srgbClr val="002060"/>
    </a:dk2>
    <a:lt2>
      <a:srgbClr val="FFFFFF"/>
    </a:lt2>
    <a:accent1>
      <a:srgbClr val="7CBF33"/>
    </a:accent1>
    <a:accent2>
      <a:srgbClr val="DA1F28"/>
    </a:accent2>
    <a:accent3>
      <a:srgbClr val="002060"/>
    </a:accent3>
    <a:accent4>
      <a:srgbClr val="002060"/>
    </a:accent4>
    <a:accent5>
      <a:srgbClr val="474B78"/>
    </a:accent5>
    <a:accent6>
      <a:srgbClr val="7CBF33"/>
    </a:accent6>
    <a:hlink>
      <a:srgbClr val="7CBF33"/>
    </a:hlink>
    <a:folHlink>
      <a:srgbClr val="002060"/>
    </a:folHlink>
  </a:clrScheme>
</a:themeOverride>
</file>

<file path=docProps/app.xml><?xml version="1.0" encoding="utf-8"?>
<Properties xmlns="http://schemas.openxmlformats.org/officeDocument/2006/extended-properties" xmlns:vt="http://schemas.openxmlformats.org/officeDocument/2006/docPropsVTypes">
  <Template>Concourse</Template>
  <TotalTime>17002</TotalTime>
  <Words>2627</Words>
  <Application>Microsoft Office PowerPoint</Application>
  <PresentationFormat>Letter Paper (8.5x11 in)</PresentationFormat>
  <Paragraphs>221</Paragraphs>
  <Slides>15</Slides>
  <Notes>13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Links</vt:lpstr>
      </vt:variant>
      <vt:variant>
        <vt:i4>1</vt:i4>
      </vt:variant>
      <vt:variant>
        <vt:lpstr>Slide Titles</vt:lpstr>
      </vt:variant>
      <vt:variant>
        <vt:i4>15</vt:i4>
      </vt:variant>
    </vt:vector>
  </HeadingPairs>
  <TitlesOfParts>
    <vt:vector size="28" baseType="lpstr">
      <vt:lpstr>MS PGothic</vt:lpstr>
      <vt:lpstr>MS PGothic</vt:lpstr>
      <vt:lpstr>Arial</vt:lpstr>
      <vt:lpstr>Calibri</vt:lpstr>
      <vt:lpstr>Lucida Sans Unicode</vt:lpstr>
      <vt:lpstr>Times New Roman</vt:lpstr>
      <vt:lpstr>Verdana</vt:lpstr>
      <vt:lpstr>Wingdings</vt:lpstr>
      <vt:lpstr>Wingdings 2</vt:lpstr>
      <vt:lpstr>Wingdings 3</vt:lpstr>
      <vt:lpstr>Zapf Dingbats</vt:lpstr>
      <vt:lpstr>Concourse</vt:lpstr>
      <vt:lpstr>\\localhost\Users\tiffanylam\EWSN\2013-2014\LNLs\Healthy Snack Choices\Macintosh HD:Users:tiffanylam:Downloads:7051 Healthy Snacks for a Healthy Body.docx!OLE_LINK1</vt:lpstr>
      <vt:lpstr>PowerPoint Presentation</vt:lpstr>
      <vt:lpstr>PowerPoint Presentation</vt:lpstr>
      <vt:lpstr>Why we Need to Snack </vt:lpstr>
      <vt:lpstr>Why we Need to Snack </vt:lpstr>
      <vt:lpstr>Do you Really Need a Snack?</vt:lpstr>
      <vt:lpstr>PowerPoint Presentation</vt:lpstr>
      <vt:lpstr>What Makes a Healthy Snack</vt:lpstr>
      <vt:lpstr>What Makes a Healthy Snack</vt:lpstr>
      <vt:lpstr>PowerPoint Presentation</vt:lpstr>
      <vt:lpstr>PowerPoint Presentation</vt:lpstr>
      <vt:lpstr>PowerPoint Presentation</vt:lpstr>
      <vt:lpstr>PowerPoint Presentation</vt:lpstr>
      <vt:lpstr>PowerPoint Presentation</vt:lpstr>
      <vt:lpstr>References</vt:lpstr>
      <vt:lpstr>Questions now or later?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Sustain Energy and Productivity During the Workday…nutritionally</dc:title>
  <dc:creator>Employers' Edge Inc.</dc:creator>
  <cp:lastModifiedBy>Meaghan Jansen</cp:lastModifiedBy>
  <cp:revision>947</cp:revision>
  <cp:lastPrinted>1601-01-01T00:00:00Z</cp:lastPrinted>
  <dcterms:created xsi:type="dcterms:W3CDTF">2010-09-03T20:32:24Z</dcterms:created>
  <dcterms:modified xsi:type="dcterms:W3CDTF">2014-09-25T15:33:50Z</dcterms:modified>
</cp:coreProperties>
</file>