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9"/>
  </p:notesMasterIdLst>
  <p:handoutMasterIdLst>
    <p:handoutMasterId r:id="rId20"/>
  </p:handoutMasterIdLst>
  <p:sldIdLst>
    <p:sldId id="371" r:id="rId2"/>
    <p:sldId id="333" r:id="rId3"/>
    <p:sldId id="352" r:id="rId4"/>
    <p:sldId id="353" r:id="rId5"/>
    <p:sldId id="358" r:id="rId6"/>
    <p:sldId id="372" r:id="rId7"/>
    <p:sldId id="359" r:id="rId8"/>
    <p:sldId id="360" r:id="rId9"/>
    <p:sldId id="361" r:id="rId10"/>
    <p:sldId id="373" r:id="rId11"/>
    <p:sldId id="366" r:id="rId12"/>
    <p:sldId id="367" r:id="rId13"/>
    <p:sldId id="362" r:id="rId14"/>
    <p:sldId id="369" r:id="rId15"/>
    <p:sldId id="363" r:id="rId16"/>
    <p:sldId id="365" r:id="rId17"/>
    <p:sldId id="349" r:id="rId18"/>
  </p:sldIdLst>
  <p:sldSz cx="9144000" cy="6858000" type="letter"/>
  <p:notesSz cx="7086600" cy="9372600"/>
  <p:defaultTextStyle>
    <a:defPPr>
      <a:defRPr lang="en-CA"/>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292929"/>
    <a:srgbClr val="FFFF00"/>
    <a:srgbClr val="000000"/>
    <a:srgbClr val="0000A4"/>
    <a:srgbClr val="0000CC"/>
    <a:srgbClr val="C0C0C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1" autoAdjust="0"/>
    <p:restoredTop sz="83188" autoAdjust="0"/>
  </p:normalViewPr>
  <p:slideViewPr>
    <p:cSldViewPr>
      <p:cViewPr>
        <p:scale>
          <a:sx n="60" d="100"/>
          <a:sy n="60" d="100"/>
        </p:scale>
        <p:origin x="-2442" y="-822"/>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1" d="100"/>
          <a:sy n="61" d="100"/>
        </p:scale>
        <p:origin x="-3624" y="-756"/>
      </p:cViewPr>
      <p:guideLst>
        <p:guide orient="horz" pos="2951"/>
        <p:guide pos="223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70225" cy="468313"/>
          </a:xfrm>
          <a:prstGeom prst="rect">
            <a:avLst/>
          </a:prstGeom>
          <a:noFill/>
          <a:ln w="9525">
            <a:noFill/>
            <a:miter lim="800000"/>
            <a:headEnd/>
            <a:tailEnd/>
          </a:ln>
          <a:effectLst/>
        </p:spPr>
        <p:txBody>
          <a:bodyPr vert="horz" wrap="square" lIns="93058" tIns="46529" rIns="93058" bIns="46529"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49155" name="Rectangle 3"/>
          <p:cNvSpPr>
            <a:spLocks noGrp="1" noChangeArrowheads="1"/>
          </p:cNvSpPr>
          <p:nvPr>
            <p:ph type="dt" sz="quarter" idx="1"/>
          </p:nvPr>
        </p:nvSpPr>
        <p:spPr bwMode="auto">
          <a:xfrm>
            <a:off x="4016375" y="0"/>
            <a:ext cx="3070225" cy="468313"/>
          </a:xfrm>
          <a:prstGeom prst="rect">
            <a:avLst/>
          </a:prstGeom>
          <a:noFill/>
          <a:ln w="9525">
            <a:noFill/>
            <a:miter lim="800000"/>
            <a:headEnd/>
            <a:tailEnd/>
          </a:ln>
          <a:effectLst/>
        </p:spPr>
        <p:txBody>
          <a:bodyPr vert="horz" wrap="square" lIns="93058" tIns="46529" rIns="93058" bIns="46529"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49156" name="Rectangle 4"/>
          <p:cNvSpPr>
            <a:spLocks noGrp="1" noChangeArrowheads="1"/>
          </p:cNvSpPr>
          <p:nvPr>
            <p:ph type="ftr" sz="quarter" idx="2"/>
          </p:nvPr>
        </p:nvSpPr>
        <p:spPr bwMode="auto">
          <a:xfrm>
            <a:off x="0" y="8904288"/>
            <a:ext cx="3070225" cy="468312"/>
          </a:xfrm>
          <a:prstGeom prst="rect">
            <a:avLst/>
          </a:prstGeom>
          <a:noFill/>
          <a:ln w="9525">
            <a:noFill/>
            <a:miter lim="800000"/>
            <a:headEnd/>
            <a:tailEnd/>
          </a:ln>
          <a:effectLst/>
        </p:spPr>
        <p:txBody>
          <a:bodyPr vert="horz" wrap="square" lIns="93058" tIns="46529" rIns="93058" bIns="46529"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49157" name="Rectangle 5"/>
          <p:cNvSpPr>
            <a:spLocks noGrp="1" noChangeArrowheads="1"/>
          </p:cNvSpPr>
          <p:nvPr>
            <p:ph type="sldNum" sz="quarter" idx="3"/>
          </p:nvPr>
        </p:nvSpPr>
        <p:spPr bwMode="auto">
          <a:xfrm>
            <a:off x="4016375" y="8904288"/>
            <a:ext cx="3070225" cy="468312"/>
          </a:xfrm>
          <a:prstGeom prst="rect">
            <a:avLst/>
          </a:prstGeom>
          <a:noFill/>
          <a:ln w="9525">
            <a:noFill/>
            <a:miter lim="800000"/>
            <a:headEnd/>
            <a:tailEnd/>
          </a:ln>
          <a:effectLst/>
        </p:spPr>
        <p:txBody>
          <a:bodyPr vert="horz" wrap="square" lIns="93058" tIns="46529" rIns="93058" bIns="46529" numCol="1" anchor="b" anchorCtr="0" compatLnSpc="1">
            <a:prstTxWarp prst="textNoShape">
              <a:avLst/>
            </a:prstTxWarp>
          </a:bodyPr>
          <a:lstStyle>
            <a:lvl1pPr algn="r">
              <a:defRPr sz="1200">
                <a:latin typeface="Times New Roman" pitchFamily="18" charset="0"/>
              </a:defRPr>
            </a:lvl1pPr>
          </a:lstStyle>
          <a:p>
            <a:pPr>
              <a:defRPr/>
            </a:pPr>
            <a:fld id="{DE689794-001C-4034-8F31-A6BF042E498A}" type="slidenum">
              <a:rPr lang="en-CA"/>
              <a:pPr>
                <a:defRPr/>
              </a:pPr>
              <a:t>‹#›</a:t>
            </a:fld>
            <a:endParaRPr lang="en-CA"/>
          </a:p>
        </p:txBody>
      </p:sp>
    </p:spTree>
    <p:extLst>
      <p:ext uri="{BB962C8B-B14F-4D97-AF65-F5344CB8AC3E}">
        <p14:creationId xmlns:p14="http://schemas.microsoft.com/office/powerpoint/2010/main" val="2905413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3070225" cy="468313"/>
          </a:xfrm>
          <a:prstGeom prst="rect">
            <a:avLst/>
          </a:prstGeom>
          <a:noFill/>
          <a:ln w="9525">
            <a:noFill/>
            <a:miter lim="800000"/>
            <a:headEnd/>
            <a:tailEnd/>
          </a:ln>
          <a:effectLst/>
        </p:spPr>
        <p:txBody>
          <a:bodyPr vert="horz" wrap="square" lIns="93058" tIns="46529" rIns="93058" bIns="46529" numCol="1" anchor="t" anchorCtr="0" compatLnSpc="1">
            <a:prstTxWarp prst="textNoShape">
              <a:avLst/>
            </a:prstTxWarp>
          </a:bodyPr>
          <a:lstStyle>
            <a:lvl1pPr>
              <a:defRPr sz="1200">
                <a:latin typeface="Arial" charset="0"/>
              </a:defRPr>
            </a:lvl1pPr>
          </a:lstStyle>
          <a:p>
            <a:pPr>
              <a:defRPr/>
            </a:pPr>
            <a:endParaRPr lang="en-US"/>
          </a:p>
        </p:txBody>
      </p:sp>
      <p:sp>
        <p:nvSpPr>
          <p:cNvPr id="120835" name="Rectangle 3"/>
          <p:cNvSpPr>
            <a:spLocks noGrp="1" noChangeArrowheads="1"/>
          </p:cNvSpPr>
          <p:nvPr>
            <p:ph type="dt" idx="1"/>
          </p:nvPr>
        </p:nvSpPr>
        <p:spPr bwMode="auto">
          <a:xfrm>
            <a:off x="4014788" y="0"/>
            <a:ext cx="3070225" cy="468313"/>
          </a:xfrm>
          <a:prstGeom prst="rect">
            <a:avLst/>
          </a:prstGeom>
          <a:noFill/>
          <a:ln w="9525">
            <a:noFill/>
            <a:miter lim="800000"/>
            <a:headEnd/>
            <a:tailEnd/>
          </a:ln>
          <a:effectLst/>
        </p:spPr>
        <p:txBody>
          <a:bodyPr vert="horz" wrap="square" lIns="93058" tIns="46529" rIns="93058" bIns="46529" numCol="1" anchor="t" anchorCtr="0" compatLnSpc="1">
            <a:prstTxWarp prst="textNoShape">
              <a:avLst/>
            </a:prstTxWarp>
          </a:bodyPr>
          <a:lstStyle>
            <a:lvl1pPr algn="r">
              <a:defRPr sz="1200">
                <a:latin typeface="Arial" charset="0"/>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1200150" y="703263"/>
            <a:ext cx="4686300" cy="3514725"/>
          </a:xfrm>
          <a:prstGeom prst="rect">
            <a:avLst/>
          </a:prstGeom>
          <a:noFill/>
          <a:ln w="9525">
            <a:solidFill>
              <a:srgbClr val="000000"/>
            </a:solidFill>
            <a:miter lim="800000"/>
            <a:headEnd/>
            <a:tailEnd/>
          </a:ln>
        </p:spPr>
      </p:sp>
      <p:sp>
        <p:nvSpPr>
          <p:cNvPr id="120837" name="Rectangle 5"/>
          <p:cNvSpPr>
            <a:spLocks noGrp="1" noChangeArrowheads="1"/>
          </p:cNvSpPr>
          <p:nvPr>
            <p:ph type="body" sz="quarter" idx="3"/>
          </p:nvPr>
        </p:nvSpPr>
        <p:spPr bwMode="auto">
          <a:xfrm>
            <a:off x="708025" y="4452938"/>
            <a:ext cx="5670550" cy="4216400"/>
          </a:xfrm>
          <a:prstGeom prst="rect">
            <a:avLst/>
          </a:prstGeom>
          <a:noFill/>
          <a:ln w="9525">
            <a:noFill/>
            <a:miter lim="800000"/>
            <a:headEnd/>
            <a:tailEnd/>
          </a:ln>
          <a:effectLst/>
        </p:spPr>
        <p:txBody>
          <a:bodyPr vert="horz" wrap="square" lIns="93058" tIns="46529" rIns="93058" bIns="46529"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20838" name="Rectangle 6"/>
          <p:cNvSpPr>
            <a:spLocks noGrp="1" noChangeArrowheads="1"/>
          </p:cNvSpPr>
          <p:nvPr>
            <p:ph type="ftr" sz="quarter" idx="4"/>
          </p:nvPr>
        </p:nvSpPr>
        <p:spPr bwMode="auto">
          <a:xfrm>
            <a:off x="0" y="8902700"/>
            <a:ext cx="3070225" cy="468313"/>
          </a:xfrm>
          <a:prstGeom prst="rect">
            <a:avLst/>
          </a:prstGeom>
          <a:noFill/>
          <a:ln w="9525">
            <a:noFill/>
            <a:miter lim="800000"/>
            <a:headEnd/>
            <a:tailEnd/>
          </a:ln>
          <a:effectLst/>
        </p:spPr>
        <p:txBody>
          <a:bodyPr vert="horz" wrap="square" lIns="93058" tIns="46529" rIns="93058" bIns="46529" numCol="1" anchor="b" anchorCtr="0" compatLnSpc="1">
            <a:prstTxWarp prst="textNoShape">
              <a:avLst/>
            </a:prstTxWarp>
          </a:bodyPr>
          <a:lstStyle>
            <a:lvl1pPr>
              <a:defRPr sz="1200">
                <a:latin typeface="Arial" charset="0"/>
              </a:defRPr>
            </a:lvl1pPr>
          </a:lstStyle>
          <a:p>
            <a:pPr>
              <a:defRPr/>
            </a:pPr>
            <a:endParaRPr lang="en-US"/>
          </a:p>
        </p:txBody>
      </p:sp>
      <p:sp>
        <p:nvSpPr>
          <p:cNvPr id="120839" name="Rectangle 7"/>
          <p:cNvSpPr>
            <a:spLocks noGrp="1" noChangeArrowheads="1"/>
          </p:cNvSpPr>
          <p:nvPr>
            <p:ph type="sldNum" sz="quarter" idx="5"/>
          </p:nvPr>
        </p:nvSpPr>
        <p:spPr bwMode="auto">
          <a:xfrm>
            <a:off x="4014788" y="8902700"/>
            <a:ext cx="3070225" cy="468313"/>
          </a:xfrm>
          <a:prstGeom prst="rect">
            <a:avLst/>
          </a:prstGeom>
          <a:noFill/>
          <a:ln w="9525">
            <a:noFill/>
            <a:miter lim="800000"/>
            <a:headEnd/>
            <a:tailEnd/>
          </a:ln>
          <a:effectLst/>
        </p:spPr>
        <p:txBody>
          <a:bodyPr vert="horz" wrap="square" lIns="93058" tIns="46529" rIns="93058" bIns="46529" numCol="1" anchor="b" anchorCtr="0" compatLnSpc="1">
            <a:prstTxWarp prst="textNoShape">
              <a:avLst/>
            </a:prstTxWarp>
          </a:bodyPr>
          <a:lstStyle>
            <a:lvl1pPr algn="r">
              <a:defRPr sz="1200">
                <a:latin typeface="Arial" charset="0"/>
              </a:defRPr>
            </a:lvl1pPr>
          </a:lstStyle>
          <a:p>
            <a:pPr>
              <a:defRPr/>
            </a:pPr>
            <a:fld id="{9FB4E9A6-3B2D-4A01-9FCD-D07BE8D86FE0}" type="slidenum">
              <a:rPr lang="en-US"/>
              <a:pPr>
                <a:defRPr/>
              </a:pPr>
              <a:t>‹#›</a:t>
            </a:fld>
            <a:endParaRPr lang="en-US"/>
          </a:p>
        </p:txBody>
      </p:sp>
    </p:spTree>
    <p:extLst>
      <p:ext uri="{BB962C8B-B14F-4D97-AF65-F5344CB8AC3E}">
        <p14:creationId xmlns:p14="http://schemas.microsoft.com/office/powerpoint/2010/main" val="31803941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S PGothic" pitchFamily="34" charset="-128"/>
        <a:cs typeface="ＭＳ Ｐゴシック" pitchFamily="-60" charset="-128"/>
      </a:defRPr>
    </a:lvl1pPr>
    <a:lvl2pPr marL="457200" algn="l" rtl="0" eaLnBrk="0" fontAlgn="base" hangingPunct="0">
      <a:spcBef>
        <a:spcPct val="30000"/>
      </a:spcBef>
      <a:spcAft>
        <a:spcPct val="0"/>
      </a:spcAft>
      <a:defRPr kumimoji="1"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FB4E9A6-3B2D-4A01-9FCD-D07BE8D86FE0}" type="slidenum">
              <a:rPr lang="en-US" smtClean="0"/>
              <a:pPr>
                <a:defRPr/>
              </a:pPr>
              <a:t>10</a:t>
            </a:fld>
            <a:endParaRPr lang="en-US"/>
          </a:p>
        </p:txBody>
      </p:sp>
    </p:spTree>
    <p:extLst>
      <p:ext uri="{BB962C8B-B14F-4D97-AF65-F5344CB8AC3E}">
        <p14:creationId xmlns:p14="http://schemas.microsoft.com/office/powerpoint/2010/main" val="145593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xfrm>
            <a:off x="0" y="4287838"/>
            <a:ext cx="7086600" cy="5084762"/>
          </a:xfrm>
          <a:noFill/>
          <a:ln/>
        </p:spPr>
        <p:txBody>
          <a:bodyPr/>
          <a:lstStyle/>
          <a:p>
            <a:pPr>
              <a:buFontTx/>
              <a:buChar char="-"/>
            </a:pPr>
            <a:endParaRPr lang="en-CA" smtClean="0"/>
          </a:p>
          <a:p>
            <a:pPr>
              <a:buFontTx/>
              <a:buChar char="-"/>
            </a:pPr>
            <a:endParaRPr lang="en-CA" smtClean="0"/>
          </a:p>
          <a:p>
            <a:endParaRPr lang="en-CA" smtClean="0"/>
          </a:p>
          <a:p>
            <a:pPr>
              <a:buFontTx/>
              <a:buChar char="-"/>
            </a:pPr>
            <a:endParaRPr lang="en-CA" smtClean="0"/>
          </a:p>
          <a:p>
            <a:pPr>
              <a:buFontTx/>
              <a:buChar char="-"/>
            </a:pPr>
            <a:endParaRPr lang="en-CA" smtClean="0"/>
          </a:p>
          <a:p>
            <a:pPr>
              <a:buFontTx/>
              <a:buChar char="-"/>
            </a:pPr>
            <a:endParaRPr lang="en-CA" smtClean="0"/>
          </a:p>
        </p:txBody>
      </p:sp>
      <p:sp>
        <p:nvSpPr>
          <p:cNvPr id="38916" name="Slide Number Placeholder 3"/>
          <p:cNvSpPr>
            <a:spLocks noGrp="1"/>
          </p:cNvSpPr>
          <p:nvPr>
            <p:ph type="sldNum" sz="quarter" idx="5"/>
          </p:nvPr>
        </p:nvSpPr>
        <p:spPr>
          <a:noFill/>
        </p:spPr>
        <p:txBody>
          <a:bodyPr/>
          <a:lstStyle/>
          <a:p>
            <a:fld id="{F35E5FED-EFB1-4EB8-9AAC-101CAF3AA145}"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xfrm>
            <a:off x="865188" y="4287838"/>
            <a:ext cx="5468937" cy="5084762"/>
          </a:xfrm>
          <a:noFill/>
          <a:ln/>
        </p:spPr>
        <p:txBody>
          <a:bodyPr/>
          <a:lstStyle/>
          <a:p>
            <a:pPr>
              <a:buFontTx/>
              <a:buChar char="-"/>
            </a:pPr>
            <a:endParaRPr lang="en-US" smtClean="0"/>
          </a:p>
        </p:txBody>
      </p:sp>
      <p:sp>
        <p:nvSpPr>
          <p:cNvPr id="39940" name="Slide Number Placeholder 3"/>
          <p:cNvSpPr>
            <a:spLocks noGrp="1"/>
          </p:cNvSpPr>
          <p:nvPr>
            <p:ph type="sldNum" sz="quarter" idx="5"/>
          </p:nvPr>
        </p:nvSpPr>
        <p:spPr>
          <a:noFill/>
        </p:spPr>
        <p:txBody>
          <a:bodyPr/>
          <a:lstStyle/>
          <a:p>
            <a:fld id="{F1835208-AE7A-4A50-AD5C-7E4E55331D98}"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xfrm>
            <a:off x="0" y="4287838"/>
            <a:ext cx="7086600" cy="5084762"/>
          </a:xfrm>
          <a:noFill/>
          <a:ln/>
        </p:spPr>
        <p:txBody>
          <a:bodyPr/>
          <a:lstStyle/>
          <a:p>
            <a:pPr>
              <a:buFontTx/>
              <a:buChar char="-"/>
            </a:pPr>
            <a:endParaRPr lang="en-CA" smtClean="0"/>
          </a:p>
          <a:p>
            <a:pPr>
              <a:buFontTx/>
              <a:buChar char="-"/>
            </a:pPr>
            <a:endParaRPr lang="en-CA" smtClean="0"/>
          </a:p>
        </p:txBody>
      </p:sp>
      <p:sp>
        <p:nvSpPr>
          <p:cNvPr id="40964" name="Slide Number Placeholder 3"/>
          <p:cNvSpPr>
            <a:spLocks noGrp="1"/>
          </p:cNvSpPr>
          <p:nvPr>
            <p:ph type="sldNum" sz="quarter" idx="5"/>
          </p:nvPr>
        </p:nvSpPr>
        <p:spPr>
          <a:noFill/>
        </p:spPr>
        <p:txBody>
          <a:bodyPr/>
          <a:lstStyle/>
          <a:p>
            <a:fld id="{A358A615-3A4B-4F28-8470-F7706EF4AB80}"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dirty="0" smtClean="0"/>
          </a:p>
        </p:txBody>
      </p:sp>
      <p:sp>
        <p:nvSpPr>
          <p:cNvPr id="41988" name="Slide Number Placeholder 3"/>
          <p:cNvSpPr>
            <a:spLocks noGrp="1"/>
          </p:cNvSpPr>
          <p:nvPr>
            <p:ph type="sldNum" sz="quarter" idx="5"/>
          </p:nvPr>
        </p:nvSpPr>
        <p:spPr>
          <a:noFill/>
        </p:spPr>
        <p:txBody>
          <a:bodyPr/>
          <a:lstStyle/>
          <a:p>
            <a:fld id="{21667C73-760F-4717-B744-D49C01CEE13B}"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xfrm>
            <a:off x="0" y="4287838"/>
            <a:ext cx="7086600" cy="5084762"/>
          </a:xfrm>
          <a:noFill/>
          <a:ln/>
        </p:spPr>
        <p:txBody>
          <a:bodyPr/>
          <a:lstStyle/>
          <a:p>
            <a:pPr eaLnBrk="1" hangingPunct="1">
              <a:buFont typeface="Wingdings 3" pitchFamily="18" charset="2"/>
              <a:buNone/>
            </a:pPr>
            <a:endParaRPr lang="en-US" b="1" smtClean="0">
              <a:latin typeface="Times New Roman" pitchFamily="18" charset="0"/>
              <a:cs typeface="Times New Roman" pitchFamily="18" charset="0"/>
            </a:endParaRPr>
          </a:p>
        </p:txBody>
      </p:sp>
      <p:sp>
        <p:nvSpPr>
          <p:cNvPr id="43012" name="Slide Number Placeholder 3"/>
          <p:cNvSpPr>
            <a:spLocks noGrp="1"/>
          </p:cNvSpPr>
          <p:nvPr>
            <p:ph type="sldNum" sz="quarter" idx="5"/>
          </p:nvPr>
        </p:nvSpPr>
        <p:spPr>
          <a:noFill/>
        </p:spPr>
        <p:txBody>
          <a:bodyPr/>
          <a:lstStyle/>
          <a:p>
            <a:fld id="{4E5D0AB9-415B-4530-8E7A-DC0FC6E1C0E4}"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xfrm>
            <a:off x="0" y="4287838"/>
            <a:ext cx="7086600" cy="5084762"/>
          </a:xfrm>
          <a:noFill/>
          <a:ln/>
        </p:spPr>
        <p:txBody>
          <a:bodyPr/>
          <a:lstStyle/>
          <a:p>
            <a:pPr>
              <a:buFontTx/>
              <a:buChar char="-"/>
            </a:pPr>
            <a:endParaRPr lang="en-US" smtClean="0"/>
          </a:p>
        </p:txBody>
      </p:sp>
      <p:sp>
        <p:nvSpPr>
          <p:cNvPr id="44036" name="Slide Number Placeholder 3"/>
          <p:cNvSpPr>
            <a:spLocks noGrp="1"/>
          </p:cNvSpPr>
          <p:nvPr>
            <p:ph type="sldNum" sz="quarter" idx="5"/>
          </p:nvPr>
        </p:nvSpPr>
        <p:spPr>
          <a:noFill/>
        </p:spPr>
        <p:txBody>
          <a:bodyPr/>
          <a:lstStyle/>
          <a:p>
            <a:fld id="{96FA4B5E-E4E9-426C-8D79-BAAC91D65806}"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xfrm>
            <a:off x="708025" y="4452938"/>
            <a:ext cx="5670550" cy="4689475"/>
          </a:xfrm>
          <a:noFill/>
          <a:ln/>
        </p:spPr>
        <p:txBody>
          <a:bodyPr/>
          <a:lstStyle/>
          <a:p>
            <a:endParaRPr lang="en-US" smtClean="0"/>
          </a:p>
        </p:txBody>
      </p:sp>
      <p:sp>
        <p:nvSpPr>
          <p:cNvPr id="31748" name="Slide Number Placeholder 3"/>
          <p:cNvSpPr>
            <a:spLocks noGrp="1"/>
          </p:cNvSpPr>
          <p:nvPr>
            <p:ph type="sldNum" sz="quarter" idx="5"/>
          </p:nvPr>
        </p:nvSpPr>
        <p:spPr>
          <a:noFill/>
        </p:spPr>
        <p:txBody>
          <a:bodyPr/>
          <a:lstStyle/>
          <a:p>
            <a:fld id="{100EDDA3-F3D1-46A4-8473-5DD7D037C8F2}"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xfrm>
            <a:off x="0" y="4452938"/>
            <a:ext cx="7086600" cy="4216400"/>
          </a:xfrm>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latin typeface="Calibri" pitchFamily="34" charset="0"/>
                <a:cs typeface="Calibri" pitchFamily="34" charset="0"/>
              </a:rPr>
              <a:t> While it may not be your preferred lifestyle, if your job has you working outside of 9-5, you are not alone! Shift work is a reality for about 25% of the North American working population.  Many essential services that are integral to our society require someone to be there to work in order for the service to be there 24 hours a day. This presentation is going to deal with living your best life while working shift work so that the necessity of your job doesn’t negatively impact your health over the long-term. It is possible to get</a:t>
            </a:r>
            <a:r>
              <a:rPr lang="en-US" sz="1200" baseline="0" dirty="0" smtClean="0">
                <a:latin typeface="Calibri" pitchFamily="34" charset="0"/>
                <a:cs typeface="Calibri" pitchFamily="34" charset="0"/>
              </a:rPr>
              <a:t> and stay healthy while working the graveyard shift!</a:t>
            </a:r>
            <a:endParaRPr lang="en-US" sz="1200" dirty="0" smtClean="0">
              <a:latin typeface="Calibri" pitchFamily="34" charset="0"/>
              <a:cs typeface="Calibri" pitchFamily="34" charset="0"/>
            </a:endParaRPr>
          </a:p>
          <a:p>
            <a:endParaRPr lang="en-US" dirty="0" smtClean="0"/>
          </a:p>
        </p:txBody>
      </p:sp>
      <p:sp>
        <p:nvSpPr>
          <p:cNvPr id="32772" name="Slide Number Placeholder 3"/>
          <p:cNvSpPr>
            <a:spLocks noGrp="1"/>
          </p:cNvSpPr>
          <p:nvPr>
            <p:ph type="sldNum" sz="quarter" idx="5"/>
          </p:nvPr>
        </p:nvSpPr>
        <p:spPr>
          <a:noFill/>
        </p:spPr>
        <p:txBody>
          <a:bodyPr/>
          <a:lstStyle/>
          <a:p>
            <a:fld id="{CEF8C232-D69A-4FE7-A054-6188A52CC047}"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xfrm>
            <a:off x="492125" y="4452938"/>
            <a:ext cx="6249988" cy="4652962"/>
          </a:xfrm>
          <a:noFill/>
          <a:ln/>
        </p:spPr>
        <p:txBody>
          <a:bodyPr/>
          <a:lstStyle/>
          <a:p>
            <a:r>
              <a:rPr kumimoji="1" lang="en-US" sz="1200" b="0" i="0" kern="1200" dirty="0" smtClean="0">
                <a:solidFill>
                  <a:schemeClr val="tx1"/>
                </a:solidFill>
                <a:effectLst/>
                <a:latin typeface="Arial" charset="0"/>
                <a:ea typeface="MS PGothic" pitchFamily="34" charset="-128"/>
                <a:cs typeface="ＭＳ Ｐゴシック" pitchFamily="-60" charset="-128"/>
              </a:rPr>
              <a:t>In terms of lifestyle, working odd hours leads to some obvious problems. People who do shift work tend to have sleep disturbances and sleep loss. They might feel isolated, since their jobs cut them off from their friends and families. They might find it harder to exercise regularly, and may be prone to eat junk food out of a handy vending machine.</a:t>
            </a:r>
          </a:p>
          <a:p>
            <a:endParaRPr kumimoji="1" lang="en-US" sz="1200" b="0" i="0" u="none" strike="noStrike" kern="1200" dirty="0" smtClean="0">
              <a:solidFill>
                <a:schemeClr val="tx1"/>
              </a:solidFill>
              <a:effectLst/>
              <a:latin typeface="Arial" charset="0"/>
              <a:ea typeface="MS PGothic" pitchFamily="34" charset="-128"/>
              <a:cs typeface="ＭＳ Ｐゴシック" pitchFamily="-60" charset="-128"/>
            </a:endParaRPr>
          </a:p>
          <a:p>
            <a:r>
              <a:rPr kumimoji="1" lang="en-US" sz="1200" b="0" i="0" u="none" strike="noStrike" kern="1200" dirty="0" smtClean="0">
                <a:solidFill>
                  <a:schemeClr val="tx1"/>
                </a:solidFill>
                <a:effectLst/>
                <a:latin typeface="Arial" charset="0"/>
                <a:ea typeface="MS PGothic" pitchFamily="34" charset="-128"/>
                <a:cs typeface="ＭＳ Ｐゴシック" pitchFamily="-60" charset="-128"/>
              </a:rPr>
              <a:t>Experts believe that </a:t>
            </a:r>
            <a:r>
              <a:rPr kumimoji="1" lang="en-US" sz="1200" b="0" i="0" kern="1200" dirty="0" smtClean="0">
                <a:solidFill>
                  <a:schemeClr val="tx1"/>
                </a:solidFill>
                <a:effectLst/>
                <a:latin typeface="Arial" charset="0"/>
                <a:ea typeface="MS PGothic" pitchFamily="34" charset="-128"/>
                <a:cs typeface="ＭＳ Ｐゴシック" pitchFamily="-60" charset="-128"/>
              </a:rPr>
              <a:t>a significant part of the problem with shift work is physiological. On a fundamental level, being awake at odd or irregular hours fights with our biological rhythms. Shift work disrupts the circadian rhythm -- our internal body clock that is keyed to natural daylight and darkness.   </a:t>
            </a:r>
          </a:p>
          <a:p>
            <a:endParaRPr kumimoji="1" lang="en-US" sz="1200" b="0" i="0" kern="1200" dirty="0" smtClean="0">
              <a:solidFill>
                <a:schemeClr val="tx1"/>
              </a:solidFill>
              <a:effectLst/>
              <a:latin typeface="Arial" charset="0"/>
              <a:ea typeface="MS PGothic" pitchFamily="34" charset="-128"/>
              <a:cs typeface="ＭＳ Ｐゴシック" pitchFamily="-60" charset="-128"/>
            </a:endParaRPr>
          </a:p>
          <a:p>
            <a:r>
              <a:rPr kumimoji="1" lang="en-US" sz="1200" b="0" i="0" kern="1200" dirty="0" smtClean="0">
                <a:solidFill>
                  <a:schemeClr val="tx1"/>
                </a:solidFill>
                <a:effectLst/>
                <a:latin typeface="Arial" charset="0"/>
                <a:ea typeface="MS PGothic" pitchFamily="34" charset="-128"/>
                <a:cs typeface="ＭＳ Ｐゴシック" pitchFamily="-60" charset="-128"/>
              </a:rPr>
              <a:t>Because circadian rhythm affects how the body functions, disrupting it can throw everything out of whack -- including our cardiovascular system, metabolism, digestion, immune system, and hormonal balance. That appears to have serious consequences.</a:t>
            </a:r>
          </a:p>
          <a:p>
            <a:endParaRPr kumimoji="1" lang="en-CA" sz="1200" b="0" i="0" u="none" strike="noStrike" kern="1200" dirty="0" smtClean="0">
              <a:solidFill>
                <a:schemeClr val="tx1"/>
              </a:solidFill>
              <a:latin typeface="Arial" charset="0"/>
              <a:ea typeface="MS PGothic" pitchFamily="34" charset="-128"/>
              <a:cs typeface="ＭＳ Ｐゴシック" pitchFamily="-60" charset="-128"/>
            </a:endParaRPr>
          </a:p>
        </p:txBody>
      </p:sp>
      <p:sp>
        <p:nvSpPr>
          <p:cNvPr id="33796" name="Slide Number Placeholder 3"/>
          <p:cNvSpPr>
            <a:spLocks noGrp="1"/>
          </p:cNvSpPr>
          <p:nvPr>
            <p:ph type="sldNum" sz="quarter" idx="5"/>
          </p:nvPr>
        </p:nvSpPr>
        <p:spPr>
          <a:noFill/>
        </p:spPr>
        <p:txBody>
          <a:bodyPr/>
          <a:lstStyle/>
          <a:p>
            <a:fld id="{A8527E90-2945-42B4-8046-B33E59313124}"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xfrm>
            <a:off x="0" y="4452938"/>
            <a:ext cx="7086600" cy="4689475"/>
          </a:xfrm>
          <a:noFill/>
          <a:ln/>
        </p:spPr>
        <p:txBody>
          <a:bodyPr/>
          <a:lstStyle/>
          <a:p>
            <a:pPr>
              <a:buFontTx/>
              <a:buNone/>
            </a:pPr>
            <a:r>
              <a:rPr lang="en-US" sz="1100" dirty="0" smtClean="0"/>
              <a:t>Researchers</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have</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found</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compelling</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connections</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between</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shift</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workers and</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an</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increased</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risk</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of</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serious</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health</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conditions</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and</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diseases.</a:t>
            </a:r>
          </a:p>
          <a:p>
            <a:pPr>
              <a:buFontTx/>
              <a:buNone/>
            </a:pPr>
            <a:endParaRPr lang="en-US" sz="1100" dirty="0" smtClean="0"/>
          </a:p>
          <a:p>
            <a:pPr>
              <a:buFontTx/>
              <a:buNone/>
            </a:pPr>
            <a:r>
              <a:rPr lang="en-US" sz="1100" dirty="0" smtClean="0"/>
              <a:t>Cardiovascular:</a:t>
            </a:r>
            <a:r>
              <a:rPr lang="en-US" sz="1100" baseline="0" dirty="0" smtClean="0"/>
              <a:t> </a:t>
            </a:r>
            <a:r>
              <a:rPr kumimoji="1" lang="en-US" sz="1200" b="0" i="0" kern="1200" dirty="0" smtClean="0">
                <a:solidFill>
                  <a:schemeClr val="tx1"/>
                </a:solidFill>
                <a:effectLst/>
                <a:latin typeface="Arial" charset="0"/>
                <a:ea typeface="MS PGothic" pitchFamily="34" charset="-128"/>
                <a:cs typeface="ＭＳ Ｐゴシック" pitchFamily="-60" charset="-128"/>
              </a:rPr>
              <a:t>For decades, researchers have seen an association between shift work and the risk of heart attacks and heart disease.</a:t>
            </a:r>
            <a:r>
              <a:rPr lang="en-US" sz="1100" dirty="0" smtClean="0"/>
              <a:t/>
            </a:r>
            <a:br>
              <a:rPr lang="en-US" sz="1100" dirty="0" smtClean="0"/>
            </a:br>
            <a:r>
              <a:rPr lang="en-US" sz="1100" dirty="0" smtClean="0"/>
              <a:t/>
            </a:r>
            <a:br>
              <a:rPr lang="en-US" sz="1100" dirty="0" smtClean="0"/>
            </a:br>
            <a:r>
              <a:rPr kumimoji="1" lang="en-US" sz="1200" b="0" i="0" kern="1200" dirty="0" smtClean="0">
                <a:solidFill>
                  <a:schemeClr val="tx1"/>
                </a:solidFill>
                <a:effectLst/>
                <a:latin typeface="Arial" charset="0"/>
                <a:ea typeface="MS PGothic" pitchFamily="34" charset="-128"/>
                <a:cs typeface="ＭＳ Ｐゴシック" pitchFamily="-60" charset="-128"/>
              </a:rPr>
              <a:t>One review of the research found that shift work seems to raise the risk of cardiovascular disease by 40%. In general, the risks seem to grow the longer a person continues to work nights. One analysis found that the risk of stroke increased by 5% for every five years a person performed shift work. However, the stroke risks rose only after a person performed shift work for 15 years.</a:t>
            </a:r>
          </a:p>
          <a:p>
            <a:pPr>
              <a:buFontTx/>
              <a:buNone/>
            </a:pPr>
            <a:endParaRPr kumimoji="1" lang="en-US" sz="1200" b="0" i="0" kern="1200" dirty="0" smtClean="0">
              <a:solidFill>
                <a:schemeClr val="tx1"/>
              </a:solidFill>
              <a:effectLst/>
              <a:latin typeface="Arial" charset="0"/>
            </a:endParaRPr>
          </a:p>
          <a:p>
            <a:pPr>
              <a:buFontTx/>
              <a:buNone/>
            </a:pPr>
            <a:r>
              <a:rPr kumimoji="1" lang="en-US" sz="1200" b="0" i="0" kern="1200" dirty="0" smtClean="0">
                <a:solidFill>
                  <a:schemeClr val="tx1"/>
                </a:solidFill>
                <a:effectLst/>
                <a:latin typeface="Arial" charset="0"/>
              </a:rPr>
              <a:t>Diabetes &amp; metabolic syndrome: </a:t>
            </a:r>
            <a:r>
              <a:rPr lang="en-US" sz="1100" dirty="0" smtClean="0"/>
              <a:t>A number of studies have found that shiftwork seems to be a risk factor for diabetes.</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One Japanese study found that </a:t>
            </a:r>
            <a:r>
              <a:rPr lang="en-US" sz="1100" dirty="0" err="1" smtClean="0"/>
              <a:t>shiftworkers</a:t>
            </a:r>
            <a:r>
              <a:rPr lang="en-US" sz="1100" dirty="0" smtClean="0"/>
              <a:t> -- specifically,</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those who worked 16-hour shifts -- had a 50% higher incidence of diabetes than day workers.</a:t>
            </a:r>
            <a:br>
              <a:rPr lang="en-US" sz="1100" dirty="0" smtClean="0"/>
            </a:br>
            <a:r>
              <a:rPr lang="en-US" sz="1100" dirty="0" smtClean="0"/>
              <a:t/>
            </a:r>
            <a:br>
              <a:rPr lang="en-US" sz="1100" dirty="0" smtClean="0"/>
            </a:br>
            <a:r>
              <a:rPr lang="en-US" sz="1100" dirty="0" smtClean="0"/>
              <a:t>Shift work has also been linked with metabolic syndrome,</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a combination of</a:t>
            </a:r>
            <a:r>
              <a:rPr lang="en-US" sz="1100" baseline="0" dirty="0" smtClean="0"/>
              <a:t> </a:t>
            </a:r>
            <a:r>
              <a:rPr lang="en-US" sz="1100" dirty="0" smtClean="0"/>
              <a:t>health problems like high blood pressure,</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high blood sugar,</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obesity,</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and unhealthy cholesterol levels.</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It's a serious risk factor for diabetes,</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heart </a:t>
            </a:r>
            <a:r>
              <a:rPr lang="en-US" sz="1100" dirty="0" err="1" smtClean="0"/>
              <a:t>attacks,and</a:t>
            </a:r>
            <a:r>
              <a:rPr lang="en-US" sz="1100" dirty="0" smtClean="0"/>
              <a:t> stroke.</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One 2007 study followed more than 700 healthy medical workers over four years.</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The incidence of metabolic syndrome was more than three times as high in those who worked night shifts.</a:t>
            </a:r>
          </a:p>
          <a:p>
            <a:pPr>
              <a:buFontTx/>
              <a:buNone/>
            </a:pPr>
            <a:endParaRPr lang="en-US" sz="1100" dirty="0" smtClean="0"/>
          </a:p>
          <a:p>
            <a:pPr>
              <a:buFontTx/>
              <a:buNone/>
            </a:pPr>
            <a:r>
              <a:rPr lang="en-US" sz="1100" dirty="0" smtClean="0"/>
              <a:t>Obesity: There are several possible reasons for the link between obesity and shift work.</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Poor diet and lack of exercise might be part of the problem.</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Hormone balance seems to be important too.</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The hormone </a:t>
            </a:r>
            <a:r>
              <a:rPr lang="en-US" sz="1100" dirty="0" err="1" smtClean="0"/>
              <a:t>leptin</a:t>
            </a:r>
            <a:r>
              <a:rPr lang="en-US" sz="1100" dirty="0" smtClean="0"/>
              <a:t> plays a key role in regulating our appetite;</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it helps make us feel full.</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Since shift work seems to lower the levels of </a:t>
            </a:r>
            <a:r>
              <a:rPr lang="en-US" sz="1100" dirty="0" err="1" smtClean="0"/>
              <a:t>leptin</a:t>
            </a:r>
            <a:r>
              <a:rPr lang="en-US" sz="1100" dirty="0" smtClean="0"/>
              <a:t>,</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it could be that night workers just feel hungrier -- and thus eat more -- than day workers.</a:t>
            </a:r>
          </a:p>
          <a:p>
            <a:pPr>
              <a:buFontTx/>
              <a:buNone/>
            </a:pPr>
            <a:endParaRPr lang="en-US" sz="1100" dirty="0" smtClean="0"/>
          </a:p>
          <a:p>
            <a:pPr>
              <a:buFontTx/>
              <a:buNone/>
            </a:pPr>
            <a:r>
              <a:rPr lang="en-US" sz="1100" dirty="0" smtClean="0"/>
              <a:t>Depression/Mood Disorders: Some studies have found that shift workers are more likely to suffer from symptoms of depression and other mood disorders. The social isolation of shift work surely takes a psychological toll.</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Shift work might also affect brain chemistry directly.</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One 2007 study found that when compared to day workers,</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night workers had significantly lower levels of serotonin,</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a brain chemical that plays a key role in mood.</a:t>
            </a:r>
          </a:p>
          <a:p>
            <a:pPr>
              <a:buFontTx/>
              <a:buNone/>
            </a:pPr>
            <a:endParaRPr lang="en-US" sz="1100" dirty="0" smtClean="0"/>
          </a:p>
          <a:p>
            <a:pPr>
              <a:buFontTx/>
              <a:buNone/>
            </a:pPr>
            <a:r>
              <a:rPr lang="en-US" sz="1100" dirty="0" smtClean="0"/>
              <a:t>Cancer: There is some strong evidence -- from both human and animal studies --that shift work poses an increased risk of cancer.</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A 2007,</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a subcommittee of the World Health Organization went as far as to state that shift work is "probably carcinogenic."</a:t>
            </a:r>
            <a:br>
              <a:rPr lang="en-US" sz="1100" dirty="0" smtClean="0"/>
            </a:br>
            <a:r>
              <a:rPr lang="en-US" sz="1100" dirty="0" smtClean="0"/>
              <a:t/>
            </a:r>
            <a:br>
              <a:rPr lang="en-US" sz="1100" dirty="0" smtClean="0"/>
            </a:br>
            <a:r>
              <a:rPr lang="en-US" sz="1100" dirty="0" smtClean="0"/>
              <a:t>Two analyses of data from different studies found that night work increased the risk of breast cancer by 50%.</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Working shifts on airplanes,</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like pilots and flight attendants do,</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increased the risk by 70%.</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There's evidence that shift work might increase the risk of colorectal and prostate cancer as well.</a:t>
            </a:r>
            <a:br>
              <a:rPr lang="en-US" sz="1100" dirty="0" smtClean="0"/>
            </a:br>
            <a:r>
              <a:rPr lang="en-US" sz="1100" dirty="0" smtClean="0"/>
              <a:t/>
            </a:r>
            <a:br>
              <a:rPr lang="en-US" sz="1100" dirty="0" smtClean="0"/>
            </a:br>
            <a:r>
              <a:rPr lang="en-US" sz="1100" dirty="0" smtClean="0"/>
              <a:t>So far,</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evidence suggests that the cancer risks go up only after many years of shift work -- perhaps as many as 20 years.</a:t>
            </a:r>
          </a:p>
          <a:p>
            <a:pPr>
              <a:buFontTx/>
              <a:buNone/>
            </a:pPr>
            <a:endParaRPr lang="en-US" sz="1100" dirty="0" smtClean="0"/>
          </a:p>
          <a:p>
            <a:pPr>
              <a:buFontTx/>
              <a:buNone/>
            </a:pPr>
            <a:r>
              <a:rPr lang="en-US" sz="1100" dirty="0" smtClean="0"/>
              <a:t>Serious gastrointestinal problems: </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For more than 50 years,</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researchers have noticed that shift work seems to increase the risk of peptic ulcers.</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It also seems to raise the risk of general GI symptoms (like nausea,</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diarrhea,</a:t>
            </a:r>
            <a:r>
              <a:rPr kumimoji="1" lang="en-US" sz="1200" b="0" i="0" kern="1200" dirty="0" smtClean="0">
                <a:solidFill>
                  <a:schemeClr val="tx1"/>
                </a:solidFill>
                <a:effectLst/>
                <a:latin typeface="Arial" charset="0"/>
                <a:ea typeface="MS PGothic" pitchFamily="34" charset="-128"/>
                <a:cs typeface="ＭＳ Ｐゴシック" pitchFamily="-60" charset="-128"/>
              </a:rPr>
              <a:t> </a:t>
            </a:r>
            <a:r>
              <a:rPr lang="en-US" sz="1100" dirty="0" smtClean="0"/>
              <a:t>and constipation)and possibly some types of functional bowel disease (like irritable bowel syndrome.) One 2008 study found evidence linking shift work with chronic heartburn or GERD.</a:t>
            </a:r>
          </a:p>
        </p:txBody>
      </p:sp>
      <p:sp>
        <p:nvSpPr>
          <p:cNvPr id="34820" name="Slide Number Placeholder 3"/>
          <p:cNvSpPr>
            <a:spLocks noGrp="1"/>
          </p:cNvSpPr>
          <p:nvPr>
            <p:ph type="sldNum" sz="quarter" idx="5"/>
          </p:nvPr>
        </p:nvSpPr>
        <p:spPr>
          <a:noFill/>
        </p:spPr>
        <p:txBody>
          <a:bodyPr/>
          <a:lstStyle/>
          <a:p>
            <a:fld id="{A9443622-ED10-4336-95BA-723527417C4B}"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SWSD is very</a:t>
            </a:r>
            <a:r>
              <a:rPr lang="en-US" baseline="0" dirty="0" smtClean="0"/>
              <a:t> common among shift workers and while working at night is not the ideal situation, SWSD is manageable if you put in an effort to follow the following guidelines (next slide)</a:t>
            </a:r>
            <a:endParaRPr lang="en-CA" dirty="0" smtClean="0"/>
          </a:p>
        </p:txBody>
      </p:sp>
      <p:sp>
        <p:nvSpPr>
          <p:cNvPr id="4" name="Slide Number Placeholder 3"/>
          <p:cNvSpPr>
            <a:spLocks noGrp="1"/>
          </p:cNvSpPr>
          <p:nvPr>
            <p:ph type="sldNum" sz="quarter" idx="10"/>
          </p:nvPr>
        </p:nvSpPr>
        <p:spPr/>
        <p:txBody>
          <a:bodyPr/>
          <a:lstStyle/>
          <a:p>
            <a:pPr>
              <a:defRPr/>
            </a:pPr>
            <a:fld id="{9FB4E9A6-3B2D-4A01-9FCD-D07BE8D86FE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xfrm>
            <a:off x="0" y="4178300"/>
            <a:ext cx="7086600" cy="5194300"/>
          </a:xfrm>
          <a:noFill/>
          <a:ln/>
        </p:spPr>
        <p:txBody>
          <a:bodyPr/>
          <a:lstStyle/>
          <a:p>
            <a:endParaRPr lang="en-US" sz="1100" smtClean="0"/>
          </a:p>
        </p:txBody>
      </p:sp>
      <p:sp>
        <p:nvSpPr>
          <p:cNvPr id="35844" name="Slide Number Placeholder 3"/>
          <p:cNvSpPr>
            <a:spLocks noGrp="1"/>
          </p:cNvSpPr>
          <p:nvPr>
            <p:ph type="sldNum" sz="quarter" idx="5"/>
          </p:nvPr>
        </p:nvSpPr>
        <p:spPr>
          <a:noFill/>
        </p:spPr>
        <p:txBody>
          <a:bodyPr/>
          <a:lstStyle/>
          <a:p>
            <a:fld id="{D66D1FF2-5252-4AF8-A3B0-CBF97430ACF2}"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xfrm>
            <a:off x="0" y="4287838"/>
            <a:ext cx="7086600" cy="5084762"/>
          </a:xfrm>
          <a:noFill/>
          <a:ln/>
        </p:spPr>
        <p:txBody>
          <a:bodyPr/>
          <a:lstStyle/>
          <a:p>
            <a:pPr marL="231775" indent="-231775"/>
            <a:endParaRPr lang="en-US" smtClean="0"/>
          </a:p>
        </p:txBody>
      </p:sp>
      <p:sp>
        <p:nvSpPr>
          <p:cNvPr id="36868" name="Slide Number Placeholder 3"/>
          <p:cNvSpPr>
            <a:spLocks noGrp="1"/>
          </p:cNvSpPr>
          <p:nvPr>
            <p:ph type="sldNum" sz="quarter" idx="5"/>
          </p:nvPr>
        </p:nvSpPr>
        <p:spPr>
          <a:noFill/>
        </p:spPr>
        <p:txBody>
          <a:bodyPr/>
          <a:lstStyle/>
          <a:p>
            <a:fld id="{1302C31D-7503-4422-A24B-4A28AE1A0C75}"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xfrm>
            <a:off x="0" y="4287838"/>
            <a:ext cx="7086600" cy="5084762"/>
          </a:xfrm>
          <a:noFill/>
          <a:ln/>
        </p:spPr>
        <p:txBody>
          <a:bodyPr/>
          <a:lstStyle/>
          <a:p>
            <a:pPr>
              <a:buFontTx/>
              <a:buChar char="-"/>
            </a:pPr>
            <a:endParaRPr lang="en-US" smtClean="0"/>
          </a:p>
        </p:txBody>
      </p:sp>
      <p:sp>
        <p:nvSpPr>
          <p:cNvPr id="37892" name="Slide Number Placeholder 3"/>
          <p:cNvSpPr>
            <a:spLocks noGrp="1"/>
          </p:cNvSpPr>
          <p:nvPr>
            <p:ph type="sldNum" sz="quarter" idx="5"/>
          </p:nvPr>
        </p:nvSpPr>
        <p:spPr>
          <a:noFill/>
        </p:spPr>
        <p:txBody>
          <a:bodyPr/>
          <a:lstStyle/>
          <a:p>
            <a:fld id="{465F7470-1C0F-4BB5-B764-9D443D5D7434}"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CA"/>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lstStyle>
          <a:p>
            <a:pPr>
              <a:defRPr/>
            </a:pPr>
            <a:endParaRPr lang="en-US"/>
          </a:p>
        </p:txBody>
      </p:sp>
      <p:sp>
        <p:nvSpPr>
          <p:cNvPr id="12" name="Footer Placeholder 18"/>
          <p:cNvSpPr>
            <a:spLocks noGrp="1"/>
          </p:cNvSpPr>
          <p:nvPr>
            <p:ph type="ftr" sz="quarter" idx="11"/>
          </p:nvPr>
        </p:nvSpPr>
        <p:spPr/>
        <p:txBody>
          <a:bodyPr/>
          <a:lstStyle>
            <a:lvl1pPr>
              <a:defRPr>
                <a:solidFill>
                  <a:srgbClr val="E8F0F4"/>
                </a:solidFill>
              </a:defRPr>
            </a:lvl1pPr>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lstStyle>
          <a:p>
            <a:pPr>
              <a:defRPr/>
            </a:pPr>
            <a:fld id="{BD8241A5-6A7A-4766-8E2D-A5B9DE5667F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EE00811-0F6B-4EB9-89A7-3D8AB805C1A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5A959CF-194A-4E08-BA29-04DF903E7B2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813D87C-66F3-4229-BD9D-1379006885C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a:spLocks noChangeArrowheads="1"/>
          </p:cNvSpPr>
          <p:nvPr/>
        </p:nvSpPr>
        <p:spPr bwMode="auto">
          <a:xfrm>
            <a:off x="3636963" y="3005138"/>
            <a:ext cx="182562"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a:defRPr/>
            </a:pPr>
            <a:endParaRPr lang="en-US">
              <a:solidFill>
                <a:srgbClr val="FFFFFF"/>
              </a:solidFill>
              <a:latin typeface="Lucida Sans Unicode" pitchFamily="34" charset="0"/>
            </a:endParaRPr>
          </a:p>
        </p:txBody>
      </p:sp>
      <p:sp>
        <p:nvSpPr>
          <p:cNvPr id="5" name="Chevron 4"/>
          <p:cNvSpPr>
            <a:spLocks noChangeArrowheads="1"/>
          </p:cNvSpPr>
          <p:nvPr/>
        </p:nvSpPr>
        <p:spPr bwMode="auto">
          <a:xfrm>
            <a:off x="3449638" y="3005138"/>
            <a:ext cx="184150"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a:defRPr/>
            </a:pPr>
            <a:endParaRPr lang="en-US">
              <a:solidFill>
                <a:srgbClr val="FFFFFF"/>
              </a:solidFill>
              <a:latin typeface="Lucida Sans Unicode" pitchFamily="34" charset="0"/>
            </a:endParaRPr>
          </a:p>
        </p:txBody>
      </p:sp>
      <p:sp>
        <p:nvSpPr>
          <p:cNvPr id="2" name="Title 1"/>
          <p:cNvSpPr>
            <a:spLocks noGrp="1"/>
          </p:cNvSpPr>
          <p:nvPr>
            <p:ph type="title"/>
          </p:nvPr>
        </p:nvSpPr>
        <p:spPr>
          <a:xfrm>
            <a:off x="722376" y="1059712"/>
            <a:ext cx="7772400" cy="1828800"/>
          </a:xfrm>
        </p:spPr>
        <p:txBody>
          <a:bodyPr anchor="b">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3F1731AB-9BD2-48E2-A60C-8BC9727A9F8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581A9DED-6C2F-4A8E-9E67-391F1866E2B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5930A390-8BF6-4BDA-A97E-0251B359C1E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A3AC4D97-C182-40E1-906A-FA245DD0D70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08002946-FEB6-4E45-A04C-8B7699C6ABA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30271A0C-55FB-464E-BD5C-C5A4BC98FEC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CA"/>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a:spLocks noChangeArrowheads="1"/>
          </p:cNvSpPr>
          <p:nvPr/>
        </p:nvSpPr>
        <p:spPr bwMode="auto">
          <a:xfrm>
            <a:off x="8664575" y="4987925"/>
            <a:ext cx="182563"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a:defRPr/>
            </a:pPr>
            <a:endParaRPr lang="en-US">
              <a:solidFill>
                <a:srgbClr val="FFFFFF"/>
              </a:solidFill>
              <a:latin typeface="Lucida Sans Unicode" pitchFamily="34" charset="0"/>
            </a:endParaRPr>
          </a:p>
        </p:txBody>
      </p:sp>
      <p:sp>
        <p:nvSpPr>
          <p:cNvPr id="10" name="Chevron 9"/>
          <p:cNvSpPr>
            <a:spLocks noChangeArrowheads="1"/>
          </p:cNvSpPr>
          <p:nvPr/>
        </p:nvSpPr>
        <p:spPr bwMode="auto">
          <a:xfrm>
            <a:off x="8477250" y="4987925"/>
            <a:ext cx="182563"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9"/>
              </a:srgbClr>
            </a:outerShdw>
          </a:effectLst>
        </p:spPr>
        <p:txBody>
          <a:bodyPr anchor="ctr"/>
          <a:lstStyle/>
          <a:p>
            <a:pPr>
              <a:defRPr/>
            </a:pPr>
            <a:endParaRPr lang="en-US">
              <a:solidFill>
                <a:srgbClr val="FFFFFF"/>
              </a:solidFill>
              <a:latin typeface="Lucida Sans Unicode" pitchFamily="34" charset="0"/>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lvl1pPr>
          </a:lstStyle>
          <a:p>
            <a:pPr>
              <a:defRPr/>
            </a:pPr>
            <a:endParaRPr lang="en-US"/>
          </a:p>
        </p:txBody>
      </p:sp>
      <p:sp>
        <p:nvSpPr>
          <p:cNvPr id="12" name="Footer Placeholder 5"/>
          <p:cNvSpPr>
            <a:spLocks noGrp="1"/>
          </p:cNvSpPr>
          <p:nvPr>
            <p:ph type="ftr" sz="quarter" idx="11"/>
          </p:nvPr>
        </p:nvSpPr>
        <p:spPr/>
        <p:txBody>
          <a:bodyPr/>
          <a:lstStyle>
            <a:lvl1pPr>
              <a:defRPr/>
            </a:lvl1pPr>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pPr>
              <a:defRPr/>
            </a:pPr>
            <a:fld id="{0FB682F9-D669-4F8F-8097-9FB23BA7B90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CA"/>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wrap="square" lIns="91440" tIns="45720" rIns="91440" bIns="45720" numCol="1" anchor="b" anchorCtr="0" compatLnSpc="1">
            <a:prstTxWarp prst="textNoShape">
              <a:avLst/>
            </a:prstTxWarp>
          </a:bodyPr>
          <a:lstStyle>
            <a:lvl1pPr>
              <a:defRPr sz="1000">
                <a:latin typeface="Arial" charset="0"/>
              </a:defRPr>
            </a:lvl1pPr>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Arial" charset="0"/>
              </a:defRPr>
            </a:lvl1pPr>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Arial" charset="0"/>
              </a:defRPr>
            </a:lvl1pPr>
          </a:lstStyle>
          <a:p>
            <a:pPr>
              <a:defRPr/>
            </a:pPr>
            <a:fld id="{BAADD4C6-2654-4F17-9F44-EB0CADE13EE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86" r:id="rId1"/>
    <p:sldLayoutId id="2147484282" r:id="rId2"/>
    <p:sldLayoutId id="2147484287" r:id="rId3"/>
    <p:sldLayoutId id="2147484288" r:id="rId4"/>
    <p:sldLayoutId id="2147484289" r:id="rId5"/>
    <p:sldLayoutId id="2147484290" r:id="rId6"/>
    <p:sldLayoutId id="2147484283" r:id="rId7"/>
    <p:sldLayoutId id="2147484291" r:id="rId8"/>
    <p:sldLayoutId id="2147484292" r:id="rId9"/>
    <p:sldLayoutId id="2147484284" r:id="rId10"/>
    <p:sldLayoutId id="2147484285"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S PGothic" pitchFamily="34" charset="-128"/>
          <a:cs typeface="ＭＳ Ｐゴシック" pitchFamily="-60" charset="-128"/>
        </a:defRPr>
      </a:lvl1pPr>
      <a:lvl2pPr algn="l" rtl="0" eaLnBrk="0" fontAlgn="base" hangingPunct="0">
        <a:spcBef>
          <a:spcPct val="0"/>
        </a:spcBef>
        <a:spcAft>
          <a:spcPct val="0"/>
        </a:spcAft>
        <a:defRPr sz="4100" b="1">
          <a:solidFill>
            <a:schemeClr val="tx2"/>
          </a:solidFill>
          <a:latin typeface="Lucida Sans Unicode" pitchFamily="-60" charset="-52"/>
          <a:ea typeface="MS PGothic" pitchFamily="34" charset="-128"/>
          <a:cs typeface="ＭＳ Ｐゴシック" pitchFamily="-60" charset="-128"/>
        </a:defRPr>
      </a:lvl2pPr>
      <a:lvl3pPr algn="l" rtl="0" eaLnBrk="0" fontAlgn="base" hangingPunct="0">
        <a:spcBef>
          <a:spcPct val="0"/>
        </a:spcBef>
        <a:spcAft>
          <a:spcPct val="0"/>
        </a:spcAft>
        <a:defRPr sz="4100" b="1">
          <a:solidFill>
            <a:schemeClr val="tx2"/>
          </a:solidFill>
          <a:latin typeface="Lucida Sans Unicode" pitchFamily="-60" charset="-52"/>
          <a:ea typeface="MS PGothic" pitchFamily="34" charset="-128"/>
          <a:cs typeface="ＭＳ Ｐゴシック" pitchFamily="-60" charset="-128"/>
        </a:defRPr>
      </a:lvl3pPr>
      <a:lvl4pPr algn="l" rtl="0" eaLnBrk="0" fontAlgn="base" hangingPunct="0">
        <a:spcBef>
          <a:spcPct val="0"/>
        </a:spcBef>
        <a:spcAft>
          <a:spcPct val="0"/>
        </a:spcAft>
        <a:defRPr sz="4100" b="1">
          <a:solidFill>
            <a:schemeClr val="tx2"/>
          </a:solidFill>
          <a:latin typeface="Lucida Sans Unicode" pitchFamily="-60" charset="-52"/>
          <a:ea typeface="MS PGothic" pitchFamily="34" charset="-128"/>
          <a:cs typeface="ＭＳ Ｐゴシック" pitchFamily="-60" charset="-128"/>
        </a:defRPr>
      </a:lvl4pPr>
      <a:lvl5pPr algn="l" rtl="0" eaLnBrk="0" fontAlgn="base" hangingPunct="0">
        <a:spcBef>
          <a:spcPct val="0"/>
        </a:spcBef>
        <a:spcAft>
          <a:spcPct val="0"/>
        </a:spcAft>
        <a:defRPr sz="4100" b="1">
          <a:solidFill>
            <a:schemeClr val="tx2"/>
          </a:solidFill>
          <a:latin typeface="Lucida Sans Unicode" pitchFamily="-60" charset="-52"/>
          <a:ea typeface="MS PGothic" pitchFamily="34" charset="-128"/>
          <a:cs typeface="ＭＳ Ｐゴシック" pitchFamily="-60" charset="-128"/>
        </a:defRPr>
      </a:lvl5pPr>
      <a:lvl6pPr marL="457200" algn="l" rtl="0" fontAlgn="base">
        <a:spcBef>
          <a:spcPct val="0"/>
        </a:spcBef>
        <a:spcAft>
          <a:spcPct val="0"/>
        </a:spcAft>
        <a:defRPr sz="4100" b="1">
          <a:solidFill>
            <a:schemeClr val="tx2"/>
          </a:solidFill>
          <a:latin typeface="Lucida Sans Unicode" pitchFamily="-60" charset="-52"/>
        </a:defRPr>
      </a:lvl6pPr>
      <a:lvl7pPr marL="914400" algn="l" rtl="0" fontAlgn="base">
        <a:spcBef>
          <a:spcPct val="0"/>
        </a:spcBef>
        <a:spcAft>
          <a:spcPct val="0"/>
        </a:spcAft>
        <a:defRPr sz="4100" b="1">
          <a:solidFill>
            <a:schemeClr val="tx2"/>
          </a:solidFill>
          <a:latin typeface="Lucida Sans Unicode" pitchFamily="-60" charset="-52"/>
        </a:defRPr>
      </a:lvl7pPr>
      <a:lvl8pPr marL="1371600" algn="l" rtl="0" fontAlgn="base">
        <a:spcBef>
          <a:spcPct val="0"/>
        </a:spcBef>
        <a:spcAft>
          <a:spcPct val="0"/>
        </a:spcAft>
        <a:defRPr sz="4100" b="1">
          <a:solidFill>
            <a:schemeClr val="tx2"/>
          </a:solidFill>
          <a:latin typeface="Lucida Sans Unicode" pitchFamily="-60" charset="-52"/>
        </a:defRPr>
      </a:lvl8pPr>
      <a:lvl9pPr marL="1828800" algn="l" rtl="0" fontAlgn="base">
        <a:spcBef>
          <a:spcPct val="0"/>
        </a:spcBef>
        <a:spcAft>
          <a:spcPct val="0"/>
        </a:spcAft>
        <a:defRPr sz="4100" b="1">
          <a:solidFill>
            <a:schemeClr val="tx2"/>
          </a:solidFill>
          <a:latin typeface="Lucida Sans Unicode" pitchFamily="-60" charset="-52"/>
        </a:defRPr>
      </a:lvl9pPr>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S PGothic" pitchFamily="34" charset="-128"/>
          <a:cs typeface="ＭＳ Ｐゴシック" pitchFamily="-60" charset="-128"/>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S PGothic" pitchFamily="34" charset="-128"/>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S PGothic" pitchFamily="34" charset="-128"/>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S PGothic" pitchFamily="34" charset="-128"/>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S PGothic" pitchFamily="34" charset="-128"/>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8.jp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20.jpeg"/></Relationships>
</file>

<file path=ppt/slides/_rels/slide15.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22.jp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6.jpe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1.jp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3.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75"/>
          <p:cNvSpPr>
            <a:spLocks noChangeArrowheads="1"/>
          </p:cNvSpPr>
          <p:nvPr/>
        </p:nvSpPr>
        <p:spPr bwMode="auto">
          <a:xfrm>
            <a:off x="1225519" y="548680"/>
            <a:ext cx="6692962" cy="792087"/>
          </a:xfrm>
          <a:prstGeom prst="rect">
            <a:avLst/>
          </a:prstGeom>
          <a:noFill/>
          <a:ln w="9525">
            <a:noFill/>
            <a:miter lim="800000"/>
            <a:headEnd/>
            <a:tailEnd/>
          </a:ln>
        </p:spPr>
        <p:txBody>
          <a:bodyPr anchor="ctr"/>
          <a:lstStyle/>
          <a:p>
            <a:pPr algn="ctr"/>
            <a:r>
              <a:rPr lang="en-US" sz="4000" b="1" dirty="0" smtClean="0">
                <a:latin typeface="Calibri" pitchFamily="34" charset="0"/>
                <a:cs typeface="Calibri" pitchFamily="34" charset="0"/>
              </a:rPr>
              <a:t>Wellness for Shift Workers</a:t>
            </a:r>
            <a:endParaRPr lang="en-US" sz="6600" b="1" dirty="0">
              <a:latin typeface="Calibri" pitchFamily="34" charset="0"/>
              <a:cs typeface="Calibri" pitchFamily="34" charset="0"/>
            </a:endParaRPr>
          </a:p>
        </p:txBody>
      </p:sp>
      <p:sp>
        <p:nvSpPr>
          <p:cNvPr id="9219" name="Text Box 1079"/>
          <p:cNvSpPr txBox="1">
            <a:spLocks noChangeArrowheads="1"/>
          </p:cNvSpPr>
          <p:nvPr/>
        </p:nvSpPr>
        <p:spPr bwMode="auto">
          <a:xfrm>
            <a:off x="1511660" y="6057292"/>
            <a:ext cx="6588224" cy="523875"/>
          </a:xfrm>
          <a:prstGeom prst="rect">
            <a:avLst/>
          </a:prstGeom>
          <a:noFill/>
          <a:ln w="9525">
            <a:noFill/>
            <a:miter lim="800000"/>
            <a:headEnd/>
            <a:tailEnd/>
          </a:ln>
        </p:spPr>
        <p:txBody>
          <a:bodyPr wrap="square">
            <a:spAutoFit/>
          </a:bodyPr>
          <a:lstStyle/>
          <a:p>
            <a:pPr algn="ctr">
              <a:spcBef>
                <a:spcPct val="50000"/>
              </a:spcBef>
            </a:pPr>
            <a:r>
              <a:rPr lang="en-US" sz="2800" b="1" u="sng" dirty="0">
                <a:solidFill>
                  <a:srgbClr val="002060"/>
                </a:solidFill>
                <a:latin typeface="Calibri" pitchFamily="34" charset="0"/>
                <a:cs typeface="Calibri" pitchFamily="34" charset="0"/>
              </a:rPr>
              <a:t>www.EWSNetwork.com</a:t>
            </a:r>
          </a:p>
        </p:txBody>
      </p:sp>
      <p:pic>
        <p:nvPicPr>
          <p:cNvPr id="9220" name="Picture 5" descr="C:\Documents and Settings\user\Desktop\EWS Network\EWSN_logo_suite\EmployeeWellness_Logo2 800x486.gif"/>
          <p:cNvPicPr>
            <a:picLocks noChangeAspect="1" noChangeArrowheads="1"/>
          </p:cNvPicPr>
          <p:nvPr/>
        </p:nvPicPr>
        <p:blipFill>
          <a:blip r:embed="rId3" cstate="print"/>
          <a:srcRect/>
          <a:stretch>
            <a:fillRect/>
          </a:stretch>
        </p:blipFill>
        <p:spPr bwMode="auto">
          <a:xfrm>
            <a:off x="7208502" y="5733509"/>
            <a:ext cx="1782763" cy="1082675"/>
          </a:xfrm>
          <a:prstGeom prst="rect">
            <a:avLst/>
          </a:prstGeom>
          <a:noFill/>
          <a:ln w="9525">
            <a:noFill/>
            <a:miter lim="800000"/>
            <a:headEnd/>
            <a:tailEnd/>
          </a:ln>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9852" y="1808820"/>
            <a:ext cx="2638766" cy="3096344"/>
          </a:xfrm>
          <a:prstGeom prst="rect">
            <a:avLst/>
          </a:prstGeom>
          <a:ln>
            <a:noFill/>
          </a:ln>
          <a:effectLst>
            <a:outerShdw blurRad="190500" algn="tl" rotWithShape="0">
              <a:srgbClr val="000000">
                <a:alpha val="70000"/>
              </a:srgbClr>
            </a:outerShdw>
          </a:effec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9812" y="296652"/>
            <a:ext cx="3952782" cy="600075"/>
          </a:xfrm>
        </p:spPr>
        <p:txBody>
          <a:bodyPr>
            <a:noAutofit/>
          </a:bodyPr>
          <a:lstStyle/>
          <a:p>
            <a:pPr algn="ctr">
              <a:defRPr/>
            </a:pPr>
            <a:r>
              <a:rPr lang="en-US" sz="4000" dirty="0" smtClean="0">
                <a:effectLst/>
                <a:latin typeface="Calibri" pitchFamily="34" charset="0"/>
                <a:cs typeface="Calibri" pitchFamily="34" charset="0"/>
              </a:rPr>
              <a:t>Avoid the Gain!</a:t>
            </a:r>
            <a:endParaRPr lang="en-CA" sz="4000" dirty="0">
              <a:effectLst/>
              <a:latin typeface="Calibri" pitchFamily="34" charset="0"/>
              <a:cs typeface="Calibri"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4010" y="1052736"/>
            <a:ext cx="6096000" cy="3429000"/>
          </a:xfrm>
          <a:prstGeom prst="rect">
            <a:avLst/>
          </a:prstGeom>
          <a:ln>
            <a:noFill/>
          </a:ln>
          <a:effectLst>
            <a:outerShdw blurRad="292100" dist="139700" dir="2700000" algn="tl" rotWithShape="0">
              <a:srgbClr val="333333">
                <a:alpha val="65000"/>
              </a:srgbClr>
            </a:outerShdw>
          </a:effectLst>
        </p:spPr>
      </p:pic>
      <p:pic>
        <p:nvPicPr>
          <p:cNvPr id="8" name="Picture 7" descr="C:\Documents and Settings\user\Desktop\EWS Network\EWSN_logo_suite\EmployeeWellness_Logo2 800x486.gif"/>
          <p:cNvPicPr>
            <a:picLocks noChangeAspect="1" noChangeArrowheads="1"/>
          </p:cNvPicPr>
          <p:nvPr/>
        </p:nvPicPr>
        <p:blipFill>
          <a:blip r:embed="rId4" cstate="print"/>
          <a:srcRect/>
          <a:stretch>
            <a:fillRect/>
          </a:stretch>
        </p:blipFill>
        <p:spPr bwMode="auto">
          <a:xfrm>
            <a:off x="7208502" y="5775325"/>
            <a:ext cx="1782763" cy="1082675"/>
          </a:xfrm>
          <a:prstGeom prst="rect">
            <a:avLst/>
          </a:prstGeom>
          <a:noFill/>
          <a:ln w="9525">
            <a:noFill/>
            <a:miter lim="800000"/>
            <a:headEnd/>
            <a:tailEnd/>
          </a:ln>
        </p:spPr>
      </p:pic>
      <p:sp>
        <p:nvSpPr>
          <p:cNvPr id="4" name="TextBox 3"/>
          <p:cNvSpPr txBox="1"/>
          <p:nvPr/>
        </p:nvSpPr>
        <p:spPr>
          <a:xfrm>
            <a:off x="1007604" y="4689140"/>
            <a:ext cx="7308812" cy="1384995"/>
          </a:xfrm>
          <a:prstGeom prst="rect">
            <a:avLst/>
          </a:prstGeom>
          <a:noFill/>
        </p:spPr>
        <p:txBody>
          <a:bodyPr wrap="square" rtlCol="0">
            <a:spAutoFit/>
          </a:bodyPr>
          <a:lstStyle/>
          <a:p>
            <a:pPr algn="ctr"/>
            <a:r>
              <a:rPr lang="en-US" sz="2800" spc="-150" dirty="0" smtClean="0">
                <a:latin typeface="Calibri" pitchFamily="34" charset="0"/>
                <a:cs typeface="Calibri" pitchFamily="34" charset="0"/>
              </a:rPr>
              <a:t>Proper nutrition is key to feeling better and avoiding the weight gain and obesity that can sometimes affect those who must work abnormal hours.</a:t>
            </a:r>
            <a:endParaRPr lang="en-CA" sz="2800" spc="-15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p:cNvSpPr>
          <p:nvPr/>
        </p:nvSpPr>
        <p:spPr bwMode="auto">
          <a:xfrm>
            <a:off x="468313" y="404813"/>
            <a:ext cx="8229600" cy="571500"/>
          </a:xfrm>
          <a:prstGeom prst="rect">
            <a:avLst/>
          </a:prstGeom>
          <a:noFill/>
          <a:ln w="9525">
            <a:noFill/>
            <a:miter lim="800000"/>
            <a:headEnd/>
            <a:tailEnd/>
          </a:ln>
        </p:spPr>
        <p:txBody>
          <a:bodyPr anchor="ctr"/>
          <a:lstStyle/>
          <a:p>
            <a:pPr algn="ctr" eaLnBrk="0" hangingPunct="0">
              <a:defRPr/>
            </a:pPr>
            <a:r>
              <a:rPr lang="en-US" sz="4000" b="1" dirty="0" smtClean="0">
                <a:solidFill>
                  <a:schemeClr val="tx2"/>
                </a:solidFill>
                <a:latin typeface="Calibri" pitchFamily="34" charset="0"/>
                <a:cs typeface="Calibri" pitchFamily="34" charset="0"/>
              </a:rPr>
              <a:t>Nutrition Tips for Shift Workers</a:t>
            </a:r>
          </a:p>
        </p:txBody>
      </p:sp>
      <p:sp>
        <p:nvSpPr>
          <p:cNvPr id="19459" name="TextBox 3"/>
          <p:cNvSpPr txBox="1">
            <a:spLocks noChangeArrowheads="1"/>
          </p:cNvSpPr>
          <p:nvPr/>
        </p:nvSpPr>
        <p:spPr bwMode="auto">
          <a:xfrm>
            <a:off x="468313" y="3540599"/>
            <a:ext cx="4108565" cy="2554545"/>
          </a:xfrm>
          <a:prstGeom prst="rect">
            <a:avLst/>
          </a:prstGeom>
          <a:noFill/>
          <a:ln w="9525">
            <a:noFill/>
            <a:miter lim="800000"/>
            <a:headEnd/>
            <a:tailEnd/>
          </a:ln>
        </p:spPr>
        <p:txBody>
          <a:bodyPr wrap="square">
            <a:spAutoFit/>
          </a:bodyPr>
          <a:lstStyle/>
          <a:p>
            <a:pPr algn="ctr"/>
            <a:r>
              <a:rPr lang="en-US" sz="2000" b="1" dirty="0" smtClean="0">
                <a:latin typeface="Calibri" pitchFamily="34" charset="0"/>
                <a:cs typeface="Calibri" pitchFamily="34" charset="0"/>
              </a:rPr>
              <a:t>Tip #1 – Brown Bag It!</a:t>
            </a:r>
          </a:p>
          <a:p>
            <a:pPr algn="ctr"/>
            <a:endParaRPr lang="en-US" sz="2000" dirty="0">
              <a:latin typeface="Calibri" pitchFamily="34" charset="0"/>
              <a:cs typeface="Calibri" pitchFamily="34" charset="0"/>
            </a:endParaRPr>
          </a:p>
          <a:p>
            <a:pPr algn="ctr"/>
            <a:r>
              <a:rPr lang="en-US" sz="2000" dirty="0" smtClean="0">
                <a:latin typeface="Calibri" pitchFamily="34" charset="0"/>
                <a:cs typeface="Calibri" pitchFamily="34" charset="0"/>
              </a:rPr>
              <a:t>Avoid eating fast food and prepare a healthy meal and snacks to keep you going throughout your shift. You will avoid heartburn, constipation and upset stomach by avoiding high-fat, high-salt and high-sugar foods!</a:t>
            </a:r>
            <a:endParaRPr lang="en-US" sz="2000" dirty="0">
              <a:latin typeface="Calibri" pitchFamily="34" charset="0"/>
              <a:cs typeface="Calibri"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6939" y="1232756"/>
            <a:ext cx="2247900" cy="2164655"/>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a:xfrm>
            <a:off x="4788024" y="3540599"/>
            <a:ext cx="4068452" cy="2554545"/>
          </a:xfrm>
          <a:prstGeom prst="rect">
            <a:avLst/>
          </a:prstGeom>
          <a:noFill/>
        </p:spPr>
        <p:txBody>
          <a:bodyPr wrap="square" rtlCol="0">
            <a:spAutoFit/>
          </a:bodyPr>
          <a:lstStyle/>
          <a:p>
            <a:pPr algn="ctr"/>
            <a:r>
              <a:rPr lang="en-US" sz="2000" b="1" dirty="0" smtClean="0">
                <a:latin typeface="Calibri" pitchFamily="34" charset="0"/>
                <a:cs typeface="Calibri" pitchFamily="34" charset="0"/>
              </a:rPr>
              <a:t>Tip #2 – Stay Hydrated</a:t>
            </a:r>
          </a:p>
          <a:p>
            <a:pPr algn="ctr"/>
            <a:endParaRPr lang="en-US" sz="2000" dirty="0">
              <a:latin typeface="Calibri" pitchFamily="34" charset="0"/>
              <a:cs typeface="Calibri" pitchFamily="34" charset="0"/>
            </a:endParaRPr>
          </a:p>
          <a:p>
            <a:pPr algn="ctr"/>
            <a:r>
              <a:rPr lang="en-US" sz="2000" dirty="0" smtClean="0">
                <a:latin typeface="Calibri" pitchFamily="34" charset="0"/>
                <a:cs typeface="Calibri" pitchFamily="34" charset="0"/>
              </a:rPr>
              <a:t>Dehydration can leave you feeling tired. Keep a water bottle close by and drink regularly throughout your shift. Remember, by the time you feel thirsty, your body is likely already dehydrated!</a:t>
            </a:r>
            <a:endParaRPr lang="en-CA" sz="2000" dirty="0">
              <a:latin typeface="Calibri" pitchFamily="34" charset="0"/>
              <a:cs typeface="Calibri" pitchFamily="34" charset="0"/>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00229" y="1377600"/>
            <a:ext cx="3044041" cy="2019811"/>
          </a:xfrm>
          <a:prstGeom prst="rect">
            <a:avLst/>
          </a:prstGeom>
          <a:ln>
            <a:noFill/>
          </a:ln>
          <a:effectLst>
            <a:outerShdw blurRad="292100" dist="139700" dir="2700000" algn="tl" rotWithShape="0">
              <a:srgbClr val="333333">
                <a:alpha val="65000"/>
              </a:srgbClr>
            </a:outerShdw>
          </a:effectLst>
        </p:spPr>
      </p:pic>
      <p:pic>
        <p:nvPicPr>
          <p:cNvPr id="10" name="Picture 9" descr="C:\Documents and Settings\user\Desktop\EWS Network\EWSN_logo_suite\EmployeeWellness_Logo2 800x486.gif"/>
          <p:cNvPicPr>
            <a:picLocks noChangeAspect="1" noChangeArrowheads="1"/>
          </p:cNvPicPr>
          <p:nvPr/>
        </p:nvPicPr>
        <p:blipFill>
          <a:blip r:embed="rId5" cstate="print"/>
          <a:srcRect/>
          <a:stretch>
            <a:fillRect/>
          </a:stretch>
        </p:blipFill>
        <p:spPr bwMode="auto">
          <a:xfrm>
            <a:off x="7208502" y="5775325"/>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p:cNvSpPr>
          <p:nvPr/>
        </p:nvSpPr>
        <p:spPr bwMode="auto">
          <a:xfrm>
            <a:off x="441214" y="476672"/>
            <a:ext cx="8229600" cy="647415"/>
          </a:xfrm>
          <a:prstGeom prst="rect">
            <a:avLst/>
          </a:prstGeom>
          <a:noFill/>
          <a:ln w="9525">
            <a:noFill/>
            <a:miter lim="800000"/>
            <a:headEnd/>
            <a:tailEnd/>
          </a:ln>
        </p:spPr>
        <p:txBody>
          <a:bodyPr anchor="ctr"/>
          <a:lstStyle/>
          <a:p>
            <a:pPr algn="ctr" eaLnBrk="0" hangingPunct="0">
              <a:defRPr/>
            </a:pPr>
            <a:r>
              <a:rPr lang="en-US" sz="4000" b="1" dirty="0">
                <a:solidFill>
                  <a:schemeClr val="tx2"/>
                </a:solidFill>
                <a:latin typeface="Calibri" pitchFamily="34" charset="0"/>
                <a:cs typeface="Calibri" pitchFamily="34" charset="0"/>
              </a:rPr>
              <a:t>Nutrition Tips for Shift Workers</a:t>
            </a:r>
          </a:p>
        </p:txBody>
      </p:sp>
      <p:sp>
        <p:nvSpPr>
          <p:cNvPr id="20483" name="TextBox 4"/>
          <p:cNvSpPr txBox="1">
            <a:spLocks noChangeArrowheads="1"/>
          </p:cNvSpPr>
          <p:nvPr/>
        </p:nvSpPr>
        <p:spPr bwMode="auto">
          <a:xfrm>
            <a:off x="683568" y="3788330"/>
            <a:ext cx="3698738" cy="2246769"/>
          </a:xfrm>
          <a:prstGeom prst="rect">
            <a:avLst/>
          </a:prstGeom>
          <a:noFill/>
          <a:ln w="9525">
            <a:noFill/>
            <a:miter lim="800000"/>
            <a:headEnd/>
            <a:tailEnd/>
          </a:ln>
        </p:spPr>
        <p:txBody>
          <a:bodyPr wrap="square">
            <a:spAutoFit/>
          </a:bodyPr>
          <a:lstStyle/>
          <a:p>
            <a:pPr algn="ctr"/>
            <a:r>
              <a:rPr lang="en-US" sz="2000" b="1" dirty="0" smtClean="0">
                <a:latin typeface="Calibri" pitchFamily="34" charset="0"/>
                <a:cs typeface="Calibri" pitchFamily="34" charset="0"/>
              </a:rPr>
              <a:t>Tip #3 – Have a Late-Night Snack</a:t>
            </a:r>
          </a:p>
          <a:p>
            <a:pPr algn="ctr"/>
            <a:endParaRPr lang="en-US" sz="2000" b="1" dirty="0">
              <a:latin typeface="Calibri" pitchFamily="34" charset="0"/>
              <a:cs typeface="Calibri" pitchFamily="34" charset="0"/>
            </a:endParaRPr>
          </a:p>
          <a:p>
            <a:pPr algn="ctr"/>
            <a:r>
              <a:rPr lang="en-US" sz="2000" dirty="0" smtClean="0">
                <a:latin typeface="Calibri" pitchFamily="34" charset="0"/>
                <a:cs typeface="Calibri" pitchFamily="34" charset="0"/>
              </a:rPr>
              <a:t>A snack with a little protein will provide sustained energy late at night when you start to feel tired. Try half a whole grain bagel with peanut butter!</a:t>
            </a:r>
            <a:endParaRPr lang="en-US" sz="2000" dirty="0">
              <a:latin typeface="Calibri" pitchFamily="34" charset="0"/>
              <a:cs typeface="Calibri"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4413" y="1517896"/>
            <a:ext cx="2337048" cy="2060892"/>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4570017" y="3779362"/>
            <a:ext cx="4140460" cy="2246769"/>
          </a:xfrm>
          <a:prstGeom prst="rect">
            <a:avLst/>
          </a:prstGeom>
          <a:noFill/>
        </p:spPr>
        <p:txBody>
          <a:bodyPr wrap="square" rtlCol="0">
            <a:spAutoFit/>
          </a:bodyPr>
          <a:lstStyle/>
          <a:p>
            <a:pPr algn="ctr"/>
            <a:r>
              <a:rPr lang="en-US" sz="2000" b="1" dirty="0" smtClean="0">
                <a:latin typeface="Calibri" pitchFamily="34" charset="0"/>
                <a:cs typeface="Calibri" pitchFamily="34" charset="0"/>
              </a:rPr>
              <a:t>Tip #4 – A Light Breakfast Before Bed</a:t>
            </a:r>
          </a:p>
          <a:p>
            <a:pPr algn="ctr"/>
            <a:endParaRPr lang="en-US" sz="2000" b="1" dirty="0">
              <a:latin typeface="Calibri" pitchFamily="34" charset="0"/>
              <a:cs typeface="Calibri" pitchFamily="34" charset="0"/>
            </a:endParaRPr>
          </a:p>
          <a:p>
            <a:pPr algn="ctr"/>
            <a:r>
              <a:rPr lang="en-US" sz="2000" dirty="0" smtClean="0">
                <a:latin typeface="Calibri" pitchFamily="34" charset="0"/>
                <a:cs typeface="Calibri" pitchFamily="34" charset="0"/>
              </a:rPr>
              <a:t>You can improve the quality of your sleep by not going to bed too full or too hungry. Whole-grain cereal with fruit is a great choice for your “bedtime snack”!</a:t>
            </a:r>
            <a:endParaRPr lang="en-CA" sz="2000" b="1" dirty="0">
              <a:latin typeface="Calibri" pitchFamily="34" charset="0"/>
              <a:cs typeface="Calibri" pitchFamily="34"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75822" y="1508912"/>
            <a:ext cx="2328850" cy="2069876"/>
          </a:xfrm>
          <a:prstGeom prst="rect">
            <a:avLst/>
          </a:prstGeom>
          <a:ln>
            <a:noFill/>
          </a:ln>
          <a:effectLst>
            <a:outerShdw blurRad="292100" dist="139700" dir="2700000" algn="tl" rotWithShape="0">
              <a:srgbClr val="333333">
                <a:alpha val="65000"/>
              </a:srgbClr>
            </a:outerShdw>
          </a:effectLst>
        </p:spPr>
      </p:pic>
      <p:pic>
        <p:nvPicPr>
          <p:cNvPr id="8" name="Picture 7" descr="C:\Documents and Settings\user\Desktop\EWS Network\EWSN_logo_suite\EmployeeWellness_Logo2 800x486.gif"/>
          <p:cNvPicPr>
            <a:picLocks noChangeAspect="1" noChangeArrowheads="1"/>
          </p:cNvPicPr>
          <p:nvPr/>
        </p:nvPicPr>
        <p:blipFill>
          <a:blip r:embed="rId5" cstate="print"/>
          <a:srcRect/>
          <a:stretch>
            <a:fillRect/>
          </a:stretch>
        </p:blipFill>
        <p:spPr bwMode="auto">
          <a:xfrm>
            <a:off x="7208502" y="5775325"/>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p:cNvSpPr>
          <p:nvPr/>
        </p:nvSpPr>
        <p:spPr bwMode="auto">
          <a:xfrm>
            <a:off x="239862" y="368660"/>
            <a:ext cx="8604955" cy="756084"/>
          </a:xfrm>
          <a:prstGeom prst="rect">
            <a:avLst/>
          </a:prstGeom>
          <a:noFill/>
          <a:ln w="9525">
            <a:noFill/>
            <a:miter lim="800000"/>
            <a:headEnd/>
            <a:tailEnd/>
          </a:ln>
        </p:spPr>
        <p:txBody>
          <a:bodyPr anchor="ctr"/>
          <a:lstStyle/>
          <a:p>
            <a:pPr algn="ctr" eaLnBrk="0" hangingPunct="0">
              <a:defRPr/>
            </a:pPr>
            <a:r>
              <a:rPr lang="en-US" sz="4000" b="1" spc="-150" dirty="0" smtClean="0">
                <a:solidFill>
                  <a:schemeClr val="tx2"/>
                </a:solidFill>
                <a:latin typeface="Calibri" pitchFamily="34" charset="0"/>
                <a:cs typeface="Calibri" pitchFamily="34" charset="0"/>
              </a:rPr>
              <a:t>Other Nutrition Tips </a:t>
            </a:r>
            <a:r>
              <a:rPr lang="en-US" sz="4000" b="1" spc="-150" dirty="0" smtClean="0">
                <a:solidFill>
                  <a:schemeClr val="tx2"/>
                </a:solidFill>
                <a:latin typeface="Calibri" pitchFamily="34" charset="0"/>
                <a:cs typeface="Calibri" pitchFamily="34" charset="0"/>
              </a:rPr>
              <a:t>for </a:t>
            </a:r>
            <a:r>
              <a:rPr lang="en-US" sz="4000" b="1" spc="-150" dirty="0" smtClean="0">
                <a:solidFill>
                  <a:schemeClr val="tx2"/>
                </a:solidFill>
                <a:latin typeface="Calibri" pitchFamily="34" charset="0"/>
                <a:cs typeface="Calibri" pitchFamily="34" charset="0"/>
              </a:rPr>
              <a:t>Shift Workers</a:t>
            </a:r>
            <a:endParaRPr lang="en-US" sz="4000" b="1" spc="-150" dirty="0">
              <a:solidFill>
                <a:schemeClr val="tx2"/>
              </a:solidFill>
              <a:latin typeface="Calibri" pitchFamily="34" charset="0"/>
              <a:cs typeface="Calibri" pitchFamily="34" charset="0"/>
            </a:endParaRPr>
          </a:p>
        </p:txBody>
      </p:sp>
      <p:sp>
        <p:nvSpPr>
          <p:cNvPr id="21507" name="TextBox 3"/>
          <p:cNvSpPr txBox="1">
            <a:spLocks noChangeArrowheads="1"/>
          </p:cNvSpPr>
          <p:nvPr/>
        </p:nvSpPr>
        <p:spPr bwMode="auto">
          <a:xfrm>
            <a:off x="427540" y="1290367"/>
            <a:ext cx="8229600" cy="4401205"/>
          </a:xfrm>
          <a:prstGeom prst="rect">
            <a:avLst/>
          </a:prstGeom>
          <a:noFill/>
          <a:ln w="9525">
            <a:noFill/>
            <a:miter lim="800000"/>
            <a:headEnd/>
            <a:tailEnd/>
          </a:ln>
        </p:spPr>
        <p:txBody>
          <a:bodyPr wrap="square">
            <a:spAutoFit/>
          </a:bodyPr>
          <a:lstStyle/>
          <a:p>
            <a:pPr marL="285750" indent="-285750" eaLnBrk="0" hangingPunct="0">
              <a:buFont typeface="Arial" pitchFamily="34" charset="0"/>
              <a:buChar char="•"/>
            </a:pPr>
            <a:r>
              <a:rPr lang="en-US" sz="2000" dirty="0" smtClean="0">
                <a:latin typeface="Calibri" pitchFamily="34" charset="0"/>
                <a:cs typeface="Calibri" pitchFamily="34" charset="0"/>
              </a:rPr>
              <a:t>Eat meals according to the time of day, not your shift. If you are working nights, eat your main meal before your shift starts, preferably between 5-7pm.</a:t>
            </a:r>
          </a:p>
          <a:p>
            <a:pPr eaLnBrk="0" hangingPunct="0"/>
            <a:endParaRPr lang="en-US" sz="2000" dirty="0" smtClean="0">
              <a:latin typeface="Calibri" pitchFamily="34" charset="0"/>
              <a:cs typeface="Calibri" pitchFamily="34" charset="0"/>
            </a:endParaRPr>
          </a:p>
          <a:p>
            <a:pPr marL="285750" indent="-285750" eaLnBrk="0" hangingPunct="0">
              <a:buFont typeface="Arial" pitchFamily="34" charset="0"/>
              <a:buChar char="•"/>
            </a:pPr>
            <a:r>
              <a:rPr lang="en-US" sz="2000" dirty="0" smtClean="0">
                <a:latin typeface="Calibri" pitchFamily="34" charset="0"/>
                <a:cs typeface="Calibri" pitchFamily="34" charset="0"/>
              </a:rPr>
              <a:t>Watch your portions! You may find yourself eating a large meal twice, first at work and then again at home. This could lead to consuming too many calories daily. Try having a lighter meal or snacks at work to tide you over.</a:t>
            </a:r>
          </a:p>
          <a:p>
            <a:pPr eaLnBrk="0" hangingPunct="0"/>
            <a:endParaRPr lang="en-US" sz="2000" dirty="0" smtClean="0">
              <a:latin typeface="Calibri" pitchFamily="34" charset="0"/>
              <a:cs typeface="Calibri" pitchFamily="34" charset="0"/>
            </a:endParaRPr>
          </a:p>
          <a:p>
            <a:pPr marL="285750" indent="-285750" eaLnBrk="0" hangingPunct="0">
              <a:buFont typeface="Arial" pitchFamily="34" charset="0"/>
              <a:buChar char="•"/>
            </a:pPr>
            <a:r>
              <a:rPr lang="en-US" sz="2000" dirty="0" smtClean="0">
                <a:latin typeface="Calibri" pitchFamily="34" charset="0"/>
                <a:cs typeface="Calibri" pitchFamily="34" charset="0"/>
              </a:rPr>
              <a:t>Go for balance – enjoy plenty of fruits, vegetables and whole grain products. Choose lower fat dairy and lean meats &amp; alternatives, like hard-boiled eggs and peanut butter!</a:t>
            </a:r>
          </a:p>
          <a:p>
            <a:pPr eaLnBrk="0" hangingPunct="0"/>
            <a:endParaRPr lang="en-US" sz="2000" dirty="0" smtClean="0">
              <a:latin typeface="Calibri" pitchFamily="34" charset="0"/>
              <a:cs typeface="Calibri" pitchFamily="34" charset="0"/>
            </a:endParaRPr>
          </a:p>
          <a:p>
            <a:pPr marL="285750" indent="-285750" eaLnBrk="0" hangingPunct="0">
              <a:buFont typeface="Arial" pitchFamily="34" charset="0"/>
              <a:buChar char="•"/>
            </a:pPr>
            <a:r>
              <a:rPr lang="en-US" sz="2000" dirty="0" smtClean="0">
                <a:latin typeface="Calibri" pitchFamily="34" charset="0"/>
                <a:cs typeface="Calibri" pitchFamily="34" charset="0"/>
              </a:rPr>
              <a:t>Don’t treat food like entertainment! Many shift workers eat excessively due to boredom or to break the monotony of a shift. Use food as fuel only!</a:t>
            </a:r>
            <a:endParaRPr lang="en-CA" sz="2000" dirty="0">
              <a:latin typeface="Calibri" pitchFamily="34" charset="0"/>
              <a:cs typeface="Calibri" pitchFamily="34" charset="0"/>
            </a:endParaRPr>
          </a:p>
        </p:txBody>
      </p:sp>
      <p:pic>
        <p:nvPicPr>
          <p:cNvPr id="6" name="Picture 5" descr="C:\Documents and Settings\user\Desktop\EWS Network\EWSN_logo_suite\EmployeeWellness_Logo2 800x486.gif"/>
          <p:cNvPicPr>
            <a:picLocks noChangeAspect="1" noChangeArrowheads="1"/>
          </p:cNvPicPr>
          <p:nvPr/>
        </p:nvPicPr>
        <p:blipFill>
          <a:blip r:embed="rId3" cstate="print"/>
          <a:srcRect/>
          <a:stretch>
            <a:fillRect/>
          </a:stretch>
        </p:blipFill>
        <p:spPr bwMode="auto">
          <a:xfrm>
            <a:off x="7208502" y="5661248"/>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4644"/>
            <a:ext cx="8229600" cy="611535"/>
          </a:xfrm>
        </p:spPr>
        <p:txBody>
          <a:bodyPr>
            <a:noAutofit/>
          </a:bodyPr>
          <a:lstStyle/>
          <a:p>
            <a:pPr algn="ctr">
              <a:defRPr/>
            </a:pPr>
            <a:r>
              <a:rPr lang="en-US" sz="4000" dirty="0" smtClean="0">
                <a:effectLst/>
                <a:latin typeface="Calibri" pitchFamily="34" charset="0"/>
                <a:cs typeface="Calibri" pitchFamily="34" charset="0"/>
              </a:rPr>
              <a:t>Make the Best of It!</a:t>
            </a:r>
            <a:endParaRPr lang="en-US" sz="4000" dirty="0">
              <a:effectLst/>
              <a:latin typeface="Calibri" pitchFamily="34" charset="0"/>
              <a:cs typeface="Calibri" pitchFamily="34" charset="0"/>
            </a:endParaRPr>
          </a:p>
        </p:txBody>
      </p:sp>
      <p:sp>
        <p:nvSpPr>
          <p:cNvPr id="23555" name="TextBox 3"/>
          <p:cNvSpPr txBox="1">
            <a:spLocks noChangeArrowheads="1"/>
          </p:cNvSpPr>
          <p:nvPr/>
        </p:nvSpPr>
        <p:spPr bwMode="auto">
          <a:xfrm>
            <a:off x="372695" y="764704"/>
            <a:ext cx="8352928" cy="1015663"/>
          </a:xfrm>
          <a:prstGeom prst="rect">
            <a:avLst/>
          </a:prstGeom>
          <a:noFill/>
          <a:ln w="9525">
            <a:noFill/>
            <a:miter lim="800000"/>
            <a:headEnd/>
            <a:tailEnd/>
          </a:ln>
        </p:spPr>
        <p:txBody>
          <a:bodyPr wrap="square">
            <a:spAutoFit/>
          </a:bodyPr>
          <a:lstStyle/>
          <a:p>
            <a:pPr algn="ctr"/>
            <a:r>
              <a:rPr lang="en-US" sz="2000" dirty="0" smtClean="0">
                <a:latin typeface="Calibri" pitchFamily="34" charset="0"/>
                <a:cs typeface="Calibri" pitchFamily="34" charset="0"/>
              </a:rPr>
              <a:t>This kind of work can be very demanding and working separate hours from your family and friends can make you feel isolated.  Try some of these tips to make the most of your life while on shift work!</a:t>
            </a:r>
            <a:endParaRPr lang="en-US" sz="2000" dirty="0">
              <a:latin typeface="Calibri" pitchFamily="34" charset="0"/>
              <a:cs typeface="Calibri"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2836" y="1780367"/>
            <a:ext cx="2916323" cy="2561664"/>
          </a:xfrm>
          <a:prstGeom prst="rect">
            <a:avLst/>
          </a:prstGeom>
          <a:ln>
            <a:noFill/>
          </a:ln>
          <a:effectLst>
            <a:outerShdw blurRad="292100" dist="139700" dir="2700000" algn="tl" rotWithShape="0">
              <a:srgbClr val="333333">
                <a:alpha val="65000"/>
              </a:srgbClr>
            </a:outerShdw>
          </a:effectLst>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68043" y="1780367"/>
            <a:ext cx="2339419" cy="2561664"/>
          </a:xfrm>
          <a:prstGeom prst="rect">
            <a:avLst/>
          </a:prstGeom>
          <a:ln>
            <a:noFill/>
          </a:ln>
          <a:effectLst>
            <a:outerShdw blurRad="292100" dist="139700" dir="2700000" algn="tl" rotWithShape="0">
              <a:srgbClr val="333333">
                <a:alpha val="65000"/>
              </a:srgbClr>
            </a:outerShdw>
          </a:effectLst>
        </p:spPr>
      </p:pic>
      <p:sp>
        <p:nvSpPr>
          <p:cNvPr id="9" name="TextBox 8"/>
          <p:cNvSpPr txBox="1"/>
          <p:nvPr/>
        </p:nvSpPr>
        <p:spPr>
          <a:xfrm>
            <a:off x="647564" y="4545124"/>
            <a:ext cx="7956884" cy="1631216"/>
          </a:xfrm>
          <a:prstGeom prst="rect">
            <a:avLst/>
          </a:prstGeom>
          <a:noFill/>
        </p:spPr>
        <p:txBody>
          <a:bodyPr wrap="square" rtlCol="0">
            <a:spAutoFit/>
          </a:bodyPr>
          <a:lstStyle/>
          <a:p>
            <a:pPr algn="ctr"/>
            <a:r>
              <a:rPr lang="en-US" sz="2000" dirty="0" smtClean="0">
                <a:latin typeface="Calibri" pitchFamily="34" charset="0"/>
                <a:cs typeface="Calibri" pitchFamily="34" charset="0"/>
              </a:rPr>
              <a:t>Keeping your body running in optimal condition will reduce your chance of injury and illness and can help with the quality of sleep. Feeling tired at work? Try running up and down a few flights of stairs to get your heart rate up. Best tip: work out when you wake up, not before you go to sleep or you could find yourself tossing and turning!</a:t>
            </a:r>
            <a:endParaRPr lang="en-CA" sz="2000" dirty="0">
              <a:latin typeface="Calibri" pitchFamily="34" charset="0"/>
              <a:cs typeface="Calibri" pitchFamily="34" charset="0"/>
            </a:endParaRPr>
          </a:p>
        </p:txBody>
      </p:sp>
      <p:pic>
        <p:nvPicPr>
          <p:cNvPr id="11" name="Picture 10" descr="C:\Documents and Settings\user\Desktop\EWS Network\EWSN_logo_suite\EmployeeWellness_Logo2 800x486.gif"/>
          <p:cNvPicPr>
            <a:picLocks noChangeAspect="1" noChangeArrowheads="1"/>
          </p:cNvPicPr>
          <p:nvPr/>
        </p:nvPicPr>
        <p:blipFill>
          <a:blip r:embed="rId5" cstate="print"/>
          <a:srcRect/>
          <a:stretch>
            <a:fillRect/>
          </a:stretch>
        </p:blipFill>
        <p:spPr bwMode="auto">
          <a:xfrm>
            <a:off x="7208501" y="5775325"/>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p:cNvSpPr>
          <p:nvPr/>
        </p:nvSpPr>
        <p:spPr bwMode="auto">
          <a:xfrm>
            <a:off x="466627" y="404665"/>
            <a:ext cx="8229600" cy="756084"/>
          </a:xfrm>
          <a:prstGeom prst="rect">
            <a:avLst/>
          </a:prstGeom>
          <a:noFill/>
          <a:ln w="9525">
            <a:noFill/>
            <a:miter lim="800000"/>
            <a:headEnd/>
            <a:tailEnd/>
          </a:ln>
        </p:spPr>
        <p:txBody>
          <a:bodyPr anchor="ctr"/>
          <a:lstStyle/>
          <a:p>
            <a:pPr algn="ctr" eaLnBrk="0" hangingPunct="0">
              <a:defRPr/>
            </a:pPr>
            <a:r>
              <a:rPr lang="en-US" sz="4000" b="1" dirty="0" smtClean="0">
                <a:solidFill>
                  <a:schemeClr val="tx2"/>
                </a:solidFill>
                <a:latin typeface="Calibri" pitchFamily="34" charset="0"/>
                <a:cs typeface="Calibri" pitchFamily="34" charset="0"/>
              </a:rPr>
              <a:t>Make the Best of It!</a:t>
            </a:r>
            <a:endParaRPr lang="en-US" sz="4000" b="1" dirty="0">
              <a:solidFill>
                <a:schemeClr val="tx2"/>
              </a:solidFill>
              <a:latin typeface="Calibri" pitchFamily="34" charset="0"/>
              <a:cs typeface="Calibri" pitchFamily="34" charset="0"/>
            </a:endParaRPr>
          </a:p>
        </p:txBody>
      </p:sp>
      <p:sp>
        <p:nvSpPr>
          <p:cNvPr id="24579" name="TextBox 3"/>
          <p:cNvSpPr txBox="1">
            <a:spLocks noChangeArrowheads="1"/>
          </p:cNvSpPr>
          <p:nvPr/>
        </p:nvSpPr>
        <p:spPr bwMode="auto">
          <a:xfrm>
            <a:off x="414243" y="3802375"/>
            <a:ext cx="4527327" cy="1938992"/>
          </a:xfrm>
          <a:prstGeom prst="rect">
            <a:avLst/>
          </a:prstGeom>
          <a:noFill/>
          <a:ln w="9525">
            <a:noFill/>
            <a:miter lim="800000"/>
            <a:headEnd/>
            <a:tailEnd/>
          </a:ln>
        </p:spPr>
        <p:txBody>
          <a:bodyPr wrap="square">
            <a:spAutoFit/>
          </a:bodyPr>
          <a:lstStyle/>
          <a:p>
            <a:pPr algn="ctr"/>
            <a:r>
              <a:rPr lang="en-US" sz="2000" b="1" spc="-150" dirty="0" smtClean="0">
                <a:latin typeface="Calibri" pitchFamily="34" charset="0"/>
                <a:cs typeface="Calibri" pitchFamily="34" charset="0"/>
              </a:rPr>
              <a:t>Music for Motivation</a:t>
            </a:r>
            <a:endParaRPr lang="en-US" sz="2000" b="1" spc="-150" dirty="0" smtClean="0">
              <a:latin typeface="Calibri" pitchFamily="34" charset="0"/>
              <a:cs typeface="Calibri" pitchFamily="34" charset="0"/>
            </a:endParaRPr>
          </a:p>
          <a:p>
            <a:pPr algn="ctr"/>
            <a:endParaRPr lang="en-US" sz="2000" b="1" spc="-150" dirty="0">
              <a:latin typeface="Calibri" pitchFamily="34" charset="0"/>
              <a:cs typeface="Calibri" pitchFamily="34" charset="0"/>
            </a:endParaRPr>
          </a:p>
          <a:p>
            <a:pPr algn="ctr"/>
            <a:r>
              <a:rPr lang="en-US" sz="2000" spc="-150" dirty="0" smtClean="0">
                <a:latin typeface="Calibri" pitchFamily="34" charset="0"/>
                <a:cs typeface="Calibri" pitchFamily="34" charset="0"/>
              </a:rPr>
              <a:t>Music can break the monotony of shift work and give you energy to push you through those difficult hours. If allowed, bring music to work with you and use high-energy music to keep you on your toes!</a:t>
            </a:r>
            <a:endParaRPr lang="en-US" sz="2000" spc="-150" dirty="0">
              <a:latin typeface="Calibri" pitchFamily="34" charset="0"/>
              <a:cs typeface="Calibri" pitchFamily="34" charset="0"/>
            </a:endParaRPr>
          </a:p>
        </p:txBody>
      </p:sp>
      <p:sp>
        <p:nvSpPr>
          <p:cNvPr id="2" name="TextBox 1"/>
          <p:cNvSpPr txBox="1"/>
          <p:nvPr/>
        </p:nvSpPr>
        <p:spPr>
          <a:xfrm>
            <a:off x="4941570" y="3779167"/>
            <a:ext cx="3888432" cy="2246769"/>
          </a:xfrm>
          <a:prstGeom prst="rect">
            <a:avLst/>
          </a:prstGeom>
          <a:noFill/>
        </p:spPr>
        <p:txBody>
          <a:bodyPr wrap="square" rtlCol="0">
            <a:spAutoFit/>
          </a:bodyPr>
          <a:lstStyle/>
          <a:p>
            <a:pPr algn="ctr"/>
            <a:r>
              <a:rPr lang="en-US" sz="2000" b="1" spc="-150" dirty="0" smtClean="0">
                <a:latin typeface="Calibri" pitchFamily="34" charset="0"/>
                <a:cs typeface="Calibri" pitchFamily="34" charset="0"/>
              </a:rPr>
              <a:t>Keep in Touch</a:t>
            </a:r>
          </a:p>
          <a:p>
            <a:pPr algn="ctr"/>
            <a:endParaRPr lang="en-US" sz="2000" spc="-150" dirty="0">
              <a:latin typeface="Calibri" pitchFamily="34" charset="0"/>
              <a:cs typeface="Calibri" pitchFamily="34" charset="0"/>
            </a:endParaRPr>
          </a:p>
          <a:p>
            <a:pPr algn="ctr"/>
            <a:r>
              <a:rPr lang="en-US" sz="2000" spc="-150" dirty="0" smtClean="0">
                <a:latin typeface="Calibri" pitchFamily="34" charset="0"/>
                <a:cs typeface="Calibri" pitchFamily="34" charset="0"/>
              </a:rPr>
              <a:t>Work to maintain your relationships by making a regular call to your loved ones at a pre-arranged time every shift. When they wake up or before they go to bed is an ideal time to call and check in.</a:t>
            </a:r>
            <a:endParaRPr lang="en-CA" sz="2000" spc="-150" dirty="0">
              <a:latin typeface="Calibri" pitchFamily="34" charset="0"/>
              <a:cs typeface="Calibri"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4148" y="1340769"/>
            <a:ext cx="2208346" cy="2088232"/>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26349" y="1402554"/>
            <a:ext cx="2629937" cy="1964661"/>
          </a:xfrm>
          <a:prstGeom prst="rect">
            <a:avLst/>
          </a:prstGeom>
          <a:ln>
            <a:noFill/>
          </a:ln>
          <a:effectLst>
            <a:outerShdw blurRad="292100" dist="139700" dir="2700000" algn="tl" rotWithShape="0">
              <a:srgbClr val="333333">
                <a:alpha val="65000"/>
              </a:srgbClr>
            </a:outerShdw>
          </a:effectLst>
        </p:spPr>
      </p:pic>
      <p:pic>
        <p:nvPicPr>
          <p:cNvPr id="7" name="Picture 6" descr="C:\Documents and Settings\user\Desktop\EWS Network\EWSN_logo_suite\EmployeeWellness_Logo2 800x486.gif"/>
          <p:cNvPicPr>
            <a:picLocks noChangeAspect="1" noChangeArrowheads="1"/>
          </p:cNvPicPr>
          <p:nvPr/>
        </p:nvPicPr>
        <p:blipFill>
          <a:blip r:embed="rId5" cstate="print"/>
          <a:srcRect/>
          <a:stretch>
            <a:fillRect/>
          </a:stretch>
        </p:blipFill>
        <p:spPr bwMode="auto">
          <a:xfrm>
            <a:off x="7223309" y="5866738"/>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p:cNvSpPr>
          <p:nvPr/>
        </p:nvSpPr>
        <p:spPr bwMode="auto">
          <a:xfrm>
            <a:off x="519670" y="406244"/>
            <a:ext cx="8229600" cy="571500"/>
          </a:xfrm>
          <a:prstGeom prst="rect">
            <a:avLst/>
          </a:prstGeom>
          <a:noFill/>
          <a:ln w="9525">
            <a:noFill/>
            <a:miter lim="800000"/>
            <a:headEnd/>
            <a:tailEnd/>
          </a:ln>
        </p:spPr>
        <p:txBody>
          <a:bodyPr anchor="ctr"/>
          <a:lstStyle/>
          <a:p>
            <a:pPr algn="ctr" eaLnBrk="0" hangingPunct="0">
              <a:defRPr/>
            </a:pPr>
            <a:r>
              <a:rPr lang="en-US" sz="4000" b="1" dirty="0" smtClean="0">
                <a:latin typeface="Calibri" pitchFamily="34" charset="0"/>
                <a:cs typeface="Calibri" pitchFamily="34" charset="0"/>
              </a:rPr>
              <a:t>Remember…</a:t>
            </a:r>
            <a:endParaRPr lang="en-US" sz="4000" b="1" dirty="0">
              <a:solidFill>
                <a:schemeClr val="tx2"/>
              </a:solidFill>
              <a:latin typeface="Calibri" pitchFamily="34" charset="0"/>
              <a:cs typeface="Calibri" pitchFamily="34" charset="0"/>
            </a:endParaRPr>
          </a:p>
        </p:txBody>
      </p:sp>
      <p:pic>
        <p:nvPicPr>
          <p:cNvPr id="7" name="Picture 6" descr="C:\Documents and Settings\user\Desktop\EWS Network\EWSN_logo_suite\EmployeeWellness_Logo2 800x486.gif"/>
          <p:cNvPicPr>
            <a:picLocks noChangeAspect="1" noChangeArrowheads="1"/>
          </p:cNvPicPr>
          <p:nvPr/>
        </p:nvPicPr>
        <p:blipFill>
          <a:blip r:embed="rId3" cstate="print"/>
          <a:srcRect/>
          <a:stretch>
            <a:fillRect/>
          </a:stretch>
        </p:blipFill>
        <p:spPr bwMode="auto">
          <a:xfrm>
            <a:off x="7223309" y="5775325"/>
            <a:ext cx="1782763" cy="1082675"/>
          </a:xfrm>
          <a:prstGeom prst="rect">
            <a:avLst/>
          </a:prstGeom>
          <a:noFill/>
          <a:ln w="9525">
            <a:noFill/>
            <a:miter lim="800000"/>
            <a:headEnd/>
            <a:tailEnd/>
          </a:ln>
        </p:spPr>
      </p:pic>
      <p:sp>
        <p:nvSpPr>
          <p:cNvPr id="2" name="TextBox 1"/>
          <p:cNvSpPr txBox="1"/>
          <p:nvPr/>
        </p:nvSpPr>
        <p:spPr>
          <a:xfrm>
            <a:off x="359532" y="1066344"/>
            <a:ext cx="8388272" cy="4708981"/>
          </a:xfrm>
          <a:prstGeom prst="rect">
            <a:avLst/>
          </a:prstGeom>
          <a:noFill/>
        </p:spPr>
        <p:txBody>
          <a:bodyPr wrap="square" rtlCol="0">
            <a:spAutoFit/>
          </a:bodyPr>
          <a:lstStyle/>
          <a:p>
            <a:pPr algn="ctr"/>
            <a:r>
              <a:rPr lang="en-US" sz="2000" dirty="0" smtClean="0">
                <a:latin typeface="Calibri" pitchFamily="34" charset="0"/>
                <a:cs typeface="Calibri" pitchFamily="34" charset="0"/>
              </a:rPr>
              <a:t>No one will try and convince you that shift work isn’t a challenge but it’s important to know that you can achieve and maintain a healthy lifestyle while working challenging hours. </a:t>
            </a:r>
            <a:endParaRPr lang="en-US" sz="2000" dirty="0">
              <a:latin typeface="Calibri" pitchFamily="34" charset="0"/>
              <a:cs typeface="Calibri" pitchFamily="34" charset="0"/>
            </a:endParaRPr>
          </a:p>
          <a:p>
            <a:pPr algn="ctr"/>
            <a:endParaRPr lang="en-US" sz="2000" dirty="0" smtClean="0">
              <a:latin typeface="Calibri" pitchFamily="34" charset="0"/>
              <a:cs typeface="Calibri" pitchFamily="34" charset="0"/>
            </a:endParaRPr>
          </a:p>
          <a:p>
            <a:pPr algn="ctr"/>
            <a:r>
              <a:rPr lang="en-US" sz="2000" dirty="0" smtClean="0">
                <a:latin typeface="Calibri" pitchFamily="34" charset="0"/>
                <a:cs typeface="Calibri" pitchFamily="34" charset="0"/>
              </a:rPr>
              <a:t>It’s all about making a commitment to your health for yourself and your family. Ensure that you are eating well and take the time to bring healthy food choices to work with you every day. Make time for exercise, both at work and at home. Make sleep a top priority – aim for 8 hours of continuous sleep as often as possible and don’t try and live a “normal” daytime life on your days off. Keeping the same schedule is very important to maintaining your circadian rhythms. </a:t>
            </a:r>
          </a:p>
          <a:p>
            <a:pPr algn="ctr"/>
            <a:endParaRPr lang="en-US" sz="2000" dirty="0">
              <a:latin typeface="Calibri" pitchFamily="34" charset="0"/>
              <a:cs typeface="Calibri" pitchFamily="34" charset="0"/>
            </a:endParaRPr>
          </a:p>
          <a:p>
            <a:pPr algn="ctr"/>
            <a:r>
              <a:rPr lang="en-US" sz="2000" dirty="0" smtClean="0">
                <a:latin typeface="Calibri" pitchFamily="34" charset="0"/>
                <a:cs typeface="Calibri" pitchFamily="34" charset="0"/>
              </a:rPr>
              <a:t>And most of all, make time for your family and friends – a daily phone call, a weekly coffee get-together, going for a walk before you head off to work will help to keep your relationships strong even on a challenging work schedule.</a:t>
            </a:r>
            <a:endParaRPr lang="en-CA" sz="20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0" y="3716338"/>
            <a:ext cx="8929688" cy="1169987"/>
          </a:xfrm>
          <a:prstGeom prst="rect">
            <a:avLst/>
          </a:prstGeom>
          <a:noFill/>
          <a:ln w="38100">
            <a:noFill/>
            <a:miter lim="800000"/>
            <a:headEnd/>
            <a:tailEnd/>
          </a:ln>
        </p:spPr>
        <p:txBody>
          <a:bodyPr>
            <a:spAutoFit/>
          </a:bodyPr>
          <a:lstStyle/>
          <a:p>
            <a:pPr algn="r">
              <a:spcBef>
                <a:spcPct val="50000"/>
              </a:spcBef>
            </a:pPr>
            <a:r>
              <a:rPr lang="en-US" sz="2800" b="1">
                <a:latin typeface="Calibri" pitchFamily="34" charset="0"/>
                <a:cs typeface="Calibri" pitchFamily="34" charset="0"/>
              </a:rPr>
              <a:t>&lt;Consultant Name&gt;</a:t>
            </a:r>
          </a:p>
          <a:p>
            <a:pPr algn="r">
              <a:spcBef>
                <a:spcPct val="50000"/>
              </a:spcBef>
            </a:pPr>
            <a:r>
              <a:rPr lang="en-US" sz="2800" b="1" u="sng">
                <a:latin typeface="Calibri" pitchFamily="34" charset="0"/>
                <a:cs typeface="Calibri" pitchFamily="34" charset="0"/>
              </a:rPr>
              <a:t>&lt;consultant&gt;@EWSNetwork.com</a:t>
            </a:r>
            <a:r>
              <a:rPr lang="en-US" sz="2800" b="1">
                <a:latin typeface="Calibri" pitchFamily="34" charset="0"/>
                <a:cs typeface="Calibri" pitchFamily="34" charset="0"/>
              </a:rPr>
              <a:t>     P:123.456.7890</a:t>
            </a:r>
            <a:endParaRPr lang="en-CA" sz="2800" b="1">
              <a:latin typeface="Calibri" pitchFamily="34" charset="0"/>
              <a:cs typeface="Calibri" pitchFamily="34" charset="0"/>
            </a:endParaRPr>
          </a:p>
        </p:txBody>
      </p:sp>
      <p:sp>
        <p:nvSpPr>
          <p:cNvPr id="9" name="Rectangle 2"/>
          <p:cNvSpPr>
            <a:spLocks noGrp="1" noChangeArrowheads="1"/>
          </p:cNvSpPr>
          <p:nvPr>
            <p:ph type="ctrTitle"/>
          </p:nvPr>
        </p:nvSpPr>
        <p:spPr>
          <a:xfrm>
            <a:off x="0" y="1428750"/>
            <a:ext cx="8858280" cy="1928812"/>
          </a:xfrm>
        </p:spPr>
        <p:txBody>
          <a:bodyPr/>
          <a:lstStyle/>
          <a:p>
            <a:pPr eaLnBrk="1" fontAlgn="auto" hangingPunct="1">
              <a:spcAft>
                <a:spcPts val="0"/>
              </a:spcAft>
              <a:defRPr/>
            </a:pPr>
            <a:r>
              <a:rPr lang="en-US" dirty="0" smtClean="0">
                <a:solidFill>
                  <a:schemeClr val="tx1"/>
                </a:solidFill>
                <a:effectLst/>
                <a:latin typeface="Calibri" pitchFamily="34" charset="0"/>
                <a:cs typeface="Calibri" pitchFamily="34" charset="0"/>
              </a:rPr>
              <a:t>Questions now or later?</a:t>
            </a:r>
            <a:endParaRPr lang="en-CA" sz="3400" dirty="0" smtClean="0">
              <a:solidFill>
                <a:schemeClr val="tx1"/>
              </a:solidFill>
              <a:effectLst/>
              <a:latin typeface="Calibri" pitchFamily="34" charset="0"/>
              <a:cs typeface="Calibri" pitchFamily="34" charset="0"/>
            </a:endParaRPr>
          </a:p>
        </p:txBody>
      </p:sp>
      <p:sp>
        <p:nvSpPr>
          <p:cNvPr id="28676" name="Text Box 3"/>
          <p:cNvSpPr txBox="1">
            <a:spLocks noChangeArrowheads="1"/>
          </p:cNvSpPr>
          <p:nvPr/>
        </p:nvSpPr>
        <p:spPr bwMode="auto">
          <a:xfrm>
            <a:off x="138113" y="5995988"/>
            <a:ext cx="8929687" cy="523875"/>
          </a:xfrm>
          <a:prstGeom prst="rect">
            <a:avLst/>
          </a:prstGeom>
          <a:noFill/>
          <a:ln w="38100">
            <a:noFill/>
            <a:miter lim="800000"/>
            <a:headEnd/>
            <a:tailEnd/>
          </a:ln>
        </p:spPr>
        <p:txBody>
          <a:bodyPr>
            <a:spAutoFit/>
          </a:bodyPr>
          <a:lstStyle/>
          <a:p>
            <a:pPr algn="ctr">
              <a:spcBef>
                <a:spcPct val="50000"/>
              </a:spcBef>
            </a:pPr>
            <a:r>
              <a:rPr lang="en-US" sz="2800" b="1" u="sng">
                <a:latin typeface="Calibri" pitchFamily="34" charset="0"/>
                <a:cs typeface="Calibri" pitchFamily="34" charset="0"/>
              </a:rPr>
              <a:t>www.EWSNetwork.com</a:t>
            </a:r>
            <a:endParaRPr lang="en-CA" sz="2800" b="1">
              <a:latin typeface="Calibri" pitchFamily="34" charset="0"/>
              <a:cs typeface="Calibri" pitchFamily="34" charset="0"/>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2207233" y="1520788"/>
            <a:ext cx="4751759" cy="3636404"/>
          </a:xfrm>
        </p:spPr>
        <p:txBody>
          <a:bodyPr/>
          <a:lstStyle/>
          <a:p>
            <a:pPr marL="565150" indent="-457200" eaLnBrk="1" hangingPunct="1"/>
            <a:r>
              <a:rPr lang="en-US" sz="2800" dirty="0" smtClean="0">
                <a:solidFill>
                  <a:schemeClr val="accent4"/>
                </a:solidFill>
                <a:latin typeface="Calibri" pitchFamily="34" charset="0"/>
                <a:cs typeface="Calibri" pitchFamily="34" charset="0"/>
              </a:rPr>
              <a:t>Introduction</a:t>
            </a:r>
          </a:p>
          <a:p>
            <a:pPr marL="565150" indent="-457200" eaLnBrk="1" hangingPunct="1"/>
            <a:r>
              <a:rPr lang="en-US" sz="2800" dirty="0" smtClean="0">
                <a:solidFill>
                  <a:schemeClr val="accent4"/>
                </a:solidFill>
                <a:latin typeface="Calibri" pitchFamily="34" charset="0"/>
                <a:cs typeface="Calibri" pitchFamily="34" charset="0"/>
              </a:rPr>
              <a:t>Health Risks of Shift Work</a:t>
            </a:r>
          </a:p>
          <a:p>
            <a:pPr marL="565150" indent="-457200" eaLnBrk="1" hangingPunct="1"/>
            <a:r>
              <a:rPr lang="en-US" sz="2800" dirty="0" smtClean="0">
                <a:solidFill>
                  <a:schemeClr val="accent4"/>
                </a:solidFill>
                <a:latin typeface="Calibri" pitchFamily="34" charset="0"/>
                <a:cs typeface="Calibri" pitchFamily="34" charset="0"/>
              </a:rPr>
              <a:t>Sleep</a:t>
            </a:r>
          </a:p>
          <a:p>
            <a:pPr marL="565150" indent="-457200" eaLnBrk="1" hangingPunct="1"/>
            <a:r>
              <a:rPr lang="en-US" sz="2800" dirty="0" smtClean="0">
                <a:solidFill>
                  <a:schemeClr val="accent4"/>
                </a:solidFill>
                <a:latin typeface="Calibri" pitchFamily="34" charset="0"/>
                <a:cs typeface="Calibri" pitchFamily="34" charset="0"/>
              </a:rPr>
              <a:t>Nutrition</a:t>
            </a:r>
          </a:p>
          <a:p>
            <a:pPr marL="565150" indent="-457200" eaLnBrk="1" hangingPunct="1"/>
            <a:r>
              <a:rPr lang="en-US" sz="2800" dirty="0" smtClean="0">
                <a:solidFill>
                  <a:schemeClr val="accent4"/>
                </a:solidFill>
                <a:latin typeface="Calibri" pitchFamily="34" charset="0"/>
                <a:cs typeface="Calibri" pitchFamily="34" charset="0"/>
              </a:rPr>
              <a:t>How to Make the Best of It</a:t>
            </a:r>
          </a:p>
          <a:p>
            <a:pPr marL="565150" indent="-457200" eaLnBrk="1" hangingPunct="1"/>
            <a:r>
              <a:rPr lang="en-US" sz="2800" dirty="0" smtClean="0">
                <a:solidFill>
                  <a:schemeClr val="accent4"/>
                </a:solidFill>
                <a:latin typeface="Calibri" pitchFamily="34" charset="0"/>
                <a:cs typeface="Calibri" pitchFamily="34" charset="0"/>
              </a:rPr>
              <a:t>Summary</a:t>
            </a:r>
          </a:p>
          <a:p>
            <a:pPr marL="565150" indent="-457200" eaLnBrk="1" hangingPunct="1"/>
            <a:r>
              <a:rPr lang="en-US" sz="2800" dirty="0" smtClean="0">
                <a:solidFill>
                  <a:schemeClr val="accent4"/>
                </a:solidFill>
                <a:latin typeface="Calibri" pitchFamily="34" charset="0"/>
                <a:cs typeface="Calibri" pitchFamily="34" charset="0"/>
              </a:rPr>
              <a:t>Q &amp; A</a:t>
            </a:r>
            <a:endParaRPr lang="en-CA" sz="2800" dirty="0" smtClean="0">
              <a:solidFill>
                <a:schemeClr val="accent4"/>
              </a:solidFill>
              <a:latin typeface="Calibri" pitchFamily="34" charset="0"/>
              <a:cs typeface="Calibri" pitchFamily="34" charset="0"/>
            </a:endParaRPr>
          </a:p>
        </p:txBody>
      </p:sp>
      <p:sp>
        <p:nvSpPr>
          <p:cNvPr id="3" name="Title 2"/>
          <p:cNvSpPr>
            <a:spLocks/>
          </p:cNvSpPr>
          <p:nvPr/>
        </p:nvSpPr>
        <p:spPr bwMode="auto">
          <a:xfrm>
            <a:off x="468313" y="440668"/>
            <a:ext cx="8229600" cy="899319"/>
          </a:xfrm>
          <a:prstGeom prst="rect">
            <a:avLst/>
          </a:prstGeom>
          <a:noFill/>
          <a:ln w="9525">
            <a:noFill/>
            <a:miter lim="800000"/>
            <a:headEnd/>
            <a:tailEnd/>
          </a:ln>
        </p:spPr>
        <p:txBody>
          <a:bodyPr anchor="ctr"/>
          <a:lstStyle/>
          <a:p>
            <a:pPr algn="ctr" eaLnBrk="0" hangingPunct="0">
              <a:defRPr/>
            </a:pPr>
            <a:r>
              <a:rPr lang="en-US" sz="4000" b="1" dirty="0" smtClean="0">
                <a:solidFill>
                  <a:schemeClr val="tx2"/>
                </a:solidFill>
                <a:latin typeface="Calibri" pitchFamily="34" charset="0"/>
                <a:cs typeface="Calibri" pitchFamily="34" charset="0"/>
              </a:rPr>
              <a:t>Topics of Discussion</a:t>
            </a:r>
            <a:endParaRPr lang="en-US" sz="4000" b="1" dirty="0">
              <a:solidFill>
                <a:schemeClr val="tx2"/>
              </a:solidFill>
              <a:latin typeface="Calibri" pitchFamily="34" charset="0"/>
              <a:cs typeface="Calibri" pitchFamily="34" charset="0"/>
            </a:endParaRPr>
          </a:p>
        </p:txBody>
      </p:sp>
      <p:pic>
        <p:nvPicPr>
          <p:cNvPr id="5" name="Picture 5" descr="C:\Documents and Settings\user\Desktop\EWS Network\EWSN_logo_suite\EmployeeWellness_Logo2 800x486.gif"/>
          <p:cNvPicPr>
            <a:picLocks noChangeAspect="1" noChangeArrowheads="1"/>
          </p:cNvPicPr>
          <p:nvPr/>
        </p:nvPicPr>
        <p:blipFill>
          <a:blip r:embed="rId3" cstate="print"/>
          <a:srcRect/>
          <a:stretch>
            <a:fillRect/>
          </a:stretch>
        </p:blipFill>
        <p:spPr bwMode="auto">
          <a:xfrm>
            <a:off x="7208502" y="5733509"/>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p:cNvSpPr>
            <a:spLocks noGrp="1"/>
          </p:cNvSpPr>
          <p:nvPr>
            <p:ph type="title"/>
          </p:nvPr>
        </p:nvSpPr>
        <p:spPr bwMode="auto">
          <a:xfrm>
            <a:off x="3012543" y="404664"/>
            <a:ext cx="3118914" cy="922337"/>
          </a:xfrm>
        </p:spPr>
        <p:txBody>
          <a:bodyPr>
            <a:normAutofit/>
          </a:bodyPr>
          <a:lstStyle/>
          <a:p>
            <a:pPr algn="ctr">
              <a:defRPr/>
            </a:pPr>
            <a:r>
              <a:rPr lang="en-US" sz="4000" dirty="0" smtClean="0">
                <a:effectLst/>
                <a:latin typeface="Calibri" pitchFamily="34" charset="0"/>
                <a:cs typeface="Calibri" pitchFamily="34" charset="0"/>
              </a:rPr>
              <a:t>Introduction</a:t>
            </a:r>
            <a:endParaRPr lang="en-CA" sz="4000" dirty="0" smtClean="0">
              <a:effectLst/>
              <a:latin typeface="Calibri" pitchFamily="34" charset="0"/>
              <a:cs typeface="Calibri" pitchFamily="34" charset="0"/>
            </a:endParaRPr>
          </a:p>
        </p:txBody>
      </p:sp>
      <p:sp>
        <p:nvSpPr>
          <p:cNvPr id="2" name="TextBox 1"/>
          <p:cNvSpPr txBox="1"/>
          <p:nvPr/>
        </p:nvSpPr>
        <p:spPr>
          <a:xfrm>
            <a:off x="1111534" y="4545124"/>
            <a:ext cx="7344816" cy="954107"/>
          </a:xfrm>
          <a:prstGeom prst="rect">
            <a:avLst/>
          </a:prstGeom>
          <a:noFill/>
        </p:spPr>
        <p:txBody>
          <a:bodyPr wrap="square" rtlCol="0">
            <a:spAutoFit/>
          </a:bodyPr>
          <a:lstStyle/>
          <a:p>
            <a:pPr algn="ctr"/>
            <a:r>
              <a:rPr lang="en-US" sz="2800" dirty="0" smtClean="0">
                <a:latin typeface="Calibri" pitchFamily="34" charset="0"/>
                <a:cs typeface="Calibri" pitchFamily="34" charset="0"/>
              </a:rPr>
              <a:t>25% of North American workers </a:t>
            </a:r>
          </a:p>
          <a:p>
            <a:pPr algn="ctr"/>
            <a:r>
              <a:rPr lang="en-US" sz="2800" dirty="0" smtClean="0">
                <a:latin typeface="Calibri" pitchFamily="34" charset="0"/>
                <a:cs typeface="Calibri" pitchFamily="34" charset="0"/>
              </a:rPr>
              <a:t>are </a:t>
            </a:r>
            <a:r>
              <a:rPr lang="en-US" sz="2800" b="1" dirty="0" smtClean="0">
                <a:latin typeface="Calibri" pitchFamily="34" charset="0"/>
                <a:cs typeface="Calibri" pitchFamily="34" charset="0"/>
              </a:rPr>
              <a:t>shift workers!</a:t>
            </a:r>
            <a:endParaRPr lang="en-CA" sz="2800" dirty="0">
              <a:latin typeface="Calibri" pitchFamily="34" charset="0"/>
              <a:cs typeface="Calibri"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1337578"/>
            <a:ext cx="2832100" cy="2832100"/>
          </a:xfrm>
          <a:prstGeom prst="rect">
            <a:avLst/>
          </a:prstGeom>
          <a:ln>
            <a:noFill/>
          </a:ln>
          <a:effectLst>
            <a:outerShdw blurRad="292100" dist="139700" dir="2700000" algn="tl" rotWithShape="0">
              <a:srgbClr val="333333">
                <a:alpha val="65000"/>
              </a:srgbClr>
            </a:outerShdw>
          </a:effec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0454" y="1337578"/>
            <a:ext cx="2466975" cy="2832100"/>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28184" y="1355212"/>
            <a:ext cx="2444190" cy="2832100"/>
          </a:xfrm>
          <a:prstGeom prst="rect">
            <a:avLst/>
          </a:prstGeom>
          <a:ln>
            <a:noFill/>
          </a:ln>
          <a:effectLst>
            <a:outerShdw blurRad="292100" dist="139700" dir="2700000" algn="tl" rotWithShape="0">
              <a:srgbClr val="333333">
                <a:alpha val="65000"/>
              </a:srgbClr>
            </a:outerShdw>
          </a:effectLst>
        </p:spPr>
      </p:pic>
      <p:pic>
        <p:nvPicPr>
          <p:cNvPr id="10" name="Picture 5" descr="C:\Documents and Settings\user\Desktop\EWS Network\EWSN_logo_suite\EmployeeWellness_Logo2 800x486.gif"/>
          <p:cNvPicPr>
            <a:picLocks noChangeAspect="1" noChangeArrowheads="1"/>
          </p:cNvPicPr>
          <p:nvPr/>
        </p:nvPicPr>
        <p:blipFill>
          <a:blip r:embed="rId6" cstate="print"/>
          <a:srcRect/>
          <a:stretch>
            <a:fillRect/>
          </a:stretch>
        </p:blipFill>
        <p:spPr bwMode="auto">
          <a:xfrm>
            <a:off x="7208502" y="5733509"/>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defRPr/>
            </a:pPr>
            <a:r>
              <a:rPr lang="en-US" sz="4000" dirty="0" smtClean="0">
                <a:effectLst/>
                <a:latin typeface="Calibri" pitchFamily="34" charset="0"/>
                <a:cs typeface="Calibri" pitchFamily="34" charset="0"/>
              </a:rPr>
              <a:t>The Health Risks of Shift Work</a:t>
            </a:r>
            <a:endParaRPr lang="en-CA" sz="4000" dirty="0">
              <a:effectLst/>
              <a:latin typeface="Calibri" pitchFamily="34" charset="0"/>
              <a:cs typeface="Calibri" pitchFamily="34" charset="0"/>
            </a:endParaRPr>
          </a:p>
        </p:txBody>
      </p:sp>
      <p:sp>
        <p:nvSpPr>
          <p:cNvPr id="12292" name="TextBox 1"/>
          <p:cNvSpPr txBox="1">
            <a:spLocks noChangeArrowheads="1"/>
          </p:cNvSpPr>
          <p:nvPr/>
        </p:nvSpPr>
        <p:spPr bwMode="auto">
          <a:xfrm>
            <a:off x="359532" y="1448780"/>
            <a:ext cx="5004556" cy="3970318"/>
          </a:xfrm>
          <a:prstGeom prst="rect">
            <a:avLst/>
          </a:prstGeom>
          <a:noFill/>
          <a:ln w="9525">
            <a:noFill/>
            <a:miter lim="800000"/>
            <a:headEnd/>
            <a:tailEnd/>
          </a:ln>
        </p:spPr>
        <p:txBody>
          <a:bodyPr wrap="square">
            <a:spAutoFit/>
          </a:bodyPr>
          <a:lstStyle/>
          <a:p>
            <a:pPr algn="ctr"/>
            <a:r>
              <a:rPr lang="en-US" sz="2800" u="sng" dirty="0" smtClean="0">
                <a:latin typeface="Calibri" pitchFamily="34" charset="0"/>
                <a:cs typeface="Calibri" pitchFamily="34" charset="0"/>
              </a:rPr>
              <a:t>Short Term</a:t>
            </a:r>
          </a:p>
          <a:p>
            <a:endParaRPr lang="en-US" sz="2800" u="sng" dirty="0">
              <a:latin typeface="Calibri" pitchFamily="34" charset="0"/>
              <a:cs typeface="Calibri" pitchFamily="34" charset="0"/>
            </a:endParaRPr>
          </a:p>
          <a:p>
            <a:pPr marL="342900" indent="-342900">
              <a:buFont typeface="Arial" pitchFamily="34" charset="0"/>
              <a:buChar char="•"/>
            </a:pPr>
            <a:r>
              <a:rPr lang="en-US" sz="2800" dirty="0" smtClean="0">
                <a:latin typeface="Calibri" pitchFamily="34" charset="0"/>
                <a:cs typeface="Calibri" pitchFamily="34" charset="0"/>
              </a:rPr>
              <a:t>Gastrointestinal symptoms</a:t>
            </a:r>
          </a:p>
          <a:p>
            <a:pPr marL="342900" indent="-342900">
              <a:buFont typeface="Arial" pitchFamily="34" charset="0"/>
              <a:buChar char="•"/>
            </a:pPr>
            <a:r>
              <a:rPr lang="en-US" sz="2800" dirty="0" smtClean="0">
                <a:latin typeface="Calibri" pitchFamily="34" charset="0"/>
                <a:cs typeface="Calibri" pitchFamily="34" charset="0"/>
              </a:rPr>
              <a:t>Increased risk of injuries/accidents</a:t>
            </a:r>
          </a:p>
          <a:p>
            <a:pPr marL="342900" indent="-342900">
              <a:buFont typeface="Arial" pitchFamily="34" charset="0"/>
              <a:buChar char="•"/>
            </a:pPr>
            <a:r>
              <a:rPr lang="en-US" sz="2800" dirty="0" smtClean="0">
                <a:latin typeface="Calibri" pitchFamily="34" charset="0"/>
                <a:cs typeface="Calibri" pitchFamily="34" charset="0"/>
              </a:rPr>
              <a:t>Insomnia </a:t>
            </a:r>
          </a:p>
          <a:p>
            <a:pPr marL="342900" indent="-342900">
              <a:buFont typeface="Arial" pitchFamily="34" charset="0"/>
              <a:buChar char="•"/>
            </a:pPr>
            <a:r>
              <a:rPr lang="en-US" sz="2800" dirty="0" smtClean="0">
                <a:latin typeface="Calibri" pitchFamily="34" charset="0"/>
                <a:cs typeface="Calibri" pitchFamily="34" charset="0"/>
              </a:rPr>
              <a:t>Decreased quality of life</a:t>
            </a:r>
          </a:p>
          <a:p>
            <a:pPr marL="342900" indent="-342900">
              <a:buFont typeface="Arial" pitchFamily="34" charset="0"/>
              <a:buChar char="•"/>
            </a:pPr>
            <a:r>
              <a:rPr lang="en-US" sz="2800" dirty="0" smtClean="0">
                <a:latin typeface="Calibri" pitchFamily="34" charset="0"/>
                <a:cs typeface="Calibri" pitchFamily="34" charset="0"/>
              </a:rPr>
              <a:t>General feeling of being unwell</a:t>
            </a:r>
          </a:p>
          <a:p>
            <a:pPr marL="342900" indent="-342900">
              <a:buFont typeface="Arial" pitchFamily="34" charset="0"/>
              <a:buChar char="•"/>
            </a:pPr>
            <a:endParaRPr lang="en-US" sz="2800" dirty="0">
              <a:latin typeface="Calibri" pitchFamily="34" charset="0"/>
              <a:cs typeface="Calibri"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8007" y="2276872"/>
            <a:ext cx="3154036" cy="2598114"/>
          </a:xfrm>
          <a:prstGeom prst="rect">
            <a:avLst/>
          </a:prstGeom>
          <a:ln>
            <a:noFill/>
          </a:ln>
          <a:effectLst>
            <a:outerShdw blurRad="292100" dist="139700" dir="2700000" algn="tl" rotWithShape="0">
              <a:srgbClr val="333333">
                <a:alpha val="65000"/>
              </a:srgbClr>
            </a:outerShdw>
          </a:effectLst>
        </p:spPr>
      </p:pic>
      <p:pic>
        <p:nvPicPr>
          <p:cNvPr id="6" name="Picture 5" descr="C:\Documents and Settings\user\Desktop\EWS Network\EWSN_logo_suite\EmployeeWellness_Logo2 800x486.gif"/>
          <p:cNvPicPr>
            <a:picLocks noChangeAspect="1" noChangeArrowheads="1"/>
          </p:cNvPicPr>
          <p:nvPr/>
        </p:nvPicPr>
        <p:blipFill>
          <a:blip r:embed="rId4" cstate="print"/>
          <a:srcRect/>
          <a:stretch>
            <a:fillRect/>
          </a:stretch>
        </p:blipFill>
        <p:spPr bwMode="auto">
          <a:xfrm>
            <a:off x="7208502" y="5733509"/>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455302" y="1736812"/>
            <a:ext cx="5122319" cy="3600399"/>
          </a:xfrm>
        </p:spPr>
        <p:txBody>
          <a:bodyPr anchor="t"/>
          <a:lstStyle/>
          <a:p>
            <a:pPr marL="107950" indent="0" algn="ctr">
              <a:buFont typeface="Wingdings 3" pitchFamily="18" charset="2"/>
              <a:buNone/>
            </a:pPr>
            <a:r>
              <a:rPr lang="en-US" sz="2800" u="sng" spc="-150" dirty="0" smtClean="0">
                <a:solidFill>
                  <a:schemeClr val="accent4"/>
                </a:solidFill>
                <a:latin typeface="Calibri" pitchFamily="34" charset="0"/>
                <a:cs typeface="Calibri" pitchFamily="34" charset="0"/>
              </a:rPr>
              <a:t>Long-Term</a:t>
            </a:r>
            <a:endParaRPr lang="en-CA" sz="2800" u="sng" spc="-150" dirty="0">
              <a:solidFill>
                <a:schemeClr val="accent4"/>
              </a:solidFill>
              <a:latin typeface="Calibri" pitchFamily="34" charset="0"/>
              <a:cs typeface="Calibri" pitchFamily="34" charset="0"/>
            </a:endParaRPr>
          </a:p>
          <a:p>
            <a:pPr marL="565150" indent="-457200">
              <a:buClr>
                <a:schemeClr val="accent4"/>
              </a:buClr>
              <a:buFont typeface="Arial" pitchFamily="34" charset="0"/>
              <a:buChar char="•"/>
            </a:pPr>
            <a:r>
              <a:rPr lang="en-US" sz="2800" spc="-150" dirty="0" smtClean="0">
                <a:solidFill>
                  <a:schemeClr val="accent4"/>
                </a:solidFill>
                <a:latin typeface="Calibri" pitchFamily="34" charset="0"/>
                <a:cs typeface="Calibri" pitchFamily="34" charset="0"/>
              </a:rPr>
              <a:t>Cardiovascular disease</a:t>
            </a:r>
          </a:p>
          <a:p>
            <a:pPr marL="565150" indent="-457200">
              <a:buClr>
                <a:schemeClr val="accent4"/>
              </a:buClr>
              <a:buFont typeface="Arial" pitchFamily="34" charset="0"/>
              <a:buChar char="•"/>
            </a:pPr>
            <a:r>
              <a:rPr lang="en-US" sz="2800" spc="-150" dirty="0" smtClean="0">
                <a:solidFill>
                  <a:schemeClr val="accent4"/>
                </a:solidFill>
                <a:latin typeface="Calibri" pitchFamily="34" charset="0"/>
                <a:cs typeface="Calibri" pitchFamily="34" charset="0"/>
              </a:rPr>
              <a:t>Diabetes and </a:t>
            </a:r>
            <a:r>
              <a:rPr lang="en-US" sz="2800" spc="-150" dirty="0">
                <a:solidFill>
                  <a:schemeClr val="accent4"/>
                </a:solidFill>
                <a:latin typeface="Calibri" pitchFamily="34" charset="0"/>
                <a:cs typeface="Calibri" pitchFamily="34" charset="0"/>
              </a:rPr>
              <a:t>m</a:t>
            </a:r>
            <a:r>
              <a:rPr lang="en-US" sz="2800" spc="-150" dirty="0" smtClean="0">
                <a:solidFill>
                  <a:schemeClr val="accent4"/>
                </a:solidFill>
                <a:latin typeface="Calibri" pitchFamily="34" charset="0"/>
                <a:cs typeface="Calibri" pitchFamily="34" charset="0"/>
              </a:rPr>
              <a:t>etabolic syndrome</a:t>
            </a:r>
          </a:p>
          <a:p>
            <a:pPr marL="565150" indent="-457200">
              <a:buClr>
                <a:schemeClr val="accent4"/>
              </a:buClr>
              <a:buFont typeface="Arial" pitchFamily="34" charset="0"/>
              <a:buChar char="•"/>
            </a:pPr>
            <a:r>
              <a:rPr lang="en-US" sz="2800" spc="-150" dirty="0" smtClean="0">
                <a:solidFill>
                  <a:schemeClr val="accent4"/>
                </a:solidFill>
                <a:latin typeface="Calibri" pitchFamily="34" charset="0"/>
                <a:cs typeface="Calibri" pitchFamily="34" charset="0"/>
              </a:rPr>
              <a:t>Obesity</a:t>
            </a:r>
          </a:p>
          <a:p>
            <a:pPr marL="565150" indent="-457200">
              <a:buClr>
                <a:schemeClr val="accent4"/>
              </a:buClr>
              <a:buFont typeface="Arial" pitchFamily="34" charset="0"/>
              <a:buChar char="•"/>
            </a:pPr>
            <a:r>
              <a:rPr lang="en-US" sz="2800" spc="-150" dirty="0" smtClean="0">
                <a:solidFill>
                  <a:schemeClr val="accent4"/>
                </a:solidFill>
                <a:latin typeface="Calibri" pitchFamily="34" charset="0"/>
                <a:cs typeface="Calibri" pitchFamily="34" charset="0"/>
              </a:rPr>
              <a:t>Depression/Mood Disorders</a:t>
            </a:r>
          </a:p>
          <a:p>
            <a:pPr marL="565150" indent="-457200">
              <a:buClr>
                <a:schemeClr val="accent4"/>
              </a:buClr>
              <a:buFont typeface="Arial" pitchFamily="34" charset="0"/>
              <a:buChar char="•"/>
            </a:pPr>
            <a:r>
              <a:rPr lang="en-US" sz="2800" spc="-150" dirty="0" smtClean="0">
                <a:solidFill>
                  <a:schemeClr val="accent4"/>
                </a:solidFill>
                <a:latin typeface="Calibri" pitchFamily="34" charset="0"/>
                <a:cs typeface="Calibri" pitchFamily="34" charset="0"/>
              </a:rPr>
              <a:t>Cancer</a:t>
            </a:r>
          </a:p>
          <a:p>
            <a:pPr marL="565150" indent="-457200">
              <a:buClr>
                <a:schemeClr val="accent4"/>
              </a:buClr>
              <a:buFont typeface="Arial" pitchFamily="34" charset="0"/>
              <a:buChar char="•"/>
            </a:pPr>
            <a:r>
              <a:rPr lang="en-US" sz="2800" spc="-150" dirty="0" smtClean="0">
                <a:solidFill>
                  <a:schemeClr val="accent4"/>
                </a:solidFill>
                <a:latin typeface="Calibri" pitchFamily="34" charset="0"/>
                <a:cs typeface="Calibri" pitchFamily="34" charset="0"/>
              </a:rPr>
              <a:t>Serious gastrointestinal problems</a:t>
            </a:r>
            <a:endParaRPr lang="en-CA" sz="2800" spc="-150" dirty="0" smtClean="0">
              <a:solidFill>
                <a:schemeClr val="accent4"/>
              </a:solidFill>
              <a:latin typeface="Calibri" pitchFamily="34" charset="0"/>
              <a:cs typeface="Calibri" pitchFamily="34" charset="0"/>
            </a:endParaRPr>
          </a:p>
        </p:txBody>
      </p:sp>
      <p:sp>
        <p:nvSpPr>
          <p:cNvPr id="3" name="Title 2"/>
          <p:cNvSpPr>
            <a:spLocks/>
          </p:cNvSpPr>
          <p:nvPr/>
        </p:nvSpPr>
        <p:spPr bwMode="auto">
          <a:xfrm>
            <a:off x="467544" y="260648"/>
            <a:ext cx="8229600" cy="1143000"/>
          </a:xfrm>
          <a:prstGeom prst="rect">
            <a:avLst/>
          </a:prstGeom>
          <a:noFill/>
          <a:ln w="9525">
            <a:noFill/>
            <a:miter lim="800000"/>
            <a:headEnd/>
            <a:tailEnd/>
          </a:ln>
        </p:spPr>
        <p:txBody>
          <a:bodyPr anchor="ctr"/>
          <a:lstStyle/>
          <a:p>
            <a:pPr algn="ctr" eaLnBrk="0" hangingPunct="0">
              <a:defRPr/>
            </a:pPr>
            <a:r>
              <a:rPr lang="en-US" sz="4000" b="1" dirty="0" smtClean="0">
                <a:solidFill>
                  <a:schemeClr val="tx2"/>
                </a:solidFill>
                <a:latin typeface="Calibri" pitchFamily="34" charset="0"/>
                <a:cs typeface="Calibri" pitchFamily="34" charset="0"/>
              </a:rPr>
              <a:t>The Health Risks of Shift Work</a:t>
            </a:r>
            <a:endParaRPr lang="en-US" sz="4000" b="1" dirty="0">
              <a:solidFill>
                <a:schemeClr val="tx2"/>
              </a:solidFill>
              <a:latin typeface="Calibri" pitchFamily="34" charset="0"/>
              <a:cs typeface="Calibri"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0111" y="2204864"/>
            <a:ext cx="3134847" cy="2305236"/>
          </a:xfrm>
          <a:prstGeom prst="rect">
            <a:avLst/>
          </a:prstGeom>
          <a:ln>
            <a:noFill/>
          </a:ln>
          <a:effectLst>
            <a:outerShdw blurRad="292100" dist="139700" dir="2700000" algn="tl" rotWithShape="0">
              <a:srgbClr val="333333">
                <a:alpha val="65000"/>
              </a:srgbClr>
            </a:outerShdw>
          </a:effectLst>
        </p:spPr>
      </p:pic>
      <p:pic>
        <p:nvPicPr>
          <p:cNvPr id="6" name="Picture 5" descr="C:\Documents and Settings\user\Desktop\EWS Network\EWSN_logo_suite\EmployeeWellness_Logo2 800x486.gif"/>
          <p:cNvPicPr>
            <a:picLocks noChangeAspect="1" noChangeArrowheads="1"/>
          </p:cNvPicPr>
          <p:nvPr/>
        </p:nvPicPr>
        <p:blipFill>
          <a:blip r:embed="rId4" cstate="print"/>
          <a:srcRect/>
          <a:stretch>
            <a:fillRect/>
          </a:stretch>
        </p:blipFill>
        <p:spPr bwMode="auto">
          <a:xfrm>
            <a:off x="7208502" y="5733509"/>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600075"/>
          </a:xfrm>
        </p:spPr>
        <p:txBody>
          <a:bodyPr>
            <a:noAutofit/>
          </a:bodyPr>
          <a:lstStyle/>
          <a:p>
            <a:pPr algn="ctr">
              <a:defRPr/>
            </a:pPr>
            <a:r>
              <a:rPr lang="en-US" sz="4000" dirty="0" smtClean="0">
                <a:effectLst/>
                <a:latin typeface="Calibri" pitchFamily="34" charset="0"/>
                <a:cs typeface="Calibri" pitchFamily="34" charset="0"/>
              </a:rPr>
              <a:t>Sleep &amp; The Shift Worker</a:t>
            </a:r>
            <a:endParaRPr lang="en-CA" sz="4000" dirty="0">
              <a:effectLst/>
              <a:latin typeface="Calibri" pitchFamily="34" charset="0"/>
              <a:cs typeface="Calibri" pitchFamily="34" charset="0"/>
            </a:endParaRPr>
          </a:p>
        </p:txBody>
      </p:sp>
      <p:sp>
        <p:nvSpPr>
          <p:cNvPr id="16" name="TextBox 15"/>
          <p:cNvSpPr txBox="1"/>
          <p:nvPr/>
        </p:nvSpPr>
        <p:spPr>
          <a:xfrm>
            <a:off x="359532" y="980728"/>
            <a:ext cx="8424936" cy="954107"/>
          </a:xfrm>
          <a:prstGeom prst="rect">
            <a:avLst/>
          </a:prstGeom>
          <a:noFill/>
        </p:spPr>
        <p:txBody>
          <a:bodyPr wrap="square" rtlCol="0">
            <a:spAutoFit/>
          </a:bodyPr>
          <a:lstStyle/>
          <a:p>
            <a:pPr algn="ctr"/>
            <a:r>
              <a:rPr lang="en-CA" sz="2800" dirty="0" smtClean="0">
                <a:latin typeface="Calibri" pitchFamily="34" charset="0"/>
                <a:cs typeface="Calibri" pitchFamily="34" charset="0"/>
              </a:rPr>
              <a:t>Are you suffering from </a:t>
            </a:r>
          </a:p>
          <a:p>
            <a:pPr algn="ctr"/>
            <a:r>
              <a:rPr lang="en-CA" sz="2800" i="1" dirty="0" smtClean="0">
                <a:latin typeface="Calibri" pitchFamily="34" charset="0"/>
                <a:cs typeface="Calibri" pitchFamily="34" charset="0"/>
              </a:rPr>
              <a:t>Shift Work Sleep Disorder </a:t>
            </a:r>
            <a:r>
              <a:rPr lang="en-CA" sz="2800" dirty="0" smtClean="0">
                <a:latin typeface="Calibri" pitchFamily="34" charset="0"/>
                <a:cs typeface="Calibri" pitchFamily="34" charset="0"/>
              </a:rPr>
              <a:t>(</a:t>
            </a:r>
            <a:r>
              <a:rPr lang="en-CA" sz="2800" b="1" dirty="0" smtClean="0">
                <a:latin typeface="Calibri" pitchFamily="34" charset="0"/>
                <a:cs typeface="Calibri" pitchFamily="34" charset="0"/>
              </a:rPr>
              <a:t>SWSD</a:t>
            </a:r>
            <a:r>
              <a:rPr lang="en-CA" sz="2800" dirty="0" smtClean="0">
                <a:latin typeface="Calibri" pitchFamily="34" charset="0"/>
                <a:cs typeface="Calibri" pitchFamily="34" charset="0"/>
              </a:rPr>
              <a:t>)?</a:t>
            </a:r>
            <a:endParaRPr lang="en-CA" sz="2800" dirty="0">
              <a:latin typeface="Calibri" pitchFamily="34" charset="0"/>
              <a:cs typeface="Calibri" pitchFamily="34" charset="0"/>
            </a:endParaRPr>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901" y="2384884"/>
            <a:ext cx="4068452" cy="3132348"/>
          </a:xfrm>
          <a:prstGeom prst="rect">
            <a:avLst/>
          </a:prstGeom>
        </p:spPr>
      </p:pic>
      <p:sp>
        <p:nvSpPr>
          <p:cNvPr id="4" name="TextBox 3"/>
          <p:cNvSpPr txBox="1"/>
          <p:nvPr/>
        </p:nvSpPr>
        <p:spPr>
          <a:xfrm>
            <a:off x="4824028" y="2210759"/>
            <a:ext cx="3960440" cy="3539430"/>
          </a:xfrm>
          <a:prstGeom prst="rect">
            <a:avLst/>
          </a:prstGeom>
          <a:noFill/>
        </p:spPr>
        <p:txBody>
          <a:bodyPr wrap="square" rtlCol="0">
            <a:spAutoFit/>
          </a:bodyPr>
          <a:lstStyle/>
          <a:p>
            <a:pPr algn="ctr"/>
            <a:r>
              <a:rPr lang="en-US" sz="2800" dirty="0" smtClean="0">
                <a:latin typeface="Calibri" pitchFamily="34" charset="0"/>
                <a:cs typeface="Calibri" pitchFamily="34" charset="0"/>
              </a:rPr>
              <a:t>SWSD is characterized by insomnia and excessive sleepiness related to the misalignment between the timing of the non-standard sleep-wake schedule (disruption of circadian rhythm).</a:t>
            </a:r>
          </a:p>
        </p:txBody>
      </p:sp>
      <p:pic>
        <p:nvPicPr>
          <p:cNvPr id="7" name="Picture 6" descr="C:\Documents and Settings\user\Desktop\EWS Network\EWSN_logo_suite\EmployeeWellness_Logo2 800x486.gif"/>
          <p:cNvPicPr>
            <a:picLocks noChangeAspect="1" noChangeArrowheads="1"/>
          </p:cNvPicPr>
          <p:nvPr/>
        </p:nvPicPr>
        <p:blipFill>
          <a:blip r:embed="rId4" cstate="print"/>
          <a:srcRect/>
          <a:stretch>
            <a:fillRect/>
          </a:stretch>
        </p:blipFill>
        <p:spPr bwMode="auto">
          <a:xfrm>
            <a:off x="7208502" y="5733509"/>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p:cNvSpPr>
          <p:nvPr/>
        </p:nvSpPr>
        <p:spPr bwMode="auto">
          <a:xfrm>
            <a:off x="460375" y="476250"/>
            <a:ext cx="8229600" cy="720502"/>
          </a:xfrm>
          <a:prstGeom prst="rect">
            <a:avLst/>
          </a:prstGeom>
          <a:noFill/>
          <a:ln w="9525">
            <a:noFill/>
            <a:miter lim="800000"/>
            <a:headEnd/>
            <a:tailEnd/>
          </a:ln>
        </p:spPr>
        <p:txBody>
          <a:bodyPr anchor="ctr"/>
          <a:lstStyle/>
          <a:p>
            <a:pPr algn="ctr" eaLnBrk="0" hangingPunct="0">
              <a:defRPr/>
            </a:pPr>
            <a:r>
              <a:rPr lang="en-US" sz="4000" b="1" dirty="0" smtClean="0">
                <a:solidFill>
                  <a:schemeClr val="tx2"/>
                </a:solidFill>
                <a:latin typeface="Calibri" pitchFamily="34" charset="0"/>
                <a:cs typeface="Calibri" pitchFamily="34" charset="0"/>
              </a:rPr>
              <a:t>Tips to Manage SWSD</a:t>
            </a:r>
            <a:endParaRPr lang="en-US" sz="4000" b="1" dirty="0">
              <a:solidFill>
                <a:schemeClr val="tx2"/>
              </a:solidFill>
              <a:latin typeface="Calibri" pitchFamily="34" charset="0"/>
              <a:cs typeface="Calibri" pitchFamily="34" charset="0"/>
            </a:endParaRPr>
          </a:p>
        </p:txBody>
      </p:sp>
      <p:sp>
        <p:nvSpPr>
          <p:cNvPr id="15363" name="TextBox 6"/>
          <p:cNvSpPr txBox="1">
            <a:spLocks noChangeArrowheads="1"/>
          </p:cNvSpPr>
          <p:nvPr/>
        </p:nvSpPr>
        <p:spPr bwMode="auto">
          <a:xfrm>
            <a:off x="594830" y="3571402"/>
            <a:ext cx="4140460" cy="2554545"/>
          </a:xfrm>
          <a:prstGeom prst="rect">
            <a:avLst/>
          </a:prstGeom>
          <a:noFill/>
          <a:ln w="9525">
            <a:noFill/>
            <a:miter lim="800000"/>
            <a:headEnd/>
            <a:tailEnd/>
          </a:ln>
        </p:spPr>
        <p:txBody>
          <a:bodyPr wrap="square">
            <a:spAutoFit/>
          </a:bodyPr>
          <a:lstStyle/>
          <a:p>
            <a:pPr algn="ctr"/>
            <a:r>
              <a:rPr lang="en-US" sz="2000" b="1" dirty="0">
                <a:latin typeface="Calibri" pitchFamily="34" charset="0"/>
                <a:cs typeface="Calibri" pitchFamily="34" charset="0"/>
              </a:rPr>
              <a:t>Tip </a:t>
            </a:r>
            <a:r>
              <a:rPr lang="en-US" sz="2000" b="1" dirty="0" smtClean="0">
                <a:latin typeface="Calibri" pitchFamily="34" charset="0"/>
                <a:cs typeface="Calibri" pitchFamily="34" charset="0"/>
              </a:rPr>
              <a:t>#1 </a:t>
            </a:r>
            <a:r>
              <a:rPr lang="en-US" sz="2000" b="1" dirty="0">
                <a:latin typeface="Calibri" pitchFamily="34" charset="0"/>
                <a:cs typeface="Calibri" pitchFamily="34" charset="0"/>
              </a:rPr>
              <a:t>– </a:t>
            </a:r>
            <a:r>
              <a:rPr lang="en-US" sz="2000" b="1" dirty="0" smtClean="0">
                <a:latin typeface="Calibri" pitchFamily="34" charset="0"/>
                <a:cs typeface="Calibri" pitchFamily="34" charset="0"/>
              </a:rPr>
              <a:t>Keep Workplace Brightly Lit</a:t>
            </a:r>
            <a:endParaRPr lang="en-US" sz="2000" b="1" dirty="0">
              <a:latin typeface="Calibri" pitchFamily="34" charset="0"/>
              <a:cs typeface="Calibri" pitchFamily="34" charset="0"/>
            </a:endParaRPr>
          </a:p>
          <a:p>
            <a:pPr algn="ctr"/>
            <a:endParaRPr lang="en-US" sz="2000" b="1" dirty="0">
              <a:latin typeface="Calibri" pitchFamily="34" charset="0"/>
              <a:cs typeface="Calibri" pitchFamily="34" charset="0"/>
            </a:endParaRPr>
          </a:p>
          <a:p>
            <a:pPr algn="ctr"/>
            <a:r>
              <a:rPr lang="en-US" sz="2000" dirty="0" smtClean="0">
                <a:latin typeface="Calibri" pitchFamily="34" charset="0"/>
                <a:cs typeface="Calibri" pitchFamily="34" charset="0"/>
              </a:rPr>
              <a:t>Exposing yourself to light, even if it’s not natural light will help you feel more alert throughout your shift. If you must wake when it’s dark, expose yourself to bright light right away to train your body’s internal clock.</a:t>
            </a:r>
            <a:endParaRPr lang="en-CA" sz="2000" dirty="0">
              <a:latin typeface="Calibri" pitchFamily="34" charset="0"/>
              <a:cs typeface="Calibri" pitchFamily="34" charset="0"/>
            </a:endParaRPr>
          </a:p>
        </p:txBody>
      </p:sp>
      <p:sp>
        <p:nvSpPr>
          <p:cNvPr id="4" name="TextBox 3"/>
          <p:cNvSpPr txBox="1"/>
          <p:nvPr/>
        </p:nvSpPr>
        <p:spPr>
          <a:xfrm>
            <a:off x="4932040" y="3580822"/>
            <a:ext cx="3888432" cy="2246769"/>
          </a:xfrm>
          <a:prstGeom prst="rect">
            <a:avLst/>
          </a:prstGeom>
          <a:noFill/>
        </p:spPr>
        <p:txBody>
          <a:bodyPr wrap="square" rtlCol="0">
            <a:spAutoFit/>
          </a:bodyPr>
          <a:lstStyle/>
          <a:p>
            <a:pPr algn="ctr"/>
            <a:r>
              <a:rPr lang="en-US" sz="2000" b="1" dirty="0" smtClean="0">
                <a:latin typeface="Calibri" pitchFamily="34" charset="0"/>
                <a:cs typeface="Calibri" pitchFamily="34" charset="0"/>
              </a:rPr>
              <a:t>Tip #2: Limit Caffeine</a:t>
            </a:r>
          </a:p>
          <a:p>
            <a:pPr algn="ctr"/>
            <a:endParaRPr lang="en-US" sz="2000" dirty="0">
              <a:latin typeface="Calibri" pitchFamily="34" charset="0"/>
              <a:cs typeface="Calibri" pitchFamily="34" charset="0"/>
            </a:endParaRPr>
          </a:p>
          <a:p>
            <a:pPr algn="ctr"/>
            <a:r>
              <a:rPr lang="en-US" sz="2000" dirty="0" smtClean="0">
                <a:latin typeface="Calibri" pitchFamily="34" charset="0"/>
                <a:cs typeface="Calibri" pitchFamily="34" charset="0"/>
              </a:rPr>
              <a:t>Drinking a cup of coffee at the start of your shift will promote alertness but avoid consuming caffeine later in the shift or you may have trouble falling asleep when you get home!</a:t>
            </a:r>
            <a:endParaRPr lang="en-CA" sz="2000" dirty="0">
              <a:latin typeface="Calibri" pitchFamily="34" charset="0"/>
              <a:cs typeface="Calibri"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7543" y="1196752"/>
            <a:ext cx="2257425" cy="2257425"/>
          </a:xfrm>
          <a:prstGeom prst="rect">
            <a:avLst/>
          </a:prstGeom>
          <a:ln>
            <a:noFill/>
          </a:ln>
          <a:effectLst>
            <a:softEdge rad="112500"/>
          </a:effec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3608" y="1196753"/>
            <a:ext cx="3242905" cy="2042106"/>
          </a:xfrm>
          <a:prstGeom prst="rect">
            <a:avLst/>
          </a:prstGeom>
          <a:ln>
            <a:noFill/>
          </a:ln>
          <a:effectLst>
            <a:softEdge rad="112500"/>
          </a:effectLst>
        </p:spPr>
      </p:pic>
      <p:pic>
        <p:nvPicPr>
          <p:cNvPr id="7" name="Picture 6" descr="C:\Documents and Settings\user\Desktop\EWS Network\EWSN_logo_suite\EmployeeWellness_Logo2 800x486.gif"/>
          <p:cNvPicPr>
            <a:picLocks noChangeAspect="1" noChangeArrowheads="1"/>
          </p:cNvPicPr>
          <p:nvPr/>
        </p:nvPicPr>
        <p:blipFill>
          <a:blip r:embed="rId5" cstate="print"/>
          <a:srcRect/>
          <a:stretch>
            <a:fillRect/>
          </a:stretch>
        </p:blipFill>
        <p:spPr bwMode="auto">
          <a:xfrm>
            <a:off x="7208502" y="5733509"/>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p:cNvSpPr>
          <p:nvPr/>
        </p:nvSpPr>
        <p:spPr bwMode="auto">
          <a:xfrm>
            <a:off x="1526871" y="549274"/>
            <a:ext cx="6306282" cy="719485"/>
          </a:xfrm>
          <a:prstGeom prst="rect">
            <a:avLst/>
          </a:prstGeom>
          <a:noFill/>
          <a:ln w="9525">
            <a:noFill/>
            <a:miter lim="800000"/>
            <a:headEnd/>
            <a:tailEnd/>
          </a:ln>
        </p:spPr>
        <p:txBody>
          <a:bodyPr anchor="ctr"/>
          <a:lstStyle/>
          <a:p>
            <a:pPr algn="ctr" eaLnBrk="0" hangingPunct="0">
              <a:defRPr/>
            </a:pPr>
            <a:r>
              <a:rPr lang="en-US" sz="4000" b="1" dirty="0" smtClean="0">
                <a:solidFill>
                  <a:schemeClr val="tx2"/>
                </a:solidFill>
                <a:latin typeface="Calibri" pitchFamily="34" charset="0"/>
                <a:cs typeface="Calibri" pitchFamily="34" charset="0"/>
              </a:rPr>
              <a:t>Tips to Manage SWSD</a:t>
            </a:r>
            <a:endParaRPr lang="en-US" sz="4000" b="1" dirty="0">
              <a:solidFill>
                <a:schemeClr val="tx2"/>
              </a:solidFill>
              <a:latin typeface="Calibri" pitchFamily="34" charset="0"/>
              <a:cs typeface="Calibri" pitchFamily="34" charset="0"/>
            </a:endParaRPr>
          </a:p>
        </p:txBody>
      </p:sp>
      <p:sp>
        <p:nvSpPr>
          <p:cNvPr id="16387" name="TextBox 3"/>
          <p:cNvSpPr txBox="1">
            <a:spLocks noChangeArrowheads="1"/>
          </p:cNvSpPr>
          <p:nvPr/>
        </p:nvSpPr>
        <p:spPr bwMode="auto">
          <a:xfrm>
            <a:off x="452437" y="3753036"/>
            <a:ext cx="4105275" cy="2554545"/>
          </a:xfrm>
          <a:prstGeom prst="rect">
            <a:avLst/>
          </a:prstGeom>
          <a:noFill/>
          <a:ln w="9525">
            <a:noFill/>
            <a:miter lim="800000"/>
            <a:headEnd/>
            <a:tailEnd/>
          </a:ln>
        </p:spPr>
        <p:txBody>
          <a:bodyPr wrap="square">
            <a:spAutoFit/>
          </a:bodyPr>
          <a:lstStyle/>
          <a:p>
            <a:pPr algn="ctr"/>
            <a:r>
              <a:rPr lang="en-US" sz="2000" b="1" spc="-150" dirty="0" smtClean="0">
                <a:latin typeface="Calibri" pitchFamily="34" charset="0"/>
                <a:cs typeface="Calibri" pitchFamily="34" charset="0"/>
              </a:rPr>
              <a:t>Tip #3 – Aim for 8 Hours</a:t>
            </a:r>
          </a:p>
          <a:p>
            <a:pPr algn="ctr"/>
            <a:endParaRPr lang="en-US" sz="2000" b="1" spc="-150" dirty="0">
              <a:latin typeface="Calibri" pitchFamily="34" charset="0"/>
              <a:cs typeface="Calibri" pitchFamily="34" charset="0"/>
            </a:endParaRPr>
          </a:p>
          <a:p>
            <a:pPr algn="ctr"/>
            <a:r>
              <a:rPr lang="en-US" sz="2000" spc="-150" dirty="0" smtClean="0">
                <a:latin typeface="Calibri" pitchFamily="34" charset="0"/>
                <a:cs typeface="Calibri" pitchFamily="34" charset="0"/>
              </a:rPr>
              <a:t>Your body doesn’t realize you are on shift work and still requires a full 8 hours of sleep a night, ideally, continuous.  Do your best to commit to a routine which will allow you to get a full night’s sleep – even if it’s during the day!</a:t>
            </a:r>
            <a:endParaRPr lang="en-US" sz="2000" spc="-150" dirty="0">
              <a:latin typeface="Calibri" pitchFamily="34" charset="0"/>
              <a:cs typeface="Calibri" pitchFamily="34" charset="0"/>
            </a:endParaRPr>
          </a:p>
        </p:txBody>
      </p:sp>
      <p:sp>
        <p:nvSpPr>
          <p:cNvPr id="2" name="TextBox 1"/>
          <p:cNvSpPr txBox="1"/>
          <p:nvPr/>
        </p:nvSpPr>
        <p:spPr>
          <a:xfrm>
            <a:off x="4680012" y="3753036"/>
            <a:ext cx="4002026" cy="2246769"/>
          </a:xfrm>
          <a:prstGeom prst="rect">
            <a:avLst/>
          </a:prstGeom>
          <a:noFill/>
        </p:spPr>
        <p:txBody>
          <a:bodyPr wrap="square" rtlCol="0">
            <a:spAutoFit/>
          </a:bodyPr>
          <a:lstStyle/>
          <a:p>
            <a:pPr algn="ctr"/>
            <a:r>
              <a:rPr lang="en-US" sz="2000" b="1" spc="-150" dirty="0" smtClean="0">
                <a:latin typeface="Calibri" pitchFamily="34" charset="0"/>
                <a:cs typeface="Calibri" pitchFamily="34" charset="0"/>
              </a:rPr>
              <a:t>Tip #4 – Avoid Light/Noise</a:t>
            </a:r>
          </a:p>
          <a:p>
            <a:pPr algn="ctr"/>
            <a:endParaRPr lang="en-US" sz="2000" b="1" spc="-150" dirty="0">
              <a:latin typeface="Calibri" pitchFamily="34" charset="0"/>
              <a:cs typeface="Calibri" pitchFamily="34" charset="0"/>
            </a:endParaRPr>
          </a:p>
          <a:p>
            <a:pPr algn="ctr"/>
            <a:r>
              <a:rPr lang="en-US" sz="2000" spc="-150" dirty="0" smtClean="0">
                <a:latin typeface="Calibri" pitchFamily="34" charset="0"/>
                <a:cs typeface="Calibri" pitchFamily="34" charset="0"/>
              </a:rPr>
              <a:t>When it’s time to sleep, make the room as dark (try blackout drapes or sleep mask) and quiet as possible. Turn off your phone and ask your family to be as quiet as possible. Invest in a good set of earplugs!</a:t>
            </a:r>
            <a:endParaRPr lang="en-CA" sz="2000" spc="-150" dirty="0">
              <a:latin typeface="Calibri" pitchFamily="34" charset="0"/>
              <a:cs typeface="Calibri"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7604" y="1087921"/>
            <a:ext cx="2941076" cy="2922866"/>
          </a:xfrm>
          <a:prstGeom prst="rect">
            <a:avLst/>
          </a:prstGeom>
          <a:ln>
            <a:noFill/>
          </a:ln>
          <a:effectLst>
            <a:softEdge rad="112500"/>
          </a:effec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08960" y="1448780"/>
            <a:ext cx="2744130" cy="2059579"/>
          </a:xfrm>
          <a:prstGeom prst="rect">
            <a:avLst/>
          </a:prstGeom>
          <a:ln>
            <a:noFill/>
          </a:ln>
          <a:effectLst>
            <a:softEdge rad="112500"/>
          </a:effectLst>
        </p:spPr>
      </p:pic>
      <p:pic>
        <p:nvPicPr>
          <p:cNvPr id="7" name="Picture 6" descr="C:\Documents and Settings\user\Desktop\EWS Network\EWSN_logo_suite\EmployeeWellness_Logo2 800x486.gif"/>
          <p:cNvPicPr>
            <a:picLocks noChangeAspect="1" noChangeArrowheads="1"/>
          </p:cNvPicPr>
          <p:nvPr/>
        </p:nvPicPr>
        <p:blipFill>
          <a:blip r:embed="rId5" cstate="print"/>
          <a:srcRect/>
          <a:stretch>
            <a:fillRect/>
          </a:stretch>
        </p:blipFill>
        <p:spPr bwMode="auto">
          <a:xfrm>
            <a:off x="7208502" y="5815933"/>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p:cNvSpPr>
          <p:nvPr/>
        </p:nvSpPr>
        <p:spPr bwMode="auto">
          <a:xfrm>
            <a:off x="465138" y="476250"/>
            <a:ext cx="8229600" cy="571500"/>
          </a:xfrm>
          <a:prstGeom prst="rect">
            <a:avLst/>
          </a:prstGeom>
          <a:noFill/>
          <a:ln w="9525">
            <a:noFill/>
            <a:miter lim="800000"/>
            <a:headEnd/>
            <a:tailEnd/>
          </a:ln>
        </p:spPr>
        <p:txBody>
          <a:bodyPr anchor="ctr"/>
          <a:lstStyle/>
          <a:p>
            <a:pPr algn="ctr" eaLnBrk="0" hangingPunct="0">
              <a:defRPr/>
            </a:pPr>
            <a:r>
              <a:rPr lang="en-US" sz="4000" b="1" dirty="0" smtClean="0">
                <a:solidFill>
                  <a:schemeClr val="tx2"/>
                </a:solidFill>
                <a:latin typeface="Calibri" pitchFamily="34" charset="0"/>
                <a:cs typeface="Calibri" pitchFamily="34" charset="0"/>
              </a:rPr>
              <a:t>Other Tips to Manage SWSD</a:t>
            </a:r>
            <a:endParaRPr lang="en-US" sz="4000" b="1" dirty="0">
              <a:solidFill>
                <a:schemeClr val="tx2"/>
              </a:solidFill>
              <a:latin typeface="Calibri" pitchFamily="34" charset="0"/>
              <a:cs typeface="Calibri" pitchFamily="34" charset="0"/>
            </a:endParaRPr>
          </a:p>
        </p:txBody>
      </p:sp>
      <p:sp>
        <p:nvSpPr>
          <p:cNvPr id="17411" name="TextBox 3"/>
          <p:cNvSpPr txBox="1">
            <a:spLocks noChangeArrowheads="1"/>
          </p:cNvSpPr>
          <p:nvPr/>
        </p:nvSpPr>
        <p:spPr bwMode="auto">
          <a:xfrm>
            <a:off x="461545" y="1304764"/>
            <a:ext cx="8229601" cy="4524315"/>
          </a:xfrm>
          <a:prstGeom prst="rect">
            <a:avLst/>
          </a:prstGeom>
          <a:noFill/>
          <a:ln w="9525">
            <a:noFill/>
            <a:miter lim="800000"/>
            <a:headEnd/>
            <a:tailEnd/>
          </a:ln>
        </p:spPr>
        <p:txBody>
          <a:bodyPr wrap="square">
            <a:spAutoFit/>
          </a:bodyPr>
          <a:lstStyle/>
          <a:p>
            <a:pPr marL="285750" indent="-285750">
              <a:buFont typeface="Arial" pitchFamily="34" charset="0"/>
              <a:buChar char="•"/>
            </a:pPr>
            <a:r>
              <a:rPr lang="en-US" sz="2400" spc="-150" dirty="0" smtClean="0">
                <a:latin typeface="Calibri" pitchFamily="34" charset="0"/>
                <a:cs typeface="Calibri" pitchFamily="34" charset="0"/>
              </a:rPr>
              <a:t>Stick to a regular sleep-wake schedule – even on your days off.</a:t>
            </a:r>
          </a:p>
          <a:p>
            <a:endParaRPr lang="en-US" sz="2400" spc="-150" dirty="0" smtClean="0">
              <a:latin typeface="Calibri" pitchFamily="34" charset="0"/>
              <a:cs typeface="Calibri" pitchFamily="34" charset="0"/>
            </a:endParaRPr>
          </a:p>
          <a:p>
            <a:pPr marL="285750" indent="-285750">
              <a:buFont typeface="Arial" pitchFamily="34" charset="0"/>
              <a:buChar char="•"/>
            </a:pPr>
            <a:r>
              <a:rPr lang="en-US" sz="2400" spc="-150" dirty="0" smtClean="0">
                <a:latin typeface="Calibri" pitchFamily="34" charset="0"/>
                <a:cs typeface="Calibri" pitchFamily="34" charset="0"/>
              </a:rPr>
              <a:t>Limit your time in the sun at the end of your shift to the bare minimum required. Being exposed to light will confuse your body and cause delays in falling asleep when you get home.</a:t>
            </a:r>
          </a:p>
          <a:p>
            <a:endParaRPr lang="en-US" sz="2400" spc="-150" dirty="0" smtClean="0">
              <a:latin typeface="Calibri" pitchFamily="34" charset="0"/>
              <a:cs typeface="Calibri" pitchFamily="34" charset="0"/>
            </a:endParaRPr>
          </a:p>
          <a:p>
            <a:pPr marL="285750" indent="-285750">
              <a:buFont typeface="Arial" pitchFamily="34" charset="0"/>
              <a:buChar char="•"/>
            </a:pPr>
            <a:r>
              <a:rPr lang="en-US" sz="2400" spc="-150" dirty="0" smtClean="0">
                <a:latin typeface="Calibri" pitchFamily="34" charset="0"/>
                <a:cs typeface="Calibri" pitchFamily="34" charset="0"/>
              </a:rPr>
              <a:t>Avoid over reliance on sleep aids – they do not help your body clock to adjust and in the long run, can cover up a larger problem</a:t>
            </a:r>
          </a:p>
          <a:p>
            <a:endParaRPr lang="en-US" sz="2400" spc="-150" dirty="0" smtClean="0">
              <a:latin typeface="Calibri" pitchFamily="34" charset="0"/>
              <a:cs typeface="Calibri" pitchFamily="34" charset="0"/>
            </a:endParaRPr>
          </a:p>
          <a:p>
            <a:pPr marL="285750" indent="-285750">
              <a:buFont typeface="Arial" pitchFamily="34" charset="0"/>
              <a:buChar char="•"/>
            </a:pPr>
            <a:r>
              <a:rPr lang="en-US" sz="2400" spc="-150" dirty="0" smtClean="0">
                <a:latin typeface="Calibri" pitchFamily="34" charset="0"/>
                <a:cs typeface="Calibri" pitchFamily="34" charset="0"/>
              </a:rPr>
              <a:t>Have a sleep ritual. Go to sleep as soon as you get home – don’t get caught up in chores, errands or scheduling. Come home and relax with a book or take a warm bath/shower and then hit the hay!</a:t>
            </a:r>
            <a:endParaRPr lang="en-CA" sz="2400" spc="-150" dirty="0">
              <a:latin typeface="Calibri" pitchFamily="34" charset="0"/>
              <a:cs typeface="Calibri" pitchFamily="34" charset="0"/>
            </a:endParaRPr>
          </a:p>
        </p:txBody>
      </p:sp>
      <p:pic>
        <p:nvPicPr>
          <p:cNvPr id="7" name="Picture 6" descr="C:\Documents and Settings\user\Desktop\EWS Network\EWSN_logo_suite\EmployeeWellness_Logo2 800x486.gif"/>
          <p:cNvPicPr>
            <a:picLocks noChangeAspect="1" noChangeArrowheads="1"/>
          </p:cNvPicPr>
          <p:nvPr/>
        </p:nvPicPr>
        <p:blipFill>
          <a:blip r:embed="rId3" cstate="print"/>
          <a:srcRect/>
          <a:stretch>
            <a:fillRect/>
          </a:stretch>
        </p:blipFill>
        <p:spPr bwMode="auto">
          <a:xfrm>
            <a:off x="7208502" y="5775325"/>
            <a:ext cx="1782763" cy="1082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WSNetwork">
      <a:dk1>
        <a:srgbClr val="002060"/>
      </a:dk1>
      <a:lt1>
        <a:sysClr val="window" lastClr="FFFFFF"/>
      </a:lt1>
      <a:dk2>
        <a:srgbClr val="002060"/>
      </a:dk2>
      <a:lt2>
        <a:srgbClr val="FFFFFF"/>
      </a:lt2>
      <a:accent1>
        <a:srgbClr val="7CBF33"/>
      </a:accent1>
      <a:accent2>
        <a:srgbClr val="DA1F28"/>
      </a:accent2>
      <a:accent3>
        <a:srgbClr val="002060"/>
      </a:accent3>
      <a:accent4>
        <a:srgbClr val="002060"/>
      </a:accent4>
      <a:accent5>
        <a:srgbClr val="474B78"/>
      </a:accent5>
      <a:accent6>
        <a:srgbClr val="7CBF33"/>
      </a:accent6>
      <a:hlink>
        <a:srgbClr val="7CBF33"/>
      </a:hlink>
      <a:folHlink>
        <a:srgbClr val="00206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WSNetwork">
    <a:dk1>
      <a:srgbClr val="002060"/>
    </a:dk1>
    <a:lt1>
      <a:sysClr val="window" lastClr="FFFFFF"/>
    </a:lt1>
    <a:dk2>
      <a:srgbClr val="002060"/>
    </a:dk2>
    <a:lt2>
      <a:srgbClr val="FFFFFF"/>
    </a:lt2>
    <a:accent1>
      <a:srgbClr val="7CBF33"/>
    </a:accent1>
    <a:accent2>
      <a:srgbClr val="DA1F28"/>
    </a:accent2>
    <a:accent3>
      <a:srgbClr val="002060"/>
    </a:accent3>
    <a:accent4>
      <a:srgbClr val="002060"/>
    </a:accent4>
    <a:accent5>
      <a:srgbClr val="474B78"/>
    </a:accent5>
    <a:accent6>
      <a:srgbClr val="7CBF33"/>
    </a:accent6>
    <a:hlink>
      <a:srgbClr val="7CBF33"/>
    </a:hlink>
    <a:folHlink>
      <a:srgbClr val="002060"/>
    </a:folHlink>
  </a:clrScheme>
</a:themeOverride>
</file>

<file path=ppt/theme/themeOverride2.xml><?xml version="1.0" encoding="utf-8"?>
<a:themeOverride xmlns:a="http://schemas.openxmlformats.org/drawingml/2006/main">
  <a:clrScheme name="EWSNetwork">
    <a:dk1>
      <a:srgbClr val="002060"/>
    </a:dk1>
    <a:lt1>
      <a:sysClr val="window" lastClr="FFFFFF"/>
    </a:lt1>
    <a:dk2>
      <a:srgbClr val="002060"/>
    </a:dk2>
    <a:lt2>
      <a:srgbClr val="FFFFFF"/>
    </a:lt2>
    <a:accent1>
      <a:srgbClr val="7CBF33"/>
    </a:accent1>
    <a:accent2>
      <a:srgbClr val="DA1F28"/>
    </a:accent2>
    <a:accent3>
      <a:srgbClr val="002060"/>
    </a:accent3>
    <a:accent4>
      <a:srgbClr val="002060"/>
    </a:accent4>
    <a:accent5>
      <a:srgbClr val="474B78"/>
    </a:accent5>
    <a:accent6>
      <a:srgbClr val="7CBF33"/>
    </a:accent6>
    <a:hlink>
      <a:srgbClr val="7CBF33"/>
    </a:hlink>
    <a:folHlink>
      <a:srgbClr val="002060"/>
    </a:folHlink>
  </a:clrScheme>
</a:themeOverride>
</file>

<file path=ppt/theme/themeOverride3.xml><?xml version="1.0" encoding="utf-8"?>
<a:themeOverride xmlns:a="http://schemas.openxmlformats.org/drawingml/2006/main">
  <a:clrScheme name="EWSNetwork">
    <a:dk1>
      <a:srgbClr val="002060"/>
    </a:dk1>
    <a:lt1>
      <a:sysClr val="window" lastClr="FFFFFF"/>
    </a:lt1>
    <a:dk2>
      <a:srgbClr val="002060"/>
    </a:dk2>
    <a:lt2>
      <a:srgbClr val="FFFFFF"/>
    </a:lt2>
    <a:accent1>
      <a:srgbClr val="7CBF33"/>
    </a:accent1>
    <a:accent2>
      <a:srgbClr val="DA1F28"/>
    </a:accent2>
    <a:accent3>
      <a:srgbClr val="002060"/>
    </a:accent3>
    <a:accent4>
      <a:srgbClr val="002060"/>
    </a:accent4>
    <a:accent5>
      <a:srgbClr val="474B78"/>
    </a:accent5>
    <a:accent6>
      <a:srgbClr val="7CBF33"/>
    </a:accent6>
    <a:hlink>
      <a:srgbClr val="7CBF33"/>
    </a:hlink>
    <a:folHlink>
      <a:srgbClr val="002060"/>
    </a:folHlink>
  </a:clrScheme>
</a:themeOverride>
</file>

<file path=ppt/theme/themeOverride4.xml><?xml version="1.0" encoding="utf-8"?>
<a:themeOverride xmlns:a="http://schemas.openxmlformats.org/drawingml/2006/main">
  <a:clrScheme name="EWSNetwork">
    <a:dk1>
      <a:srgbClr val="002060"/>
    </a:dk1>
    <a:lt1>
      <a:sysClr val="window" lastClr="FFFFFF"/>
    </a:lt1>
    <a:dk2>
      <a:srgbClr val="002060"/>
    </a:dk2>
    <a:lt2>
      <a:srgbClr val="FFFFFF"/>
    </a:lt2>
    <a:accent1>
      <a:srgbClr val="7CBF33"/>
    </a:accent1>
    <a:accent2>
      <a:srgbClr val="DA1F28"/>
    </a:accent2>
    <a:accent3>
      <a:srgbClr val="002060"/>
    </a:accent3>
    <a:accent4>
      <a:srgbClr val="002060"/>
    </a:accent4>
    <a:accent5>
      <a:srgbClr val="474B78"/>
    </a:accent5>
    <a:accent6>
      <a:srgbClr val="7CBF33"/>
    </a:accent6>
    <a:hlink>
      <a:srgbClr val="7CBF33"/>
    </a:hlink>
    <a:folHlink>
      <a:srgbClr val="002060"/>
    </a:folHlink>
  </a:clrScheme>
</a:themeOverride>
</file>

<file path=docProps/app.xml><?xml version="1.0" encoding="utf-8"?>
<Properties xmlns="http://schemas.openxmlformats.org/officeDocument/2006/extended-properties" xmlns:vt="http://schemas.openxmlformats.org/officeDocument/2006/docPropsVTypes">
  <Template>Concourse</Template>
  <TotalTime>6454</TotalTime>
  <Words>1504</Words>
  <Application>Microsoft Office PowerPoint</Application>
  <PresentationFormat>Letter Paper (8.5x11 in)</PresentationFormat>
  <Paragraphs>138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PowerPoint Presentation</vt:lpstr>
      <vt:lpstr>PowerPoint Presentation</vt:lpstr>
      <vt:lpstr>Introduction</vt:lpstr>
      <vt:lpstr>The Health Risks of Shift Work</vt:lpstr>
      <vt:lpstr>PowerPoint Presentation</vt:lpstr>
      <vt:lpstr>Sleep &amp; The Shift Worker</vt:lpstr>
      <vt:lpstr>PowerPoint Presentation</vt:lpstr>
      <vt:lpstr>PowerPoint Presentation</vt:lpstr>
      <vt:lpstr>PowerPoint Presentation</vt:lpstr>
      <vt:lpstr>Avoid the Gain!</vt:lpstr>
      <vt:lpstr>PowerPoint Presentation</vt:lpstr>
      <vt:lpstr>PowerPoint Presentation</vt:lpstr>
      <vt:lpstr>PowerPoint Presentation</vt:lpstr>
      <vt:lpstr>Make the Best of It!</vt:lpstr>
      <vt:lpstr>PowerPoint Presentation</vt:lpstr>
      <vt:lpstr>PowerPoint Presentation</vt:lpstr>
      <vt:lpstr>Questions now or later?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Sustain Energy and Productivity During the Workday…nutritionally</dc:title>
  <dc:creator>Employers' Edge Inc.</dc:creator>
  <cp:lastModifiedBy>patr1ck</cp:lastModifiedBy>
  <cp:revision>542</cp:revision>
  <cp:lastPrinted>1601-01-01T00:00:00Z</cp:lastPrinted>
  <dcterms:created xsi:type="dcterms:W3CDTF">2010-09-03T20:32:24Z</dcterms:created>
  <dcterms:modified xsi:type="dcterms:W3CDTF">2013-09-14T19:32:25Z</dcterms:modified>
</cp:coreProperties>
</file>