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3"/>
  </p:notesMasterIdLst>
  <p:handoutMasterIdLst>
    <p:handoutMasterId r:id="rId34"/>
  </p:handoutMasterIdLst>
  <p:sldIdLst>
    <p:sldId id="256" r:id="rId2"/>
    <p:sldId id="483" r:id="rId3"/>
    <p:sldId id="526" r:id="rId4"/>
    <p:sldId id="473" r:id="rId5"/>
    <p:sldId id="525" r:id="rId6"/>
    <p:sldId id="527" r:id="rId7"/>
    <p:sldId id="528" r:id="rId8"/>
    <p:sldId id="542" r:id="rId9"/>
    <p:sldId id="543" r:id="rId10"/>
    <p:sldId id="544" r:id="rId11"/>
    <p:sldId id="501" r:id="rId12"/>
    <p:sldId id="500" r:id="rId13"/>
    <p:sldId id="503" r:id="rId14"/>
    <p:sldId id="514" r:id="rId15"/>
    <p:sldId id="530" r:id="rId16"/>
    <p:sldId id="531" r:id="rId17"/>
    <p:sldId id="517" r:id="rId18"/>
    <p:sldId id="540" r:id="rId19"/>
    <p:sldId id="504" r:id="rId20"/>
    <p:sldId id="532" r:id="rId21"/>
    <p:sldId id="533" r:id="rId22"/>
    <p:sldId id="534" r:id="rId23"/>
    <p:sldId id="535" r:id="rId24"/>
    <p:sldId id="536" r:id="rId25"/>
    <p:sldId id="537" r:id="rId26"/>
    <p:sldId id="486" r:id="rId27"/>
    <p:sldId id="522" r:id="rId28"/>
    <p:sldId id="541" r:id="rId29"/>
    <p:sldId id="538" r:id="rId30"/>
    <p:sldId id="539" r:id="rId31"/>
    <p:sldId id="431" r:id="rId32"/>
  </p:sldIdLst>
  <p:sldSz cx="9144000" cy="6858000" type="letter"/>
  <p:notesSz cx="6858000" cy="9313863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F28"/>
    <a:srgbClr val="292929"/>
    <a:srgbClr val="0000A4"/>
    <a:srgbClr val="000000"/>
    <a:srgbClr val="FF6600"/>
    <a:srgbClr val="C0C0C0"/>
    <a:srgbClr val="4D4D4D"/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789" autoAdjust="0"/>
  </p:normalViewPr>
  <p:slideViewPr>
    <p:cSldViewPr>
      <p:cViewPr>
        <p:scale>
          <a:sx n="73" d="100"/>
          <a:sy n="73" d="100"/>
        </p:scale>
        <p:origin x="-129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90" y="-84"/>
      </p:cViewPr>
      <p:guideLst>
        <p:guide orient="horz" pos="2933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6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6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6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6" charset="0"/>
                <a:ea typeface="ＭＳ Ｐゴシック" pitchFamily="16" charset="-128"/>
              </a:defRPr>
            </a:lvl1pPr>
          </a:lstStyle>
          <a:p>
            <a:pPr>
              <a:defRPr/>
            </a:pPr>
            <a:fld id="{04ABFC70-8366-4187-944D-619F962CF92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4928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6" charset="-128"/>
              </a:defRPr>
            </a:lvl1pPr>
          </a:lstStyle>
          <a:p>
            <a:pPr>
              <a:defRPr/>
            </a:pPr>
            <a:fld id="{A8B6C98D-CBF4-476C-ACC6-D2D17A398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24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6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0FD8815-C991-4536-BBEB-0ACFB62BC4C4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60% Obese or Overweight  (36 out of 60ppl)</a:t>
            </a:r>
          </a:p>
          <a:p>
            <a:r>
              <a:rPr lang="en-US" smtClean="0"/>
              <a:t>40%  High Cholesterol</a:t>
            </a:r>
          </a:p>
          <a:p>
            <a:r>
              <a:rPr lang="en-US" smtClean="0"/>
              <a:t>25% get 35% of calories from fat</a:t>
            </a:r>
          </a:p>
          <a:p>
            <a:r>
              <a:rPr lang="en-US" smtClean="0"/>
              <a:t>23% BMI over 30</a:t>
            </a:r>
          </a:p>
          <a:p>
            <a:r>
              <a:rPr lang="en-US" smtClean="0"/>
              <a:t>16.4% High BP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defTabSz="955675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defTabSz="955675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defTabSz="955675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defTabSz="955675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DA71A219-AF6F-4785-BC90-1C021C1DD00C}" type="slidenum">
              <a:rPr lang="en-CA" sz="13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18</a:t>
            </a:fld>
            <a:endParaRPr lang="en-CA" sz="13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6C98D-CBF4-476C-ACC6-D2D17A39852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0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r>
              <a:rPr lang="en-US" dirty="0" smtClean="0"/>
              <a:t>Hours spread</a:t>
            </a:r>
            <a:r>
              <a:rPr lang="en-US" baseline="0" dirty="0" smtClean="0"/>
              <a:t> over month – admin, branch</a:t>
            </a:r>
          </a:p>
          <a:p>
            <a:pPr eaLnBrk="1" hangingPunct="1"/>
            <a:r>
              <a:rPr lang="en-US" baseline="0" dirty="0" smtClean="0"/>
              <a:t>Re-look at how hours are </a:t>
            </a:r>
            <a:r>
              <a:rPr lang="en-US" baseline="0" smtClean="0"/>
              <a:t>working…adjust down road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r>
              <a:rPr lang="en-US" dirty="0" smtClean="0"/>
              <a:t>Hours spread</a:t>
            </a:r>
            <a:r>
              <a:rPr lang="en-US" baseline="0" dirty="0" smtClean="0"/>
              <a:t> over month – admin, branch</a:t>
            </a:r>
          </a:p>
          <a:p>
            <a:pPr eaLnBrk="1" hangingPunct="1"/>
            <a:r>
              <a:rPr lang="en-US" baseline="0" dirty="0" smtClean="0"/>
              <a:t>Re-look at how hours are </a:t>
            </a:r>
            <a:r>
              <a:rPr lang="en-US" baseline="0" smtClean="0"/>
              <a:t>working…adjust down road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r>
              <a:rPr lang="en-US" dirty="0" smtClean="0"/>
              <a:t>Hours spread</a:t>
            </a:r>
            <a:r>
              <a:rPr lang="en-US" baseline="0" dirty="0" smtClean="0"/>
              <a:t> over month – admin, branch</a:t>
            </a:r>
          </a:p>
          <a:p>
            <a:pPr eaLnBrk="1" hangingPunct="1"/>
            <a:r>
              <a:rPr lang="en-US" baseline="0" dirty="0" smtClean="0"/>
              <a:t>Re-look at how hours are </a:t>
            </a:r>
            <a:r>
              <a:rPr lang="en-US" baseline="0" smtClean="0"/>
              <a:t>working…adjust down road</a:t>
            </a: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8500"/>
            <a:ext cx="4659312" cy="34940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2775"/>
            <a:ext cx="5029200" cy="419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r>
              <a:rPr lang="en-US" dirty="0" smtClean="0"/>
              <a:t>Hours spread</a:t>
            </a:r>
            <a:r>
              <a:rPr lang="en-US" baseline="0" dirty="0" smtClean="0"/>
              <a:t> over month – admin, branch</a:t>
            </a:r>
          </a:p>
          <a:p>
            <a:pPr eaLnBrk="1" hangingPunct="1"/>
            <a:r>
              <a:rPr lang="en-US" baseline="0" dirty="0" smtClean="0"/>
              <a:t>Re-look at how hours are </a:t>
            </a:r>
            <a:r>
              <a:rPr lang="en-US" baseline="0" smtClean="0"/>
              <a:t>working…adjust down road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16" charset="-128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16" charset="-128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 smtClean="0">
                <a:solidFill>
                  <a:srgbClr val="FFFFFF"/>
                </a:solidFill>
                <a:latin typeface="Lucida Sans Unicode" pitchFamily="16" charset="-5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657925-FBF7-4A58-9958-DFEFC37F4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9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8A84-3D9A-4EF9-BACD-118FA1F06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78AE-484F-440A-B96F-948FE44DA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4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(c) 2007 Employer's Edge Inc.,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47C3-769B-44DB-A6D4-7580B44502C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9145229"/>
      </p:ext>
    </p:extLst>
  </p:cSld>
  <p:clrMapOvr>
    <a:masterClrMapping/>
  </p:clrMapOvr>
  <p:transition advTm="38172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0C05C-8C53-48DE-926D-4E3C5BEAA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Lucida Sans Unicode" pitchFamily="16" charset="-52"/>
              <a:ea typeface="ＭＳ Ｐゴシック" pitchFamily="16" charset="-128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Lucida Sans Unicode" pitchFamily="16" charset="-52"/>
              <a:ea typeface="ＭＳ Ｐゴシック" pitchFamily="1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9ADC-BD17-4E79-92B8-6C429603D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5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8141-5BC8-4F87-AAEE-7E8483A9C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95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B1BEF-08C7-46D3-B92F-C2C9E551C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12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F7BCC-D785-4206-900E-681CE4679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80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638C4-7A34-4885-9BC4-0FA77FCC0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EFA1E-F30A-48B3-97FF-86E6D7393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94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16" charset="-128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FFF"/>
              </a:solidFill>
              <a:latin typeface="Lucida Sans Unicode" pitchFamily="16" charset="-5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Lucida Sans Unicode" pitchFamily="16" charset="-52"/>
              <a:ea typeface="ＭＳ Ｐゴシック" pitchFamily="16" charset="-128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Lucida Sans Unicode" pitchFamily="16" charset="-52"/>
              <a:ea typeface="ＭＳ Ｐゴシック" pitchFamily="16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59A0-537D-4BFF-A548-0BBBCB1A1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83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16" charset="-128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FFF"/>
              </a:solidFill>
              <a:latin typeface="Lucida Sans Unicode" pitchFamily="16" charset="-52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ea typeface="ＭＳ Ｐゴシック" pitchFamily="16" charset="-128"/>
              </a:defRPr>
            </a:lvl1pPr>
          </a:lstStyle>
          <a:p>
            <a:pPr>
              <a:defRPr/>
            </a:pPr>
            <a:fld id="{27E7D50C-5938-45CD-A15A-408D0BDE4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2" r:id="rId2"/>
    <p:sldLayoutId id="2147484437" r:id="rId3"/>
    <p:sldLayoutId id="2147484438" r:id="rId4"/>
    <p:sldLayoutId id="2147484439" r:id="rId5"/>
    <p:sldLayoutId id="2147484440" r:id="rId6"/>
    <p:sldLayoutId id="2147484433" r:id="rId7"/>
    <p:sldLayoutId id="2147484441" r:id="rId8"/>
    <p:sldLayoutId id="2147484442" r:id="rId9"/>
    <p:sldLayoutId id="2147484434" r:id="rId10"/>
    <p:sldLayoutId id="2147484435" r:id="rId11"/>
    <p:sldLayoutId id="214748444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MS PGothic" pitchFamily="34" charset="-128"/>
          <a:cs typeface="ＭＳ Ｐゴシック" pitchFamily="-6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  <a:ea typeface="MS PGothic" pitchFamily="34" charset="-128"/>
          <a:cs typeface="ＭＳ Ｐゴシック" pitchFamily="-6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  <a:ea typeface="MS PGothic" pitchFamily="34" charset="-128"/>
          <a:cs typeface="ＭＳ Ｐゴシック" pitchFamily="-6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  <a:ea typeface="MS PGothic" pitchFamily="34" charset="-128"/>
          <a:cs typeface="ＭＳ Ｐゴシック" pitchFamily="-6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  <a:ea typeface="MS PGothic" pitchFamily="34" charset="-128"/>
          <a:cs typeface="ＭＳ Ｐゴシック" pitchFamily="-6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MS PGothic" pitchFamily="34" charset="-128"/>
          <a:cs typeface="ＭＳ Ｐゴシック" pitchFamily="-60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http://www.vancouver.hm/webimages/new100.gif" TargetMode="External"/><Relationship Id="rId4" Type="http://schemas.openxmlformats.org/officeDocument/2006/relationships/image" Target="../media/image2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Farnell@EWSNetwork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16532" y="2924944"/>
            <a:ext cx="9143999" cy="1143000"/>
          </a:xfrm>
        </p:spPr>
        <p:txBody>
          <a:bodyPr/>
          <a:lstStyle/>
          <a:p>
            <a:pPr marR="0" algn="ctr" eaLnBrk="1" hangingPunct="1"/>
            <a:endParaRPr lang="en-US" sz="2800" b="1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R="0" algn="ctr" eaLnBrk="1" hangingPunct="1"/>
            <a:endParaRPr lang="en-US" sz="1200" b="1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R="0" eaLnBrk="1" hangingPunct="1"/>
            <a:r>
              <a:rPr lang="en-US" sz="28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January 22</a:t>
            </a:r>
            <a:r>
              <a:rPr lang="en-US" sz="2800" b="1" i="1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nd</a:t>
            </a:r>
            <a:r>
              <a:rPr lang="en-US" sz="28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and 24</a:t>
            </a:r>
            <a:r>
              <a:rPr lang="en-US" sz="2800" b="1" i="1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</a:t>
            </a:r>
            <a:r>
              <a:rPr lang="en-US" sz="28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,</a:t>
            </a:r>
            <a:r>
              <a:rPr lang="en-US" sz="28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2013</a:t>
            </a:r>
            <a:endParaRPr lang="en-CA" sz="2800" b="1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024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2635"/>
            <a:ext cx="32464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079"/>
          <p:cNvSpPr txBox="1">
            <a:spLocks noChangeArrowheads="1"/>
          </p:cNvSpPr>
          <p:nvPr/>
        </p:nvSpPr>
        <p:spPr bwMode="auto">
          <a:xfrm>
            <a:off x="0" y="60007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2060"/>
                </a:solidFill>
                <a:cs typeface="Arial" charset="0"/>
              </a:rPr>
              <a:t>www.EWSNetwork.com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2636912"/>
            <a:ext cx="9144000" cy="88963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dirty="0" smtClean="0">
                <a:latin typeface="Arial" pitchFamily="34" charset="0"/>
                <a:cs typeface="Arial" pitchFamily="34" charset="0"/>
              </a:rPr>
            </a:br>
            <a:r>
              <a:rPr lang="en-CA" sz="4000" dirty="0" smtClean="0">
                <a:latin typeface="Arial" pitchFamily="34" charset="0"/>
                <a:cs typeface="Arial" pitchFamily="34" charset="0"/>
              </a:rPr>
              <a:t>Employee Wellness Program Launch</a:t>
            </a:r>
            <a:endParaRPr lang="en-CA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s://www.libro.ca/Community/Media/Downloads/LibroStackC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12" y="243122"/>
            <a:ext cx="2542548" cy="254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10048" y="224645"/>
            <a:ext cx="8605838" cy="1044116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endParaRPr lang="en-US" sz="1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US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Stacy Lancaster</a:t>
            </a:r>
            <a:endParaRPr lang="en-CA" sz="1000" b="1" i="1" u="sng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b="1" i="1">
              <a:solidFill>
                <a:srgbClr val="D6E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508" y="3356664"/>
            <a:ext cx="34833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slancaster@EWSNetwork.com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ewsnetwork.com/upload/members/201212121453241383655504_stacylancaster2012small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20" y="1152524"/>
            <a:ext cx="2284016" cy="2942803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341414"/>
              </p:ext>
            </p:extLst>
          </p:nvPr>
        </p:nvGraphicFramePr>
        <p:xfrm>
          <a:off x="4088896" y="576262"/>
          <a:ext cx="4752528" cy="5218965"/>
        </p:xfrm>
        <a:graphic>
          <a:graphicData uri="http://schemas.openxmlformats.org/drawingml/2006/table">
            <a:tbl>
              <a:tblPr/>
              <a:tblGrid>
                <a:gridCol w="991012"/>
                <a:gridCol w="1296144"/>
                <a:gridCol w="1241236"/>
                <a:gridCol w="1224136"/>
              </a:tblGrid>
              <a:tr h="579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Wednesday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Thursday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Friday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Wingham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1030-130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Beechwood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10-1130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9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Stratford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1230-330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Williamsburg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12-3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9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Waterloo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12-3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9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9"/>
          <p:cNvSpPr txBox="1"/>
          <p:nvPr/>
        </p:nvSpPr>
        <p:spPr>
          <a:xfrm>
            <a:off x="4246942" y="1423445"/>
            <a:ext cx="666750" cy="6000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Week 1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4246942" y="2528900"/>
            <a:ext cx="666750" cy="6000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Week 2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4246942" y="3645024"/>
            <a:ext cx="666750" cy="6000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Week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4246942" y="4801160"/>
            <a:ext cx="666750" cy="6000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Week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79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563563"/>
            <a:ext cx="8135938" cy="849213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Group Component</a:t>
            </a:r>
            <a:endParaRPr lang="en-C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b="1" i="1">
              <a:solidFill>
                <a:srgbClr val="D6E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2286000" y="3016250"/>
            <a:ext cx="4572000" cy="58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713296" y="1308341"/>
            <a:ext cx="5581650" cy="53860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Group Programs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Lunch n’ Learns, Workshops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Pedometer </a:t>
            </a:r>
            <a:r>
              <a:rPr lang="en-C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Challenges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Olympics – Own the Podium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Nutrition </a:t>
            </a:r>
            <a:r>
              <a:rPr lang="en-C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Life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Eat Your Colors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Minutes of “ME” Time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Healthy Lifestyle Poker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C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Spring Scrabble</a:t>
            </a:r>
            <a:endParaRPr lang="en-C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4-week De-Stress Out</a:t>
            </a:r>
            <a:endParaRPr lang="en-C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6-week </a:t>
            </a:r>
            <a:r>
              <a:rPr lang="en-C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Empowered </a:t>
            </a:r>
            <a:r>
              <a:rPr lang="en-C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Living</a:t>
            </a:r>
            <a:endParaRPr lang="en-C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8-week Extreme Lifestyle Makeover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Exercise </a:t>
            </a:r>
            <a:r>
              <a:rPr lang="en-C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Walking/Running groups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CA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CA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others…</a:t>
            </a:r>
          </a:p>
          <a:p>
            <a:pPr>
              <a:buFont typeface="Wingdings" pitchFamily="2" charset="2"/>
              <a:buChar char="ü"/>
              <a:defRPr/>
            </a:pPr>
            <a:endParaRPr lang="en-CA" sz="20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CA" sz="20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rgbClr val="002060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11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dreamstime.com/group-of-people-exercising-yoga-in-park-thumb217441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20" y="1862991"/>
            <a:ext cx="2596275" cy="1733014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reamstime.com/business-people-listening-presentation-thumb227847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86" y="4026484"/>
            <a:ext cx="2703228" cy="1804404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24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Documents and Settings\user\Desktop\Employers Edge\Marketing\Posters\Antioxidant Po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8300" y="1460500"/>
            <a:ext cx="1785938" cy="2760663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9459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563563"/>
            <a:ext cx="8135938" cy="1136649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Awareness Component</a:t>
            </a:r>
            <a:endParaRPr lang="en-C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286000" y="3016250"/>
            <a:ext cx="4572000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721406" y="1585278"/>
            <a:ext cx="662622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Awareness Materials / Campaigns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cs typeface="Arial" charset="0"/>
              </a:rPr>
              <a:t>   Wellness Kiosks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cs typeface="Arial" charset="0"/>
              </a:rPr>
              <a:t>   Awareness Posters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cs typeface="Arial" charset="0"/>
              </a:rPr>
              <a:t>   Email Campaigns, BINGOs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cs typeface="Arial" charset="0"/>
              </a:rPr>
              <a:t>   </a:t>
            </a:r>
            <a:r>
              <a:rPr lang="en-CA" sz="2000" dirty="0" smtClean="0">
                <a:solidFill>
                  <a:schemeClr val="bg1"/>
                </a:solidFill>
                <a:cs typeface="Arial" charset="0"/>
              </a:rPr>
              <a:t>Walkabouts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solidFill>
                  <a:schemeClr val="bg1"/>
                </a:solidFill>
                <a:cs typeface="Arial" charset="0"/>
              </a:rPr>
              <a:t>   Health </a:t>
            </a:r>
            <a:r>
              <a:rPr lang="en-CA" sz="2000" dirty="0">
                <a:solidFill>
                  <a:schemeClr val="bg1"/>
                </a:solidFill>
                <a:cs typeface="Arial" charset="0"/>
              </a:rPr>
              <a:t>Fairs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solidFill>
                  <a:schemeClr val="bg1"/>
                </a:solidFill>
                <a:cs typeface="Arial" charset="0"/>
              </a:rPr>
              <a:t>   Monthly Newsletters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solidFill>
                  <a:schemeClr val="bg1"/>
                </a:solidFill>
                <a:cs typeface="Arial" charset="0"/>
              </a:rPr>
              <a:t>   Wellness </a:t>
            </a:r>
            <a:r>
              <a:rPr lang="en-CA" sz="2000" dirty="0">
                <a:solidFill>
                  <a:schemeClr val="bg1"/>
                </a:solidFill>
                <a:cs typeface="Arial" charset="0"/>
              </a:rPr>
              <a:t>Challenges</a:t>
            </a:r>
          </a:p>
          <a:p>
            <a:endParaRPr lang="en-CA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674818" y="4435385"/>
            <a:ext cx="5111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sz="2400" b="1" dirty="0">
                <a:solidFill>
                  <a:schemeClr val="bg1"/>
                </a:solidFill>
                <a:cs typeface="Arial" charset="0"/>
              </a:rPr>
              <a:t>EWSNetwork.com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   Wellness Resource Centre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   News / Articles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   </a:t>
            </a: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www.EWSNetwork.com</a:t>
            </a:r>
          </a:p>
        </p:txBody>
      </p:sp>
      <p:sp>
        <p:nvSpPr>
          <p:cNvPr id="1946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rgbClr val="002060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2544" y="3903663"/>
            <a:ext cx="3211512" cy="192722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24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692695"/>
            <a:ext cx="8137525" cy="1151979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Virtual Component</a:t>
            </a:r>
            <a:endParaRPr lang="en-C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286000" y="3016250"/>
            <a:ext cx="4572000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755650" y="1844675"/>
            <a:ext cx="77771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charset="0"/>
              </a:rPr>
              <a:t>Online Consultation Signup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charset="0"/>
              </a:rPr>
              <a:t>Online Event Registration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charset="0"/>
              </a:rPr>
              <a:t>Online Personal Data Tracking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charset="0"/>
              </a:rPr>
              <a:t>Awareness Program </a:t>
            </a:r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Notification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Online Challenges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48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rgbClr val="002060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11" name="Picture 10" descr="C:\Users\User\Desktop\Screen Shots from Website 20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7663" y="3459163"/>
            <a:ext cx="2860675" cy="207645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24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03237" y="44773"/>
            <a:ext cx="8137525" cy="756121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www.EWSNetwork.com</a:t>
            </a:r>
            <a:endParaRPr lang="en-C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286000" y="3016250"/>
            <a:ext cx="4572000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rgbClr val="002060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503547" y="800894"/>
            <a:ext cx="8351527" cy="502999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6406197" y="4833156"/>
            <a:ext cx="1603534" cy="519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70986"/>
      </p:ext>
    </p:extLst>
  </p:cSld>
  <p:clrMapOvr>
    <a:masterClrMapping/>
  </p:clrMapOvr>
  <p:transition spd="slow" advClick="0" advTm="524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75468" y="131514"/>
            <a:ext cx="8137525" cy="864097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Log In Page</a:t>
            </a:r>
            <a:endParaRPr lang="en-C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286000" y="3016250"/>
            <a:ext cx="4572000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rgbClr val="002060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31540" y="800894"/>
            <a:ext cx="8423535" cy="502999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3887924" y="2228907"/>
            <a:ext cx="1945640" cy="807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23526"/>
      </p:ext>
    </p:extLst>
  </p:cSld>
  <p:clrMapOvr>
    <a:masterClrMapping/>
  </p:clrMapOvr>
  <p:transition spd="slow" advClick="0" advTm="524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75468" y="131514"/>
            <a:ext cx="8137525" cy="864097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Change Password</a:t>
            </a:r>
            <a:endParaRPr lang="en-C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286000" y="3016250"/>
            <a:ext cx="4572000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rgbClr val="002060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802358"/>
            <a:ext cx="8496944" cy="502852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6480212" y="1232756"/>
            <a:ext cx="1017270" cy="524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22014"/>
      </p:ext>
    </p:extLst>
  </p:cSld>
  <p:clrMapOvr>
    <a:masterClrMapping/>
  </p:clrMapOvr>
  <p:transition spd="slow" advClick="0" advTm="524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75468" y="131514"/>
            <a:ext cx="8137525" cy="864097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User Dashboard</a:t>
            </a:r>
            <a:endParaRPr lang="en-C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286000" y="3016250"/>
            <a:ext cx="4572000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rgbClr val="002060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New Owner\AppData\Local\Microsoft\Windows\Temporary Internet Files\Content.Outlook\U7TBVPOV\Dashboard Item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800894"/>
            <a:ext cx="8639559" cy="493236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6090158"/>
      </p:ext>
    </p:extLst>
  </p:cSld>
  <p:clrMapOvr>
    <a:masterClrMapping/>
  </p:clrMapOvr>
  <p:transition spd="slow" advClick="0" advTm="524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1846">
            <a:off x="736600" y="1346200"/>
            <a:ext cx="4887913" cy="328612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3"/>
            <a:ext cx="9144000" cy="9438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Other Challenges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450">
            <a:off x="3230563" y="1581150"/>
            <a:ext cx="5281612" cy="355282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52738"/>
            <a:ext cx="4716462" cy="313372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6157642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5498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-504825" y="296863"/>
            <a:ext cx="7993063" cy="64770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Personal Wellness Profile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322263" y="734967"/>
            <a:ext cx="8532812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CA" sz="10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CA" sz="2000" dirty="0">
                <a:solidFill>
                  <a:srgbClr val="000000"/>
                </a:solidFill>
                <a:cs typeface="Arial" charset="0"/>
              </a:rPr>
              <a:t>   </a:t>
            </a:r>
            <a:r>
              <a:rPr lang="en-CA" sz="2000" dirty="0">
                <a:solidFill>
                  <a:schemeClr val="bg1"/>
                </a:solidFill>
                <a:cs typeface="Arial" charset="0"/>
              </a:rPr>
              <a:t>On-line health risk assessment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CA" dirty="0">
                <a:solidFill>
                  <a:schemeClr val="bg1"/>
                </a:solidFill>
                <a:cs typeface="Arial" charset="0"/>
              </a:rPr>
              <a:t>100% confidential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CA" dirty="0">
                <a:solidFill>
                  <a:schemeClr val="bg1"/>
                </a:solidFill>
                <a:cs typeface="Arial" charset="0"/>
              </a:rPr>
              <a:t>Immediate reporting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CA" dirty="0">
                <a:solidFill>
                  <a:schemeClr val="bg1"/>
                </a:solidFill>
                <a:cs typeface="Arial" charset="0"/>
              </a:rPr>
              <a:t>Wellness scores (coronary, cancer, nutrition, fitness, stress/emotional, substance use, safety)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CA" dirty="0">
                <a:solidFill>
                  <a:schemeClr val="bg1"/>
                </a:solidFill>
                <a:cs typeface="Arial" charset="0"/>
              </a:rPr>
              <a:t>Health age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CA" dirty="0">
                <a:solidFill>
                  <a:schemeClr val="bg1"/>
                </a:solidFill>
                <a:cs typeface="Arial" charset="0"/>
              </a:rPr>
              <a:t>Recommended health actions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CA" dirty="0">
                <a:solidFill>
                  <a:schemeClr val="bg1"/>
                </a:solidFill>
                <a:cs typeface="Arial" charset="0"/>
              </a:rPr>
              <a:t>Interests from participants</a:t>
            </a:r>
            <a:endParaRPr lang="en-CA" sz="1200" dirty="0">
              <a:solidFill>
                <a:schemeClr val="bg1"/>
              </a:solidFill>
              <a:cs typeface="Arial" charset="0"/>
            </a:endParaRPr>
          </a:p>
          <a:p>
            <a:pPr lvl="4" eaLnBrk="1" hangingPunct="1"/>
            <a:r>
              <a:rPr lang="en-CA" sz="1600" dirty="0">
                <a:solidFill>
                  <a:schemeClr val="bg1"/>
                </a:solidFill>
                <a:cs typeface="Arial" charset="0"/>
              </a:rPr>
              <a:t>  </a:t>
            </a:r>
            <a:endParaRPr lang="en-CA" sz="1000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CA" sz="2400" dirty="0">
                <a:solidFill>
                  <a:schemeClr val="bg1"/>
                </a:solidFill>
                <a:cs typeface="Arial" charset="0"/>
              </a:rPr>
              <a:t>   </a:t>
            </a:r>
            <a:r>
              <a:rPr lang="en-CA" sz="2000" dirty="0">
                <a:solidFill>
                  <a:schemeClr val="bg1"/>
                </a:solidFill>
                <a:cs typeface="Arial" charset="0"/>
              </a:rPr>
              <a:t>Health risk report – individual, group trends</a:t>
            </a:r>
          </a:p>
          <a:p>
            <a:pPr eaLnBrk="1" hangingPunct="1"/>
            <a:endParaRPr lang="en-CA" sz="2000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CA" sz="2000" dirty="0">
                <a:solidFill>
                  <a:schemeClr val="bg1"/>
                </a:solidFill>
                <a:cs typeface="Arial" charset="0"/>
              </a:rPr>
              <a:t>    </a:t>
            </a:r>
            <a:r>
              <a:rPr lang="en-CA" sz="2000" u="sng" dirty="0">
                <a:solidFill>
                  <a:schemeClr val="bg1"/>
                </a:solidFill>
                <a:cs typeface="Arial" charset="0"/>
              </a:rPr>
              <a:t>Annual campaign</a:t>
            </a:r>
            <a:r>
              <a:rPr lang="en-CA" sz="2000" dirty="0">
                <a:solidFill>
                  <a:schemeClr val="bg1"/>
                </a:solidFill>
                <a:cs typeface="Arial" charset="0"/>
              </a:rPr>
              <a:t> to assess organizational health risk profile, individual comparative report</a:t>
            </a:r>
          </a:p>
          <a:p>
            <a:pPr eaLnBrk="1" hangingPunct="1">
              <a:buFontTx/>
              <a:buChar char="•"/>
            </a:pPr>
            <a:endParaRPr lang="en-CA" sz="20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CA" sz="2000" dirty="0">
                <a:solidFill>
                  <a:srgbClr val="000000"/>
                </a:solidFill>
                <a:cs typeface="Arial" charset="0"/>
              </a:rPr>
              <a:t>   </a:t>
            </a:r>
            <a:r>
              <a:rPr lang="en-CA" sz="2000" dirty="0">
                <a:solidFill>
                  <a:schemeClr val="bg1"/>
                </a:solidFill>
                <a:cs typeface="Arial" charset="0"/>
              </a:rPr>
              <a:t>Chance at winning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$500 CASH 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[all eligible EWSNetwork Clients]</a:t>
            </a:r>
          </a:p>
          <a:p>
            <a:pPr eaLnBrk="1" hangingPunct="1"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  Chance at winning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$100 Sport </a:t>
            </a:r>
            <a:r>
              <a:rPr lang="en-US" sz="2000" b="1" dirty="0" err="1" smtClean="0">
                <a:solidFill>
                  <a:srgbClr val="FF0000"/>
                </a:solidFill>
                <a:cs typeface="Arial" charset="0"/>
              </a:rPr>
              <a:t>Chek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 Gift Card 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[for </a:t>
            </a: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Libro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participants only]</a:t>
            </a:r>
            <a:endParaRPr lang="en-US" sz="2000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508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52400"/>
            <a:ext cx="1800225" cy="1254125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820288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251521" y="1281165"/>
            <a:ext cx="8603554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mployee Wellness Solutions Network 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-Who we are?</a:t>
            </a:r>
          </a:p>
          <a:p>
            <a:pPr eaLnBrk="1" hangingPunct="1"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-Components of our wellness program	</a:t>
            </a:r>
          </a:p>
          <a:p>
            <a:pPr eaLnBrk="1" hangingPunct="1"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-How do we design the wellness program for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Libro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Wellness </a:t>
            </a:r>
            <a:r>
              <a:rPr lang="en-US" dirty="0">
                <a:latin typeface="Arial" pitchFamily="34" charset="0"/>
                <a:cs typeface="Arial" pitchFamily="34" charset="0"/>
              </a:rPr>
              <a:t>Committee</a:t>
            </a:r>
          </a:p>
          <a:p>
            <a:pPr eaLnBrk="1" hangingPunct="1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Branch Specifics</a:t>
            </a:r>
          </a:p>
          <a:p>
            <a:pPr eaLnBrk="1" hangingPunct="1">
              <a:buFontTx/>
              <a:buChar char="•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WIN $500 or $100 Sport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Chek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Gift Card</a:t>
            </a:r>
          </a:p>
          <a:p>
            <a:pPr eaLnBrk="1" hangingPunct="1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Initial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wellness program sign ups</a:t>
            </a:r>
          </a:p>
          <a:p>
            <a:pPr eaLnBrk="1" hangingPunct="1">
              <a:buFontTx/>
              <a:buChar char="•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/>
          </p:cNvSpPr>
          <p:nvPr/>
        </p:nvSpPr>
        <p:spPr bwMode="auto">
          <a:xfrm>
            <a:off x="647700" y="368300"/>
            <a:ext cx="8013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</a:p>
        </p:txBody>
      </p:sp>
      <p:pic>
        <p:nvPicPr>
          <p:cNvPr id="11268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cs typeface="Arial" charset="0"/>
              </a:rPr>
              <a:t>www.EWSNetwork.com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www.EWSNetwork.com/</a:t>
            </a:r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libro</a:t>
            </a:r>
          </a:p>
        </p:txBody>
      </p:sp>
      <p:pic>
        <p:nvPicPr>
          <p:cNvPr id="26627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038" y="1341438"/>
            <a:ext cx="7240587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42034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www.EWSNetwork.com/</a:t>
            </a:r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libro</a:t>
            </a:r>
          </a:p>
        </p:txBody>
      </p:sp>
      <p:pic>
        <p:nvPicPr>
          <p:cNvPr id="27651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304925"/>
            <a:ext cx="72405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Oval 7"/>
          <p:cNvSpPr>
            <a:spLocks noChangeArrowheads="1"/>
          </p:cNvSpPr>
          <p:nvPr/>
        </p:nvSpPr>
        <p:spPr bwMode="auto">
          <a:xfrm>
            <a:off x="576263" y="2241550"/>
            <a:ext cx="2087562" cy="5746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53" name="Line 8"/>
          <p:cNvSpPr>
            <a:spLocks noChangeShapeType="1"/>
          </p:cNvSpPr>
          <p:nvPr/>
        </p:nvSpPr>
        <p:spPr bwMode="auto">
          <a:xfrm>
            <a:off x="2627313" y="2565400"/>
            <a:ext cx="3311525" cy="16557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5903913" y="3860800"/>
            <a:ext cx="24479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 Register yourself as a new user.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 Create your own User ID and Password.</a:t>
            </a:r>
          </a:p>
        </p:txBody>
      </p:sp>
      <p:pic>
        <p:nvPicPr>
          <p:cNvPr id="27655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7403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www.EWSNetwork.com/</a:t>
            </a:r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libro</a:t>
            </a:r>
          </a:p>
        </p:txBody>
      </p:sp>
      <p:pic>
        <p:nvPicPr>
          <p:cNvPr id="28675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038" y="1341438"/>
            <a:ext cx="7240587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Oval 7"/>
          <p:cNvSpPr>
            <a:spLocks noChangeArrowheads="1"/>
          </p:cNvSpPr>
          <p:nvPr/>
        </p:nvSpPr>
        <p:spPr bwMode="auto">
          <a:xfrm>
            <a:off x="4787900" y="5084763"/>
            <a:ext cx="2087563" cy="5746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77" name="Line 8"/>
          <p:cNvSpPr>
            <a:spLocks noChangeShapeType="1"/>
          </p:cNvSpPr>
          <p:nvPr/>
        </p:nvSpPr>
        <p:spPr bwMode="auto">
          <a:xfrm flipV="1">
            <a:off x="6227763" y="3357563"/>
            <a:ext cx="649287" cy="17002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6659563" y="2528888"/>
            <a:ext cx="1728787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 Register your information.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 Then Login…</a:t>
            </a:r>
          </a:p>
        </p:txBody>
      </p:sp>
      <p:pic>
        <p:nvPicPr>
          <p:cNvPr id="2867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2862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www.EWSNetwork.com/</a:t>
            </a:r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</a:t>
            </a:r>
            <a:r>
              <a:rPr lang="en-US" sz="4000" dirty="0" smtClean="0">
                <a:solidFill>
                  <a:srgbClr val="DA1F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</a:t>
            </a:r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ro</a:t>
            </a:r>
          </a:p>
        </p:txBody>
      </p:sp>
      <p:pic>
        <p:nvPicPr>
          <p:cNvPr id="29699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3" y="1481138"/>
            <a:ext cx="7240587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Oval 6"/>
          <p:cNvSpPr>
            <a:spLocks noChangeArrowheads="1"/>
          </p:cNvSpPr>
          <p:nvPr/>
        </p:nvSpPr>
        <p:spPr bwMode="auto">
          <a:xfrm>
            <a:off x="5832475" y="2528888"/>
            <a:ext cx="1295400" cy="5746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6840538" y="3249613"/>
            <a:ext cx="172878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 Go through and answer all the questions.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 Click on “Next” after completing each page.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(Make sure to answer all the questions)</a:t>
            </a:r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>
            <a:off x="6911975" y="3068638"/>
            <a:ext cx="71438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3" name="Oval 9"/>
          <p:cNvSpPr>
            <a:spLocks noChangeArrowheads="1"/>
          </p:cNvSpPr>
          <p:nvPr/>
        </p:nvSpPr>
        <p:spPr bwMode="auto">
          <a:xfrm>
            <a:off x="1763713" y="3536950"/>
            <a:ext cx="1295400" cy="5746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>
            <a:off x="3095625" y="3933825"/>
            <a:ext cx="3600450" cy="144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9705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27771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www.EWSNetwork.com/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libro</a:t>
            </a:r>
          </a:p>
        </p:txBody>
      </p:sp>
      <p:pic>
        <p:nvPicPr>
          <p:cNvPr id="30723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3" y="1481138"/>
            <a:ext cx="7240587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Oval 6"/>
          <p:cNvSpPr>
            <a:spLocks noChangeArrowheads="1"/>
          </p:cNvSpPr>
          <p:nvPr/>
        </p:nvSpPr>
        <p:spPr bwMode="auto">
          <a:xfrm>
            <a:off x="1619250" y="3068638"/>
            <a:ext cx="2087563" cy="5746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5" name="Line 7"/>
          <p:cNvSpPr>
            <a:spLocks noChangeShapeType="1"/>
          </p:cNvSpPr>
          <p:nvPr/>
        </p:nvSpPr>
        <p:spPr bwMode="auto">
          <a:xfrm>
            <a:off x="3635375" y="3465513"/>
            <a:ext cx="3097213" cy="503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6804025" y="3644900"/>
            <a:ext cx="1871663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 Once 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complete, </a:t>
            </a: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print your report for viewing.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You can also view it online and see articles relating to the various areas.</a:t>
            </a:r>
          </a:p>
        </p:txBody>
      </p:sp>
      <p:pic>
        <p:nvPicPr>
          <p:cNvPr id="30727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5298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Personal Wellness Profile</a:t>
            </a:r>
          </a:p>
        </p:txBody>
      </p:sp>
      <p:sp>
        <p:nvSpPr>
          <p:cNvPr id="84996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www.EWSNetwork.com/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libro</a:t>
            </a:r>
          </a:p>
          <a:p>
            <a:pPr marL="109537" indent="0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Campaign opens TODAY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[January 22 – February 8]</a:t>
            </a:r>
          </a:p>
          <a:p>
            <a:pPr>
              <a:lnSpc>
                <a:spcPct val="90000"/>
              </a:lnSpc>
              <a:defRPr/>
            </a:pPr>
            <a:endParaRPr lang="en-US" sz="24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Use any computer, anytime</a:t>
            </a:r>
          </a:p>
          <a:p>
            <a:pPr>
              <a:lnSpc>
                <a:spcPct val="90000"/>
              </a:lnSpc>
              <a:defRPr/>
            </a:pPr>
            <a:endParaRPr lang="en-US" sz="2400" dirty="0" smtClean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Remember your user ID and password!!!!</a:t>
            </a:r>
          </a:p>
          <a:p>
            <a:pPr>
              <a:lnSpc>
                <a:spcPct val="90000"/>
              </a:lnSpc>
              <a:defRPr/>
            </a:pPr>
            <a:endParaRPr lang="en-US" sz="2400" dirty="0" smtClean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100% confidential</a:t>
            </a:r>
          </a:p>
          <a:p>
            <a:pPr>
              <a:lnSpc>
                <a:spcPct val="90000"/>
              </a:lnSpc>
              <a:defRPr/>
            </a:pPr>
            <a:endParaRPr lang="en-US" sz="2400" dirty="0" smtClean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Qualify for INCENTIVES….</a:t>
            </a:r>
          </a:p>
        </p:txBody>
      </p:sp>
      <p:pic>
        <p:nvPicPr>
          <p:cNvPr id="31748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l_fi" descr="http://www.bodyfx.ca/wp-content/uploads/2012/08/sportchek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70" y="5627391"/>
            <a:ext cx="1962150" cy="98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vancouver.hm/webimages/new100.gif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0489">
            <a:off x="6161390" y="3776624"/>
            <a:ext cx="2565400" cy="122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vancouver.hm/webimages/new100.gif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0489">
            <a:off x="6162305" y="4031304"/>
            <a:ext cx="2565400" cy="122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vancouver.hm/webimages/new100.gif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0489">
            <a:off x="6153519" y="4304339"/>
            <a:ext cx="2565400" cy="122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vancouver.hm/webimages/new100.gif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0489">
            <a:off x="6153518" y="4524699"/>
            <a:ext cx="2565400" cy="122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vancouver.hm/webimages/new100.gif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0489">
            <a:off x="6142465" y="4762476"/>
            <a:ext cx="2565400" cy="12204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4073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5498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765174"/>
            <a:ext cx="8820472" cy="899629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Libro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Wellness Program Design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418646" y="1880828"/>
            <a:ext cx="872535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Personal Wellness Profiles – top health risks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Objectives Surveys – wellness committee and management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First month of wellness consultations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Feedback from staff to wellness committee or to 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libro@EWSNetwork.com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7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6"/>
          <p:cNvSpPr>
            <a:spLocks noChangeArrowheads="1"/>
          </p:cNvSpPr>
          <p:nvPr/>
        </p:nvSpPr>
        <p:spPr bwMode="auto">
          <a:xfrm>
            <a:off x="755650" y="333375"/>
            <a:ext cx="7777163" cy="9350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latin typeface="Tahoma" pitchFamily="34" charset="0"/>
            </a:endParaRPr>
          </a:p>
        </p:txBody>
      </p:sp>
      <p:sp>
        <p:nvSpPr>
          <p:cNvPr id="25498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765175"/>
            <a:ext cx="8424862" cy="6477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Wellness Committee</a:t>
            </a:r>
          </a:p>
        </p:txBody>
      </p:sp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395537" y="1736725"/>
            <a:ext cx="84595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Committee made up of peers. Cross-section of your organization.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Meet every other month to go over past, present and future initiatives.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Very valuable source of feedback.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Ambassadors of the wellness program.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Assistance in wellness initiative promotions.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7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605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762000"/>
            <a:ext cx="11201400" cy="791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781800" y="990600"/>
            <a:ext cx="2895600" cy="1828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Documents and Settings\user\Desktop\EWS Network\Bursary Information\EWSNetwork_KidsBursuryWellness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2" y="606137"/>
            <a:ext cx="2819400" cy="217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4949" y="152636"/>
            <a:ext cx="75968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www.EWSNetwork.com/bursary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6"/>
          <p:cNvSpPr>
            <a:spLocks noChangeArrowheads="1"/>
          </p:cNvSpPr>
          <p:nvPr/>
        </p:nvSpPr>
        <p:spPr bwMode="auto">
          <a:xfrm>
            <a:off x="755650" y="333375"/>
            <a:ext cx="7777163" cy="9350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latin typeface="Tahoma" pitchFamily="34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404813"/>
            <a:ext cx="8135938" cy="547211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endParaRPr lang="en-CA" sz="23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2286000" y="3016250"/>
            <a:ext cx="4572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773" name="Picture 6" descr="ATT2682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6250"/>
            <a:ext cx="4465638" cy="424497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Text Box 2"/>
          <p:cNvSpPr txBox="1">
            <a:spLocks noChangeArrowheads="1"/>
          </p:cNvSpPr>
          <p:nvPr/>
        </p:nvSpPr>
        <p:spPr bwMode="auto">
          <a:xfrm>
            <a:off x="-12150" y="4927927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2400" b="1" dirty="0"/>
              <a:t>“Take every opportunity to enhance your wellness,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400" b="1" dirty="0"/>
              <a:t>one step at a </a:t>
            </a:r>
            <a:r>
              <a:rPr lang="en-US" sz="2400" b="1" dirty="0" smtClean="0"/>
              <a:t>time.”</a:t>
            </a:r>
            <a:endParaRPr lang="en-US" sz="2400" b="1" u="sng" dirty="0"/>
          </a:p>
        </p:txBody>
      </p:sp>
      <p:sp>
        <p:nvSpPr>
          <p:cNvPr id="8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cs typeface="Arial" charset="0"/>
              </a:rPr>
              <a:t>www.EWSNetwork.com</a:t>
            </a:r>
          </a:p>
        </p:txBody>
      </p:sp>
      <p:pic>
        <p:nvPicPr>
          <p:cNvPr id="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793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5556" y="274638"/>
            <a:ext cx="8111244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Bridging the Gaps</a:t>
            </a: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575556" y="1700213"/>
            <a:ext cx="7633407" cy="48936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Fitness…Wellness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Weight loss…Lifestyle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Multi-faceted</a:t>
            </a:r>
          </a:p>
          <a:p>
            <a:pPr marL="914400" lvl="1" indent="-45720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Sleep…Energy…Heart Health…Food…Stress…Back Health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…anything related to healthy lifestyles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5" descr="bridgingtheg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56" y="1412776"/>
            <a:ext cx="2338387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cs typeface="Arial" charset="0"/>
              </a:rPr>
              <a:t>www.EWSNetwork.com</a:t>
            </a:r>
          </a:p>
        </p:txBody>
      </p:sp>
      <p:pic>
        <p:nvPicPr>
          <p:cNvPr id="7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9098"/>
      </p:ext>
    </p:extLst>
  </p:cSld>
  <p:clrMapOvr>
    <a:masterClrMapping/>
  </p:clrMapOvr>
  <p:transition spd="slow" advClick="0" advTm="5242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5498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15211" y="390525"/>
            <a:ext cx="8820472" cy="64770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FOUR Action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Steps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422743" y="1038225"/>
            <a:ext cx="8725354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Get signed up for your initial</a:t>
            </a:r>
            <a:r>
              <a:rPr lang="en-US" sz="2000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Wellness Consultation </a:t>
            </a: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to meet the consultants</a:t>
            </a: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SIGN UP TODAY…</a:t>
            </a:r>
            <a:endParaRPr lang="en-US" sz="20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0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0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Complete your </a:t>
            </a:r>
            <a:r>
              <a:rPr lang="en-US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Personal Wellness Profile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i="1" dirty="0" smtClean="0">
                <a:solidFill>
                  <a:srgbClr val="DA1F2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[www.EWSNetwork.com/libro].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Check </a:t>
            </a:r>
            <a:r>
              <a:rPr lang="en-US" sz="20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LibroNet</a:t>
            </a: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0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Activate your </a:t>
            </a:r>
            <a:r>
              <a:rPr lang="en-US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EWSNetwork Portal</a:t>
            </a:r>
            <a:r>
              <a:rPr lang="en-US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   [user name: </a:t>
            </a:r>
            <a:r>
              <a:rPr lang="en-US" sz="2000" u="sng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Libro</a:t>
            </a:r>
            <a:r>
              <a:rPr lang="en-US" sz="2000" u="sng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email address</a:t>
            </a: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; password: </a:t>
            </a:r>
            <a:r>
              <a:rPr lang="en-US" sz="2000" u="sng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libro12345</a:t>
            </a: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].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Check </a:t>
            </a:r>
            <a:r>
              <a:rPr lang="en-US" sz="20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LibroNet</a:t>
            </a: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defRPr/>
            </a:pPr>
            <a:endParaRPr lang="en-US" sz="10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1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AutoNum type="arabicPeriod" startAt="4"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Nominate someone for the </a:t>
            </a:r>
            <a:r>
              <a:rPr lang="en-US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Kids’ Wellness Bursary </a:t>
            </a: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[www.EWSNetwork.com/bursary]</a:t>
            </a:r>
            <a:endParaRPr lang="en-US" sz="20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n-US" sz="1500" i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2800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Thanks for your participation!</a:t>
            </a:r>
          </a:p>
        </p:txBody>
      </p:sp>
      <p:sp>
        <p:nvSpPr>
          <p:cNvPr id="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7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078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0" y="3897052"/>
            <a:ext cx="892968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000" b="1" dirty="0">
                <a:cs typeface="Arial" charset="0"/>
              </a:rPr>
              <a:t>Meaghan Jansen, MSc</a:t>
            </a:r>
            <a:r>
              <a:rPr lang="en-US" sz="2000" b="1" dirty="0" smtClean="0">
                <a:cs typeface="Arial" charset="0"/>
              </a:rPr>
              <a:t>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000" b="1" dirty="0" smtClean="0">
                <a:cs typeface="Arial" charset="0"/>
              </a:rPr>
              <a:t>Corporate Program Director</a:t>
            </a:r>
            <a:endParaRPr lang="en-US" sz="2000" b="1" dirty="0">
              <a:cs typeface="Arial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sz="1600" b="1" u="sng" dirty="0">
                <a:cs typeface="Arial" charset="0"/>
              </a:rPr>
              <a:t>www.EWSNetwork.com</a:t>
            </a:r>
            <a:r>
              <a:rPr lang="en-US" sz="1600" b="1" dirty="0">
                <a:cs typeface="Arial" charset="0"/>
              </a:rPr>
              <a:t>   I  </a:t>
            </a:r>
            <a:r>
              <a:rPr lang="en-US" sz="1600" b="1" u="sng" dirty="0">
                <a:cs typeface="Arial" charset="0"/>
              </a:rPr>
              <a:t>meaghan@EWSNetwork.com</a:t>
            </a:r>
            <a:endParaRPr lang="en-CA" sz="1600" b="1" dirty="0"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28750"/>
            <a:ext cx="8858280" cy="19288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60" charset="-128"/>
                <a:cs typeface="Arial" pitchFamily="34" charset="0"/>
              </a:rPr>
              <a:t>Questions now or later?</a:t>
            </a:r>
            <a:endParaRPr lang="en-CA" sz="3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pitchFamily="-60" charset="-128"/>
              <a:cs typeface="Arial" pitchFamily="34" charset="0"/>
            </a:endParaRPr>
          </a:p>
        </p:txBody>
      </p:sp>
      <p:pic>
        <p:nvPicPr>
          <p:cNvPr id="3379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944563"/>
            <a:ext cx="32464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74688" y="358775"/>
            <a:ext cx="8135937" cy="547211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EWSNetwork Toolbox</a:t>
            </a:r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b="1" i="1">
              <a:solidFill>
                <a:srgbClr val="D6E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11188" y="2060575"/>
            <a:ext cx="2808287" cy="133191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8F83E"/>
              </a:gs>
              <a:gs pos="100000">
                <a:schemeClr val="accent1">
                  <a:tint val="44500"/>
                  <a:satMod val="160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19250" y="3203575"/>
            <a:ext cx="2808288" cy="1368425"/>
          </a:xfrm>
          <a:prstGeom prst="ellipse">
            <a:avLst/>
          </a:prstGeom>
          <a:solidFill>
            <a:srgbClr val="FF1111"/>
          </a:solidFill>
          <a:ln>
            <a:solidFill>
              <a:srgbClr val="C0000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24525" y="2565400"/>
            <a:ext cx="2808288" cy="1403350"/>
          </a:xfrm>
          <a:prstGeom prst="ellipse">
            <a:avLst/>
          </a:prstGeom>
          <a:solidFill>
            <a:srgbClr val="FF6600"/>
          </a:solidFill>
          <a:ln>
            <a:solidFill>
              <a:srgbClr val="FF990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32250" y="3681413"/>
            <a:ext cx="2808288" cy="1368425"/>
          </a:xfrm>
          <a:prstGeom prst="ellipse">
            <a:avLst/>
          </a:prstGeom>
          <a:solidFill>
            <a:srgbClr val="00B0F0"/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6" name="TextBox 2"/>
          <p:cNvSpPr txBox="1">
            <a:spLocks noChangeArrowheads="1"/>
          </p:cNvSpPr>
          <p:nvPr/>
        </p:nvSpPr>
        <p:spPr bwMode="auto">
          <a:xfrm>
            <a:off x="1203325" y="2457450"/>
            <a:ext cx="172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CA" b="1">
                <a:solidFill>
                  <a:schemeClr val="bg1"/>
                </a:solidFill>
                <a:cs typeface="Arial" charset="0"/>
              </a:rPr>
              <a:t>Individual</a:t>
            </a:r>
          </a:p>
        </p:txBody>
      </p:sp>
      <p:sp>
        <p:nvSpPr>
          <p:cNvPr id="14347" name="TextBox 15"/>
          <p:cNvSpPr txBox="1">
            <a:spLocks noChangeArrowheads="1"/>
          </p:cNvSpPr>
          <p:nvPr/>
        </p:nvSpPr>
        <p:spPr bwMode="auto">
          <a:xfrm>
            <a:off x="2074863" y="3681413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CA" b="1">
                <a:solidFill>
                  <a:schemeClr val="bg1"/>
                </a:solidFill>
                <a:cs typeface="Arial" charset="0"/>
              </a:rPr>
              <a:t>Group</a:t>
            </a:r>
          </a:p>
        </p:txBody>
      </p:sp>
      <p:sp>
        <p:nvSpPr>
          <p:cNvPr id="14348" name="TextBox 16"/>
          <p:cNvSpPr txBox="1">
            <a:spLocks noChangeArrowheads="1"/>
          </p:cNvSpPr>
          <p:nvPr/>
        </p:nvSpPr>
        <p:spPr bwMode="auto">
          <a:xfrm>
            <a:off x="4572000" y="4202113"/>
            <a:ext cx="172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CA" b="1">
                <a:solidFill>
                  <a:schemeClr val="bg1"/>
                </a:solidFill>
                <a:cs typeface="Arial" charset="0"/>
              </a:rPr>
              <a:t>Awareness</a:t>
            </a:r>
          </a:p>
        </p:txBody>
      </p:sp>
      <p:sp>
        <p:nvSpPr>
          <p:cNvPr id="14349" name="TextBox 17"/>
          <p:cNvSpPr txBox="1">
            <a:spLocks noChangeArrowheads="1"/>
          </p:cNvSpPr>
          <p:nvPr/>
        </p:nvSpPr>
        <p:spPr bwMode="auto">
          <a:xfrm>
            <a:off x="6264275" y="3082925"/>
            <a:ext cx="172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CA" b="1">
                <a:solidFill>
                  <a:schemeClr val="bg1"/>
                </a:solidFill>
                <a:cs typeface="Arial" charset="0"/>
              </a:rPr>
              <a:t>Virtual</a:t>
            </a:r>
          </a:p>
        </p:txBody>
      </p:sp>
      <p:sp>
        <p:nvSpPr>
          <p:cNvPr id="1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rgbClr val="002060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16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5562600" y="6096000"/>
            <a:ext cx="3429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15363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563563"/>
            <a:ext cx="8135938" cy="480965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Individual Component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(One-on-One Health/Wellness Coaching)</a:t>
            </a:r>
            <a:endParaRPr lang="en-CA" sz="2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125000"/>
              <a:buFont typeface="Wingdings 3" pitchFamily="18" charset="2"/>
              <a:buNone/>
              <a:defRPr/>
            </a:pPr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125000"/>
              <a:buFont typeface="Wingdings 3" pitchFamily="18" charset="2"/>
              <a:buNone/>
              <a:defRPr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CA" sz="2400" i="1" u="sng" dirty="0" smtClean="0">
                <a:latin typeface="Arial" pitchFamily="34" charset="0"/>
                <a:cs typeface="Arial" pitchFamily="34" charset="0"/>
              </a:rPr>
              <a:t>FREE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services of a personal trainer, nutrition advisor, stress/time manager and lifestyle coach, “all-in-one”, on-site!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125000"/>
              <a:buFont typeface="Wingdings 3" pitchFamily="18" charset="2"/>
              <a:buNone/>
              <a:defRPr/>
            </a:pP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5000"/>
              <a:buFont typeface="Wingdings 3" pitchFamily="18" charset="2"/>
              <a:buNone/>
              <a:defRPr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Be Preventative = Stay Healthy!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5000"/>
              <a:buFont typeface="Wingdings 3" pitchFamily="18" charset="2"/>
              <a:buNone/>
              <a:defRPr/>
            </a:pPr>
            <a:endParaRPr lang="en-CA" sz="1200" b="1" i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5000"/>
              <a:buFont typeface="Wingdings 3" pitchFamily="18" charset="2"/>
              <a:buNone/>
              <a:defRPr/>
            </a:pPr>
            <a:r>
              <a:rPr lang="en-CA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Accountability, Follow-up, and Evaluation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125000"/>
              <a:buFont typeface="Wingdings 3" pitchFamily="18" charset="2"/>
              <a:buNone/>
              <a:defRPr/>
            </a:pPr>
            <a:endParaRPr lang="en-CA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i="1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cs typeface="Arial" charset="0"/>
              </a:rPr>
              <a:t>www.EWSNetwork.com</a:t>
            </a:r>
          </a:p>
        </p:txBody>
      </p:sp>
      <p:pic>
        <p:nvPicPr>
          <p:cNvPr id="7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251699"/>
      </p:ext>
    </p:extLst>
  </p:cSld>
  <p:clrMapOvr>
    <a:masterClrMapping/>
  </p:clrMapOvr>
  <p:transition spd="slow" advClick="0" advTm="524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5562600" y="6096000"/>
            <a:ext cx="3429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16387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800893"/>
            <a:ext cx="8136136" cy="507603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Wellness Consultations</a:t>
            </a:r>
          </a:p>
          <a:p>
            <a:pPr marL="109537" indent="0" algn="ctr" eaLnBrk="1" hangingPunct="1">
              <a:lnSpc>
                <a:spcPct val="90000"/>
              </a:lnSpc>
              <a:spcBef>
                <a:spcPct val="50000"/>
              </a:spcBef>
              <a:buSzPct val="125000"/>
              <a:buFont typeface="Wingdings 3" pitchFamily="18" charset="2"/>
              <a:buNone/>
              <a:defRPr/>
            </a:pPr>
            <a:endParaRPr lang="en-CA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09537" indent="0" algn="ctr" eaLnBrk="1" hangingPunct="1">
              <a:lnSpc>
                <a:spcPct val="90000"/>
              </a:lnSpc>
              <a:spcBef>
                <a:spcPct val="50000"/>
              </a:spcBef>
              <a:buSzPct val="125000"/>
              <a:buFont typeface="Wingdings 3" pitchFamily="18" charset="2"/>
              <a:buNone/>
              <a:defRPr/>
            </a:pPr>
            <a:endParaRPr lang="en-CA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For you, about you, driven by you.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Consultant is here to help you with what you want to change.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100% private and confidential.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Your wellness coach is on your side for support, motivation and “how to” steps.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Pct val="100000"/>
              <a:buFont typeface="Arial" pitchFamily="34" charset="0"/>
              <a:buChar char="•"/>
              <a:defRPr/>
            </a:pPr>
            <a:endParaRPr lang="en-CA" sz="2400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cs typeface="Arial" charset="0"/>
              </a:rPr>
              <a:t>www.EWSNetwork.com</a:t>
            </a:r>
          </a:p>
        </p:txBody>
      </p:sp>
      <p:pic>
        <p:nvPicPr>
          <p:cNvPr id="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mg4-1.realsimple.timeinc.net/images/1109/meeting-2_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368660"/>
            <a:ext cx="2230120" cy="2047970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550338"/>
      </p:ext>
    </p:extLst>
  </p:cSld>
  <p:clrMapOvr>
    <a:masterClrMapping/>
  </p:clrMapOvr>
  <p:transition spd="slow" advClick="0" advTm="524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25425"/>
            <a:ext cx="8605838" cy="2267471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endParaRPr lang="en-US" sz="1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US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Individual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Component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(One-on-One Health/Wellness Coaching)</a:t>
            </a:r>
          </a:p>
          <a:p>
            <a:pPr algn="ctr" eaLnBrk="1" hangingPunct="1">
              <a:buFont typeface="Wingdings 3" pitchFamily="18" charset="2"/>
              <a:buNone/>
              <a:defRPr/>
            </a:pPr>
            <a:endParaRPr lang="en-CA" sz="100" b="1" i="1" dirty="0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endParaRPr lang="en-CA" sz="1000" b="1" i="1" u="sng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en-CA" sz="28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Starts </a:t>
            </a:r>
            <a:r>
              <a:rPr lang="en-CA" sz="28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Week of January 28</a:t>
            </a:r>
            <a:r>
              <a:rPr lang="en-CA" sz="2800" b="1" i="1" u="sng" baseline="30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CA" sz="28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2013</a:t>
            </a:r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b="1" i="1">
              <a:solidFill>
                <a:srgbClr val="D6E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224835" y="2528900"/>
            <a:ext cx="882015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Laura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Bonter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Admin Office, Sarnia</a:t>
            </a:r>
          </a:p>
          <a:p>
            <a:pPr algn="ctr">
              <a:defRPr/>
            </a:pP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Angie Mailhot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Admin office, London South, Watford,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Arkona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London East, London Downtown, London North, London Talbot [when opens], St. Thomas, Blenheim,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Strathroy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Stacy Lancaster</a:t>
            </a:r>
          </a:p>
          <a:p>
            <a:pPr algn="ctr"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Wingham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Beechwood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Stratford, Williamsburg, Waterloo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329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10048" y="224645"/>
            <a:ext cx="8605838" cy="1044116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endParaRPr lang="en-US" sz="1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US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Laura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Bonter</a:t>
            </a:r>
            <a:endParaRPr lang="en-CA" sz="1000" b="1" i="1" u="sng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b="1" i="1">
              <a:solidFill>
                <a:srgbClr val="D6E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508" y="335666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laura@EWSNetwork.com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6" name="Picture 8" descr="http://www.ewsnetwork.com/upload/members/201012010340001384228800_laurabon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5" y="1307632"/>
            <a:ext cx="2173317" cy="2939452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47856"/>
              </p:ext>
            </p:extLst>
          </p:nvPr>
        </p:nvGraphicFramePr>
        <p:xfrm>
          <a:off x="4139952" y="634233"/>
          <a:ext cx="2928326" cy="5196654"/>
        </p:xfrm>
        <a:graphic>
          <a:graphicData uri="http://schemas.openxmlformats.org/drawingml/2006/table">
            <a:tbl>
              <a:tblPr/>
              <a:tblGrid>
                <a:gridCol w="1464163"/>
                <a:gridCol w="1464163"/>
              </a:tblGrid>
              <a:tr h="57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Wednesday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Admin Office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12-4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Sarnia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12-4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Admin Office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12-4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3"/>
          <p:cNvSpPr txBox="1"/>
          <p:nvPr/>
        </p:nvSpPr>
        <p:spPr>
          <a:xfrm>
            <a:off x="12011025" y="2706688"/>
            <a:ext cx="666750" cy="6000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Week 1</a:t>
            </a:r>
          </a:p>
          <a:p>
            <a:pPr algn="ctr"/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11972925" y="3621088"/>
            <a:ext cx="666750" cy="6000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Week 2</a:t>
            </a:r>
          </a:p>
          <a:p>
            <a:pPr algn="ctr"/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11982450" y="4497388"/>
            <a:ext cx="666750" cy="6000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Week 3</a:t>
            </a:r>
          </a:p>
          <a:p>
            <a:pPr algn="ctr"/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12011025" y="5411788"/>
            <a:ext cx="666750" cy="6000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Week 4</a:t>
            </a:r>
          </a:p>
          <a:p>
            <a:pPr algn="ctr"/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4572000" y="1711235"/>
            <a:ext cx="666750" cy="6000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Week 1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"/>
          <p:cNvSpPr txBox="1"/>
          <p:nvPr/>
        </p:nvSpPr>
        <p:spPr>
          <a:xfrm>
            <a:off x="4580317" y="2755048"/>
            <a:ext cx="666750" cy="6000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Week 2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3"/>
          <p:cNvSpPr txBox="1"/>
          <p:nvPr/>
        </p:nvSpPr>
        <p:spPr>
          <a:xfrm>
            <a:off x="4580317" y="3753483"/>
            <a:ext cx="666750" cy="6000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Week 3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4580317" y="4743993"/>
            <a:ext cx="666750" cy="6000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Week 4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0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6"/>
          <p:cNvSpPr>
            <a:spLocks noChangeArrowheads="1"/>
          </p:cNvSpPr>
          <p:nvPr/>
        </p:nvSpPr>
        <p:spPr bwMode="auto">
          <a:xfrm>
            <a:off x="755650" y="563563"/>
            <a:ext cx="260350" cy="4746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3856B4"/>
              </a:solidFill>
              <a:cs typeface="Arial" charset="0"/>
            </a:endParaRP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10048" y="224645"/>
            <a:ext cx="8605838" cy="1044116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endParaRPr lang="en-US" sz="1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US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Angie Mailhot</a:t>
            </a:r>
            <a:endParaRPr lang="en-CA" sz="1000" b="1" i="1" u="sng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b="1" i="1">
              <a:solidFill>
                <a:srgbClr val="D6E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accent3"/>
                </a:solidFill>
                <a:cs typeface="Arial" charset="0"/>
              </a:rPr>
              <a:t>www.EWSNetwork.com</a:t>
            </a:r>
          </a:p>
        </p:txBody>
      </p:sp>
      <p:pic>
        <p:nvPicPr>
          <p:cNvPr id="9" name="Picture 4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30888"/>
            <a:ext cx="16906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074541"/>
              </p:ext>
            </p:extLst>
          </p:nvPr>
        </p:nvGraphicFramePr>
        <p:xfrm>
          <a:off x="4247964" y="498874"/>
          <a:ext cx="4500500" cy="5112421"/>
        </p:xfrm>
        <a:graphic>
          <a:graphicData uri="http://schemas.openxmlformats.org/drawingml/2006/table">
            <a:tbl>
              <a:tblPr/>
              <a:tblGrid>
                <a:gridCol w="1311719"/>
                <a:gridCol w="1676613"/>
                <a:gridCol w="1512168"/>
              </a:tblGrid>
              <a:tr h="388420">
                <a:tc gridSpan="3">
                  <a:txBody>
                    <a:bodyPr/>
                    <a:lstStyle/>
                    <a:p>
                      <a:pPr algn="l" fontAlgn="b"/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4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Tuesday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Wednesday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Admin Office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830-1230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4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London South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 Thomas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1-4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Watford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930-12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4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Arkona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1-4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Blenheim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1-4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London East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830-1230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4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London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Dtown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1-5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Admin Office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1230-430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London North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9-12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4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London Talbot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1-4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Strathroy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1230-430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4572000" y="1711235"/>
            <a:ext cx="666750" cy="6000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Week 1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4580317" y="2755048"/>
            <a:ext cx="666750" cy="6000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Week 2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4580317" y="3753483"/>
            <a:ext cx="666750" cy="6000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Week 3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4580317" y="4743993"/>
            <a:ext cx="666750" cy="6000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Week 4</a:t>
            </a:r>
          </a:p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http://www.ewsnetwork.com/upload/members/201301100914371438559677_angi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5" y="1307632"/>
            <a:ext cx="2173317" cy="2939452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508" y="335666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amailhot@EWSNetwork.com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07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WSNetwork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7CBF33"/>
      </a:accent1>
      <a:accent2>
        <a:srgbClr val="DA1F28"/>
      </a:accent2>
      <a:accent3>
        <a:srgbClr val="002060"/>
      </a:accent3>
      <a:accent4>
        <a:srgbClr val="002060"/>
      </a:accent4>
      <a:accent5>
        <a:srgbClr val="474B78"/>
      </a:accent5>
      <a:accent6>
        <a:srgbClr val="7CBF33"/>
      </a:accent6>
      <a:hlink>
        <a:srgbClr val="7CBF33"/>
      </a:hlink>
      <a:folHlink>
        <a:srgbClr val="00206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CBF33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CBF33"/>
    </a:accent6>
    <a:hlink>
      <a:srgbClr val="7CBF33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CBF33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CBF33"/>
    </a:accent6>
    <a:hlink>
      <a:srgbClr val="7CBF33"/>
    </a:hlink>
    <a:folHlink>
      <a:srgbClr val="002060"/>
    </a:folHlink>
  </a:clrScheme>
</a:themeOverride>
</file>

<file path=ppt/theme/themeOverride3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CBF33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CBF33"/>
    </a:accent6>
    <a:hlink>
      <a:srgbClr val="7CBF33"/>
    </a:hlink>
    <a:folHlink>
      <a:srgbClr val="002060"/>
    </a:folHlink>
  </a:clrScheme>
</a:themeOverride>
</file>

<file path=ppt/theme/themeOverride4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CBF33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CBF33"/>
    </a:accent6>
    <a:hlink>
      <a:srgbClr val="7CBF33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5408</TotalTime>
  <Words>935</Words>
  <Application>Microsoft Office PowerPoint</Application>
  <PresentationFormat>Letter Paper (8.5x11 in)</PresentationFormat>
  <Paragraphs>361</Paragraphs>
  <Slides>31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 Employee Wellness Program Launch</vt:lpstr>
      <vt:lpstr>PowerPoint Presentation</vt:lpstr>
      <vt:lpstr>Bridging the Gaps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Challenges</vt:lpstr>
      <vt:lpstr>PowerPoint Presentation</vt:lpstr>
      <vt:lpstr>www.EWSNetwork.com/libro</vt:lpstr>
      <vt:lpstr>www.EWSNetwork.com/libro</vt:lpstr>
      <vt:lpstr>www.EWSNetwork.com/libro</vt:lpstr>
      <vt:lpstr>www.EWSNetwork.com/libro</vt:lpstr>
      <vt:lpstr>www.EWSNetwork.com/libro</vt:lpstr>
      <vt:lpstr>Personal Wellness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now or later?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Sustain Energy and Productivity During the Workday…nutritionally</dc:title>
  <dc:creator>Employers' Edge Inc.</dc:creator>
  <cp:lastModifiedBy>Owner</cp:lastModifiedBy>
  <cp:revision>629</cp:revision>
  <cp:lastPrinted>1601-01-01T00:00:00Z</cp:lastPrinted>
  <dcterms:created xsi:type="dcterms:W3CDTF">2010-10-31T18:50:28Z</dcterms:created>
  <dcterms:modified xsi:type="dcterms:W3CDTF">2013-01-22T02:06:00Z</dcterms:modified>
</cp:coreProperties>
</file>