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6"/>
  </p:notesMasterIdLst>
  <p:handoutMasterIdLst>
    <p:handoutMasterId r:id="rId17"/>
  </p:handoutMasterIdLst>
  <p:sldIdLst>
    <p:sldId id="348" r:id="rId2"/>
    <p:sldId id="333" r:id="rId3"/>
    <p:sldId id="370" r:id="rId4"/>
    <p:sldId id="371" r:id="rId5"/>
    <p:sldId id="373" r:id="rId6"/>
    <p:sldId id="374" r:id="rId7"/>
    <p:sldId id="376" r:id="rId8"/>
    <p:sldId id="378" r:id="rId9"/>
    <p:sldId id="377" r:id="rId10"/>
    <p:sldId id="382" r:id="rId11"/>
    <p:sldId id="379" r:id="rId12"/>
    <p:sldId id="381" r:id="rId13"/>
    <p:sldId id="365" r:id="rId14"/>
    <p:sldId id="349" r:id="rId15"/>
  </p:sldIdLst>
  <p:sldSz cx="9144000" cy="6858000" type="letter"/>
  <p:notesSz cx="7086600" cy="9372600"/>
  <p:defaultTextStyle>
    <a:defPPr>
      <a:defRPr lang="en-CA"/>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3333"/>
    <a:srgbClr val="292929"/>
    <a:srgbClr val="FFFF00"/>
    <a:srgbClr val="0000A4"/>
    <a:srgbClr val="0000CC"/>
    <a:srgbClr val="C0C0C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34" y="-288"/>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52" d="100"/>
          <a:sy n="152" d="100"/>
        </p:scale>
        <p:origin x="-1464" y="872"/>
      </p:cViewPr>
      <p:guideLst>
        <p:guide orient="horz" pos="2951"/>
        <p:guide pos="223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defRPr sz="1200">
                <a:latin typeface="Times New Roman" pitchFamily="18" charset="0"/>
                <a:ea typeface="MS PGothic" pitchFamily="34" charset="-128"/>
                <a:cs typeface="+mn-cs"/>
              </a:defRPr>
            </a:lvl1pPr>
          </a:lstStyle>
          <a:p>
            <a:pPr>
              <a:defRPr/>
            </a:pPr>
            <a:endParaRPr lang="en-US"/>
          </a:p>
        </p:txBody>
      </p:sp>
      <p:sp>
        <p:nvSpPr>
          <p:cNvPr id="49155" name="Rectangle 3"/>
          <p:cNvSpPr>
            <a:spLocks noGrp="1" noChangeArrowheads="1"/>
          </p:cNvSpPr>
          <p:nvPr>
            <p:ph type="dt" sz="quarter" idx="1"/>
          </p:nvPr>
        </p:nvSpPr>
        <p:spPr bwMode="auto">
          <a:xfrm>
            <a:off x="4016375"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lgn="r">
              <a:defRPr sz="1200">
                <a:latin typeface="Times New Roman" pitchFamily="18" charset="0"/>
                <a:ea typeface="MS PGothic" pitchFamily="34" charset="-128"/>
                <a:cs typeface="+mn-cs"/>
              </a:defRPr>
            </a:lvl1pPr>
          </a:lstStyle>
          <a:p>
            <a:pPr>
              <a:defRPr/>
            </a:pPr>
            <a:endParaRPr lang="en-US"/>
          </a:p>
        </p:txBody>
      </p:sp>
      <p:sp>
        <p:nvSpPr>
          <p:cNvPr id="49156" name="Rectangle 4"/>
          <p:cNvSpPr>
            <a:spLocks noGrp="1" noChangeArrowheads="1"/>
          </p:cNvSpPr>
          <p:nvPr>
            <p:ph type="ftr" sz="quarter" idx="2"/>
          </p:nvPr>
        </p:nvSpPr>
        <p:spPr bwMode="auto">
          <a:xfrm>
            <a:off x="0" y="8904288"/>
            <a:ext cx="3070225" cy="468312"/>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defRPr sz="1200">
                <a:latin typeface="Times New Roman" pitchFamily="18" charset="0"/>
                <a:ea typeface="MS PGothic" pitchFamily="34" charset="-128"/>
                <a:cs typeface="+mn-cs"/>
              </a:defRPr>
            </a:lvl1pPr>
          </a:lstStyle>
          <a:p>
            <a:pPr>
              <a:defRPr/>
            </a:pPr>
            <a:endParaRPr lang="en-US"/>
          </a:p>
        </p:txBody>
      </p:sp>
      <p:sp>
        <p:nvSpPr>
          <p:cNvPr id="49157" name="Rectangle 5"/>
          <p:cNvSpPr>
            <a:spLocks noGrp="1" noChangeArrowheads="1"/>
          </p:cNvSpPr>
          <p:nvPr>
            <p:ph type="sldNum" sz="quarter" idx="3"/>
          </p:nvPr>
        </p:nvSpPr>
        <p:spPr bwMode="auto">
          <a:xfrm>
            <a:off x="4016375" y="8904288"/>
            <a:ext cx="3070225" cy="468312"/>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lgn="r">
              <a:defRPr sz="1200">
                <a:latin typeface="Times New Roman" pitchFamily="18" charset="0"/>
              </a:defRPr>
            </a:lvl1pPr>
          </a:lstStyle>
          <a:p>
            <a:pPr>
              <a:defRPr/>
            </a:pPr>
            <a:fld id="{A9158468-8158-4464-93DC-3EEDF5F7B83F}" type="slidenum">
              <a:rPr lang="en-CA"/>
              <a:pPr>
                <a:defRPr/>
              </a:pPr>
              <a:t>‹#›</a:t>
            </a:fld>
            <a:endParaRPr lang="en-CA"/>
          </a:p>
        </p:txBody>
      </p:sp>
    </p:spTree>
    <p:extLst>
      <p:ext uri="{BB962C8B-B14F-4D97-AF65-F5344CB8AC3E}">
        <p14:creationId xmlns:p14="http://schemas.microsoft.com/office/powerpoint/2010/main" val="3646554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defRPr sz="1200">
                <a:latin typeface="Arial" charset="0"/>
                <a:ea typeface="MS PGothic" pitchFamily="34" charset="-128"/>
                <a:cs typeface="+mn-cs"/>
              </a:defRPr>
            </a:lvl1pPr>
          </a:lstStyle>
          <a:p>
            <a:pPr>
              <a:defRPr/>
            </a:pPr>
            <a:endParaRPr lang="en-US"/>
          </a:p>
        </p:txBody>
      </p:sp>
      <p:sp>
        <p:nvSpPr>
          <p:cNvPr id="120835" name="Rectangle 3"/>
          <p:cNvSpPr>
            <a:spLocks noGrp="1" noChangeArrowheads="1"/>
          </p:cNvSpPr>
          <p:nvPr>
            <p:ph type="dt" idx="1"/>
          </p:nvPr>
        </p:nvSpPr>
        <p:spPr bwMode="auto">
          <a:xfrm>
            <a:off x="4014788" y="0"/>
            <a:ext cx="3070225" cy="468313"/>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lvl1pPr algn="r">
              <a:defRPr sz="1200">
                <a:latin typeface="Arial" charset="0"/>
                <a:ea typeface="MS PGothic" pitchFamily="34" charset="-128"/>
                <a:cs typeface="+mn-cs"/>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200150" y="703263"/>
            <a:ext cx="4686300" cy="3514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5"/>
          <p:cNvSpPr>
            <a:spLocks noGrp="1" noChangeArrowheads="1"/>
          </p:cNvSpPr>
          <p:nvPr>
            <p:ph type="body" sz="quarter" idx="3"/>
          </p:nvPr>
        </p:nvSpPr>
        <p:spPr bwMode="auto">
          <a:xfrm>
            <a:off x="708025" y="4452938"/>
            <a:ext cx="5670550" cy="4216400"/>
          </a:xfrm>
          <a:prstGeom prst="rect">
            <a:avLst/>
          </a:prstGeom>
          <a:noFill/>
          <a:ln w="9525">
            <a:noFill/>
            <a:miter lim="800000"/>
            <a:headEnd/>
            <a:tailEnd/>
          </a:ln>
          <a:effectLst/>
        </p:spPr>
        <p:txBody>
          <a:bodyPr vert="horz" wrap="square" lIns="93058" tIns="46529" rIns="93058" bIns="4652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20838" name="Rectangle 6"/>
          <p:cNvSpPr>
            <a:spLocks noGrp="1" noChangeArrowheads="1"/>
          </p:cNvSpPr>
          <p:nvPr>
            <p:ph type="ftr" sz="quarter" idx="4"/>
          </p:nvPr>
        </p:nvSpPr>
        <p:spPr bwMode="auto">
          <a:xfrm>
            <a:off x="0" y="8902700"/>
            <a:ext cx="3070225" cy="468313"/>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defRPr sz="1200">
                <a:latin typeface="Arial" charset="0"/>
                <a:ea typeface="MS PGothic" pitchFamily="34" charset="-128"/>
                <a:cs typeface="+mn-cs"/>
              </a:defRPr>
            </a:lvl1pPr>
          </a:lstStyle>
          <a:p>
            <a:pPr>
              <a:defRPr/>
            </a:pPr>
            <a:endParaRPr lang="en-US"/>
          </a:p>
        </p:txBody>
      </p:sp>
      <p:sp>
        <p:nvSpPr>
          <p:cNvPr id="120839" name="Rectangle 7"/>
          <p:cNvSpPr>
            <a:spLocks noGrp="1" noChangeArrowheads="1"/>
          </p:cNvSpPr>
          <p:nvPr>
            <p:ph type="sldNum" sz="quarter" idx="5"/>
          </p:nvPr>
        </p:nvSpPr>
        <p:spPr bwMode="auto">
          <a:xfrm>
            <a:off x="4014788" y="8902700"/>
            <a:ext cx="3070225" cy="468313"/>
          </a:xfrm>
          <a:prstGeom prst="rect">
            <a:avLst/>
          </a:prstGeom>
          <a:noFill/>
          <a:ln w="9525">
            <a:noFill/>
            <a:miter lim="800000"/>
            <a:headEnd/>
            <a:tailEnd/>
          </a:ln>
          <a:effectLst/>
        </p:spPr>
        <p:txBody>
          <a:bodyPr vert="horz" wrap="square" lIns="93058" tIns="46529" rIns="93058" bIns="46529" numCol="1" anchor="b" anchorCtr="0" compatLnSpc="1">
            <a:prstTxWarp prst="textNoShape">
              <a:avLst/>
            </a:prstTxWarp>
          </a:bodyPr>
          <a:lstStyle>
            <a:lvl1pPr algn="r">
              <a:defRPr sz="1200">
                <a:latin typeface="Arial" pitchFamily="34" charset="0"/>
              </a:defRPr>
            </a:lvl1pPr>
          </a:lstStyle>
          <a:p>
            <a:pPr>
              <a:defRPr/>
            </a:pPr>
            <a:fld id="{DFCD4970-BEDD-4BA9-8B83-EDDAB8121664}" type="slidenum">
              <a:rPr lang="en-US"/>
              <a:pPr>
                <a:defRPr/>
              </a:pPr>
              <a:t>‹#›</a:t>
            </a:fld>
            <a:endParaRPr lang="en-US"/>
          </a:p>
        </p:txBody>
      </p:sp>
    </p:spTree>
    <p:extLst>
      <p:ext uri="{BB962C8B-B14F-4D97-AF65-F5344CB8AC3E}">
        <p14:creationId xmlns:p14="http://schemas.microsoft.com/office/powerpoint/2010/main" val="39690108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kumimoji="1"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kumimoji="1"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kumimoji="1"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kumimoji="1"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7579F950-AF7F-46CE-A9C6-7307F8FFBD53}"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0C3FA2A3-B1A6-472D-A7F2-F0284F5F3C23}" type="slidenum">
              <a:rPr lang="en-US" smtClean="0"/>
              <a:pPr eaLnBrk="1" hangingPunct="1"/>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r>
              <a:rPr lang="en-US" baseline="0" dirty="0" smtClean="0"/>
              <a:t>Challenge yourself – working towards an event, like a 5K walk/run, keeps you on track.</a:t>
            </a:r>
          </a:p>
          <a:p>
            <a:pPr marL="228600" indent="-228600">
              <a:buFontTx/>
              <a:buAutoNum type="arabicPeriod"/>
            </a:pPr>
            <a:r>
              <a:rPr lang="en-US" baseline="0" dirty="0" smtClean="0"/>
              <a:t>Do not workout solely to burn calories or lose weight – newfound self-esteem and stress reduction are other positive aspects of being more active.</a:t>
            </a:r>
          </a:p>
          <a:p>
            <a:pPr marL="228600" indent="-228600">
              <a:buFontTx/>
              <a:buAutoNum type="arabicPeriod"/>
            </a:pPr>
            <a:r>
              <a:rPr lang="en-US" baseline="0" dirty="0" smtClean="0"/>
              <a:t>Simply sticking to your fitness program will make you feel more self-confident and as you attain your goals, your self-confidence will also grow.</a:t>
            </a:r>
          </a:p>
          <a:p>
            <a:pPr marL="228600" indent="-228600">
              <a:buFontTx/>
              <a:buAutoNum type="arabicPeriod"/>
            </a:pPr>
            <a:r>
              <a:rPr lang="en-US" baseline="0" dirty="0" smtClean="0"/>
              <a:t>Seeing incremental improvements, whether it’s improved time, increased reps or greater frequency of workouts can boost your exercise motivation.</a:t>
            </a:r>
          </a:p>
          <a:p>
            <a:pPr marL="228600" indent="-228600">
              <a:buFontTx/>
              <a:buAutoNum type="arabicPeriod"/>
            </a:pPr>
            <a:r>
              <a:rPr lang="en-US" baseline="0" dirty="0" smtClean="0"/>
              <a:t>Think of how lucky you are to be able to move freely and without pain – no wheelchair, no crutches – there are many people who would love to be able to go for a hike but are physically unable to – embrace your body!</a:t>
            </a:r>
          </a:p>
          <a:p>
            <a:pPr marL="228600" indent="-228600">
              <a:buFontTx/>
              <a:buAutoNum type="arabicPeriod"/>
            </a:pPr>
            <a:endParaRPr lang="en-US" dirty="0"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1DFFC72A-DE28-4AAB-B82E-8580986BFF19}" type="slidenum">
              <a:rPr lang="en-US" smtClean="0"/>
              <a:pPr eaLnBrk="1" hangingPunct="1"/>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xfrm>
            <a:off x="0" y="4287838"/>
            <a:ext cx="7086600" cy="50847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r>
              <a:rPr lang="en-US" baseline="0" dirty="0" smtClean="0"/>
              <a:t>Forget about “no pain, no gain”. Pick an activity that you’ve always loved (biking, dancing, swimming). The more enjoyable it is, the more likely you’ll stick with it.</a:t>
            </a:r>
          </a:p>
          <a:p>
            <a:pPr marL="228600" indent="-228600">
              <a:buFontTx/>
              <a:buAutoNum type="arabicPeriod"/>
            </a:pPr>
            <a:r>
              <a:rPr lang="en-US" baseline="0" dirty="0" smtClean="0"/>
              <a:t>Double duty – spend time with your kids or spouse and be active together. You can challenge &amp; support each other.</a:t>
            </a:r>
          </a:p>
          <a:p>
            <a:pPr marL="228600" indent="-228600">
              <a:buFontTx/>
              <a:buAutoNum type="arabicPeriod"/>
            </a:pPr>
            <a:r>
              <a:rPr lang="en-US" baseline="0" dirty="0" smtClean="0"/>
              <a:t>Music is a fantastic motivator which can help you push harder doing your workouts or even work out longer. Make a playlist of high-energy music that you love and working out won’t seem like such a chore.</a:t>
            </a:r>
          </a:p>
          <a:p>
            <a:pPr marL="228600" indent="-228600">
              <a:buFontTx/>
              <a:buAutoNum type="arabicPeriod"/>
            </a:pPr>
            <a:r>
              <a:rPr lang="en-US" baseline="0" dirty="0" smtClean="0"/>
              <a:t>Money is the ultimate motivator – drop a </a:t>
            </a:r>
            <a:r>
              <a:rPr lang="en-US" baseline="0" dirty="0" err="1" smtClean="0"/>
              <a:t>loonie</a:t>
            </a:r>
            <a:r>
              <a:rPr lang="en-US" baseline="0" dirty="0" smtClean="0"/>
              <a:t> in a jar every time you workout and at the end of the month, spend it on a non-food reward!</a:t>
            </a:r>
          </a:p>
          <a:p>
            <a:pPr marL="228600" indent="-228600">
              <a:buFontTx/>
              <a:buAutoNum type="arabicPeriod"/>
            </a:pPr>
            <a:r>
              <a:rPr lang="en-US" baseline="0" dirty="0" smtClean="0"/>
              <a:t>Exercise offers </a:t>
            </a:r>
            <a:r>
              <a:rPr lang="en-US" baseline="0" smtClean="0"/>
              <a:t>the chance </a:t>
            </a:r>
            <a:r>
              <a:rPr lang="en-US" baseline="0" dirty="0" smtClean="0"/>
              <a:t>to be alone and have some uninterrupted time to quiet your mind – especially great for those workaholics and/or those with busy family lives.</a:t>
            </a:r>
            <a:endParaRPr lang="en-US" dirty="0" smtClean="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FB10A1EA-1B14-4887-B441-EA8E149273B2}" type="slidenum">
              <a:rPr lang="en-US" smtClean="0"/>
              <a:pPr eaLnBrk="1" hangingPunct="1"/>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xfrm>
            <a:off x="708025" y="4452938"/>
            <a:ext cx="5670550" cy="4689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1485286B-E209-4B2A-9AB1-921BED46E46E}"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r>
              <a:rPr lang="en-US" dirty="0" smtClean="0"/>
              <a:t>-Emotional</a:t>
            </a:r>
            <a:r>
              <a:rPr lang="en-US" baseline="0" dirty="0" smtClean="0"/>
              <a:t> Eating becomes a habit which prevents people from learning skills that can effectively resolve emotional distress</a:t>
            </a:r>
          </a:p>
          <a:p>
            <a:pPr marL="228600" indent="-228600"/>
            <a:r>
              <a:rPr lang="en-US" baseline="0" dirty="0" smtClean="0"/>
              <a:t>-Emotional Eating can be learned in childhood: </a:t>
            </a:r>
            <a:r>
              <a:rPr lang="en-US" baseline="0" dirty="0" err="1" smtClean="0"/>
              <a:t>ie</a:t>
            </a:r>
            <a:r>
              <a:rPr lang="en-US" baseline="0" dirty="0" smtClean="0"/>
              <a:t>: child is sad, give the child a treat to make them feel better, child equates comfort with food</a:t>
            </a:r>
          </a:p>
          <a:p>
            <a:pPr marL="228600" indent="-228600"/>
            <a:r>
              <a:rPr lang="en-US" baseline="0" dirty="0" smtClean="0"/>
              <a:t>-Research shows that the top foods overeaten by females are ice cream, chocolate and cookies</a:t>
            </a:r>
          </a:p>
          <a:p>
            <a:pPr marL="228600" indent="-228600"/>
            <a:r>
              <a:rPr lang="en-US" baseline="0" dirty="0" smtClean="0"/>
              <a:t>-Sweets temporarily raise serotonin levels (feel-good hormone) and lower levels of cortisol (stress hormone)</a:t>
            </a:r>
          </a:p>
          <a:p>
            <a:pPr marL="228600" indent="-228600"/>
            <a:r>
              <a:rPr lang="en-US" baseline="0" dirty="0" smtClean="0"/>
              <a:t>-An Internet survey of 17,000 failed dieters (almost 90% were women) found that virtually all of them had relapsed because of emotional issues</a:t>
            </a: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84D14F2D-722D-4617-9821-B05E506F7338}" type="slidenum">
              <a:rPr lang="en-US" smtClean="0"/>
              <a:pPr eaLnBrk="1" hangingPunct="1"/>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04459DBF-1412-4F61-BA52-80E81AC6BB99}" type="slidenum">
              <a:rPr lang="en-US" smtClean="0"/>
              <a:pPr eaLnBrk="1" hangingPunct="1"/>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Social</a:t>
            </a:r>
            <a:r>
              <a:rPr lang="en-US" baseline="0" dirty="0" smtClean="0"/>
              <a:t> – Excessive eating can result from being encouraged by others to eat; eating to fit in; arguing; feelings of inadequacy around other people, social anxiety</a:t>
            </a:r>
          </a:p>
          <a:p>
            <a:r>
              <a:rPr lang="en-US" baseline="0" dirty="0" smtClean="0"/>
              <a:t>Situational – eating may also be associated with certain activities, such as watching </a:t>
            </a:r>
            <a:r>
              <a:rPr lang="en-US" baseline="0" dirty="0" err="1" smtClean="0"/>
              <a:t>tv</a:t>
            </a:r>
            <a:r>
              <a:rPr lang="en-US" baseline="0" dirty="0" smtClean="0"/>
              <a:t>, going to the movies, sporting events, etc.</a:t>
            </a:r>
          </a:p>
          <a:p>
            <a:r>
              <a:rPr lang="en-US" baseline="0" dirty="0" smtClean="0"/>
              <a:t>Thoughts – “I have no will power so I might as well just eat this bag of chips” “I’m fat anyways, what will one more donut do?”</a:t>
            </a:r>
          </a:p>
          <a:p>
            <a:r>
              <a:rPr lang="en-US" baseline="0" dirty="0" smtClean="0"/>
              <a:t>Physiological – increased hunger due to skipping meals, eating to cure headache or other pain</a:t>
            </a:r>
            <a:endParaRPr lang="en-US" dirty="0"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6E7E385F-8893-49C0-8EDA-8DF9EAF53FB0}" type="slidenum">
              <a:rPr lang="en-US" smtClean="0"/>
              <a:pPr eaLnBrk="1" hangingPunct="1"/>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H:If</a:t>
            </a:r>
            <a:r>
              <a:rPr lang="en-US" baseline="0" dirty="0" smtClean="0"/>
              <a:t> you are hungry, by all means, eat. Choose a balanced meal or snack that is not high in fat or sugar as this will be more satisfying</a:t>
            </a:r>
          </a:p>
          <a:p>
            <a:r>
              <a:rPr lang="en-US" dirty="0" smtClean="0"/>
              <a:t>A:Deal with anger directly, if</a:t>
            </a:r>
            <a:r>
              <a:rPr lang="en-US" baseline="0" dirty="0" smtClean="0"/>
              <a:t> at all possible. If it isn’t possible to deal with anger in a direct or healthy way, find a physical outlet (walking/running)</a:t>
            </a:r>
          </a:p>
          <a:p>
            <a:r>
              <a:rPr lang="en-US" baseline="0" dirty="0" smtClean="0"/>
              <a:t>L: Engage in social activities. Withdrawing only makes loneliness worse. Call someone or get out of the house.</a:t>
            </a:r>
          </a:p>
          <a:p>
            <a:r>
              <a:rPr lang="en-US" baseline="0" dirty="0" smtClean="0"/>
              <a:t>T: Get plenty of sleep on regular basis. If you are tired and can’t take a nap, get moving. Physical activity increases energy levels.</a:t>
            </a:r>
          </a:p>
          <a:p>
            <a:r>
              <a:rPr lang="en-US" baseline="0" dirty="0" smtClean="0"/>
              <a:t>Note that T can also represent “Thirst” – dehydration also masks itself as hunger. Drink a glass of water and wait a few minutes and see if the hunger feelings dissipate.</a:t>
            </a:r>
            <a:endParaRPr lang="en-US" dirty="0" smtClean="0"/>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0BBAB193-F8AA-4EFF-BDE0-A637CA8782EF}" type="slidenum">
              <a:rPr lang="en-US" smtClean="0"/>
              <a:pPr eaLnBrk="1" hangingPunct="1"/>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Keep food</a:t>
            </a:r>
            <a:r>
              <a:rPr lang="en-US" baseline="0" dirty="0" smtClean="0"/>
              <a:t> diary – this will help identify patterns to excessive eating and help train you to identify when a trigger occurs and how to avoid emotional eating</a:t>
            </a:r>
          </a:p>
          <a:p>
            <a:endParaRPr lang="en-US" dirty="0" smtClean="0"/>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5A5DAC0C-E423-4BD9-AB49-C35593BC937F}"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If coping</a:t>
            </a:r>
            <a:r>
              <a:rPr lang="en-US" baseline="0" dirty="0" smtClean="0"/>
              <a:t> skills are not strong or there are underlying, serious mental/emotional health issues, seeking help from a psychological health professional may assist in overcoming emotional eating </a:t>
            </a:r>
            <a:r>
              <a:rPr lang="en-US" baseline="0" dirty="0" err="1" smtClean="0"/>
              <a:t>behaviours</a:t>
            </a:r>
            <a:endParaRPr lang="en-US" dirty="0"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3AF355E6-AAA1-4985-B009-6891D19E2925}" type="slidenum">
              <a:rPr lang="en-US" smtClean="0"/>
              <a:pPr eaLnBrk="1" hangingPunct="1"/>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Why did</a:t>
            </a:r>
            <a:r>
              <a:rPr lang="en-US" baseline="0" dirty="0" smtClean="0"/>
              <a:t> you want to lose weight initially? For health? For more energy? To look good in your </a:t>
            </a:r>
            <a:r>
              <a:rPr lang="en-US" baseline="0" dirty="0" err="1" smtClean="0"/>
              <a:t>favourite</a:t>
            </a:r>
            <a:r>
              <a:rPr lang="en-US" baseline="0" dirty="0" smtClean="0"/>
              <a:t> jeans? Ensure that these reasons are still important to you.</a:t>
            </a:r>
          </a:p>
          <a:p>
            <a:r>
              <a:rPr lang="en-US" baseline="0" dirty="0" smtClean="0"/>
              <a:t>Consider your weight loss program – is dissatisfaction stemming from not enjoying the plan itself? Is it too strict? Does it require excessive amounts of time &amp; energy to follow? Try exploring other plans or combining components of different programs into a program that better suits your personality and your lifestyle.</a:t>
            </a:r>
          </a:p>
          <a:p>
            <a:r>
              <a:rPr lang="en-US" baseline="0" dirty="0" smtClean="0"/>
              <a:t>Create coping tools (see emotional overeating) and distraction strategies</a:t>
            </a:r>
          </a:p>
          <a:p>
            <a:r>
              <a:rPr lang="en-US" baseline="0" dirty="0" smtClean="0"/>
              <a:t>Turn setbacks into comebacks – it’s not how many times you fall that counts, it’s how many times you get back up. Every minute is a new opportunity to start fresh!</a:t>
            </a:r>
            <a:endParaRPr lang="en-US" dirty="0"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15870DF8-B8A6-403A-8A55-31206F9D6965}" type="slidenum">
              <a:rPr lang="en-US" smtClean="0"/>
              <a:pPr eaLnBrk="1" hangingPunct="1"/>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CA"/>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lstStyle>
          <a:p>
            <a:pPr>
              <a:defRPr/>
            </a:pPr>
            <a:endParaRPr lang="en-US"/>
          </a:p>
        </p:txBody>
      </p:sp>
      <p:sp>
        <p:nvSpPr>
          <p:cNvPr id="12" name="Footer Placeholder 18"/>
          <p:cNvSpPr>
            <a:spLocks noGrp="1"/>
          </p:cNvSpPr>
          <p:nvPr>
            <p:ph type="ftr" sz="quarter" idx="11"/>
          </p:nvPr>
        </p:nvSpPr>
        <p:spPr/>
        <p:txBody>
          <a:bodyPr/>
          <a:lstStyle>
            <a:lvl1pPr>
              <a:defRPr>
                <a:solidFill>
                  <a:srgbClr val="E8F0F4"/>
                </a:solidFill>
              </a:defRPr>
            </a:lvl1pPr>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lstStyle>
          <a:p>
            <a:pPr>
              <a:defRPr/>
            </a:pPr>
            <a:fld id="{573E87A7-95B4-4FFD-97F1-6E4FD7C7F4DD}" type="slidenum">
              <a:rPr lang="en-US"/>
              <a:pPr>
                <a:defRPr/>
              </a:pPr>
              <a:t>‹#›</a:t>
            </a:fld>
            <a:endParaRPr lang="en-US"/>
          </a:p>
        </p:txBody>
      </p:sp>
    </p:spTree>
    <p:extLst>
      <p:ext uri="{BB962C8B-B14F-4D97-AF65-F5344CB8AC3E}">
        <p14:creationId xmlns:p14="http://schemas.microsoft.com/office/powerpoint/2010/main" val="2156510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E26230D-C6A4-429E-BF2A-1E56B1BAD3E2}" type="slidenum">
              <a:rPr lang="en-US"/>
              <a:pPr>
                <a:defRPr/>
              </a:pPr>
              <a:t>‹#›</a:t>
            </a:fld>
            <a:endParaRPr lang="en-US"/>
          </a:p>
        </p:txBody>
      </p:sp>
    </p:spTree>
    <p:extLst>
      <p:ext uri="{BB962C8B-B14F-4D97-AF65-F5344CB8AC3E}">
        <p14:creationId xmlns:p14="http://schemas.microsoft.com/office/powerpoint/2010/main" val="3581848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4DB4A56-FCA4-4C6F-946A-81633C04B61A}" type="slidenum">
              <a:rPr lang="en-US"/>
              <a:pPr>
                <a:defRPr/>
              </a:pPr>
              <a:t>‹#›</a:t>
            </a:fld>
            <a:endParaRPr lang="en-US"/>
          </a:p>
        </p:txBody>
      </p:sp>
    </p:spTree>
    <p:extLst>
      <p:ext uri="{BB962C8B-B14F-4D97-AF65-F5344CB8AC3E}">
        <p14:creationId xmlns:p14="http://schemas.microsoft.com/office/powerpoint/2010/main" val="3404180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391EAA9-55C8-455F-89CF-5A79DAF387C3}" type="slidenum">
              <a:rPr lang="en-US"/>
              <a:pPr>
                <a:defRPr/>
              </a:pPr>
              <a:t>‹#›</a:t>
            </a:fld>
            <a:endParaRPr lang="en-US"/>
          </a:p>
        </p:txBody>
      </p:sp>
    </p:spTree>
    <p:extLst>
      <p:ext uri="{BB962C8B-B14F-4D97-AF65-F5344CB8AC3E}">
        <p14:creationId xmlns:p14="http://schemas.microsoft.com/office/powerpoint/2010/main" val="8089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a:spLocks noChangeArrowheads="1"/>
          </p:cNvSpPr>
          <p:nvPr/>
        </p:nvSpPr>
        <p:spPr bwMode="auto">
          <a:xfrm>
            <a:off x="3636963" y="3005138"/>
            <a:ext cx="182562"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p>
            <a:pPr>
              <a:defRPr/>
            </a:pPr>
            <a:endParaRPr lang="en-US">
              <a:solidFill>
                <a:srgbClr val="FFFFFF"/>
              </a:solidFill>
              <a:latin typeface="Lucida Sans Unicode" pitchFamily="34" charset="0"/>
            </a:endParaRPr>
          </a:p>
        </p:txBody>
      </p:sp>
      <p:sp>
        <p:nvSpPr>
          <p:cNvPr id="5" name="Chevron 4"/>
          <p:cNvSpPr>
            <a:spLocks noChangeArrowheads="1"/>
          </p:cNvSpPr>
          <p:nvPr/>
        </p:nvSpPr>
        <p:spPr bwMode="auto">
          <a:xfrm>
            <a:off x="3449638" y="3005138"/>
            <a:ext cx="184150"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p>
            <a:pPr>
              <a:defRPr/>
            </a:pPr>
            <a:endParaRPr lang="en-US">
              <a:solidFill>
                <a:srgbClr val="FFFFFF"/>
              </a:solidFill>
              <a:latin typeface="Lucida Sans Unicode" pitchFamily="34" charset="0"/>
            </a:endParaRPr>
          </a:p>
        </p:txBody>
      </p:sp>
      <p:sp>
        <p:nvSpPr>
          <p:cNvPr id="2" name="Title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BBDEA23-8976-440D-9546-CBC7580D52B8}" type="slidenum">
              <a:rPr lang="en-US"/>
              <a:pPr>
                <a:defRPr/>
              </a:pPr>
              <a:t>‹#›</a:t>
            </a:fld>
            <a:endParaRPr lang="en-US"/>
          </a:p>
        </p:txBody>
      </p:sp>
    </p:spTree>
    <p:extLst>
      <p:ext uri="{BB962C8B-B14F-4D97-AF65-F5344CB8AC3E}">
        <p14:creationId xmlns:p14="http://schemas.microsoft.com/office/powerpoint/2010/main" val="385274145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725886F-DB0D-4BE2-A77C-D7A90BA4B5DB}" type="slidenum">
              <a:rPr lang="en-US"/>
              <a:pPr>
                <a:defRPr/>
              </a:pPr>
              <a:t>‹#›</a:t>
            </a:fld>
            <a:endParaRPr lang="en-US"/>
          </a:p>
        </p:txBody>
      </p:sp>
    </p:spTree>
    <p:extLst>
      <p:ext uri="{BB962C8B-B14F-4D97-AF65-F5344CB8AC3E}">
        <p14:creationId xmlns:p14="http://schemas.microsoft.com/office/powerpoint/2010/main" val="252163245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C46025F5-2A1F-413F-A54B-4EA3C8243CA6}" type="slidenum">
              <a:rPr lang="en-US"/>
              <a:pPr>
                <a:defRPr/>
              </a:pPr>
              <a:t>‹#›</a:t>
            </a:fld>
            <a:endParaRPr lang="en-US"/>
          </a:p>
        </p:txBody>
      </p:sp>
    </p:spTree>
    <p:extLst>
      <p:ext uri="{BB962C8B-B14F-4D97-AF65-F5344CB8AC3E}">
        <p14:creationId xmlns:p14="http://schemas.microsoft.com/office/powerpoint/2010/main" val="44155188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24BEE85-9866-446E-A579-7CC89B495957}" type="slidenum">
              <a:rPr lang="en-US"/>
              <a:pPr>
                <a:defRPr/>
              </a:pPr>
              <a:t>‹#›</a:t>
            </a:fld>
            <a:endParaRPr lang="en-US"/>
          </a:p>
        </p:txBody>
      </p:sp>
    </p:spTree>
    <p:extLst>
      <p:ext uri="{BB962C8B-B14F-4D97-AF65-F5344CB8AC3E}">
        <p14:creationId xmlns:p14="http://schemas.microsoft.com/office/powerpoint/2010/main" val="34645382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B20C4E33-494C-444C-A13E-AB9223003177}" type="slidenum">
              <a:rPr lang="en-US"/>
              <a:pPr>
                <a:defRPr/>
              </a:pPr>
              <a:t>‹#›</a:t>
            </a:fld>
            <a:endParaRPr lang="en-US"/>
          </a:p>
        </p:txBody>
      </p:sp>
    </p:spTree>
    <p:extLst>
      <p:ext uri="{BB962C8B-B14F-4D97-AF65-F5344CB8AC3E}">
        <p14:creationId xmlns:p14="http://schemas.microsoft.com/office/powerpoint/2010/main" val="1475214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4B69CB9-6A9B-4D40-8A7F-59E0CF169C8B}" type="slidenum">
              <a:rPr lang="en-US"/>
              <a:pPr>
                <a:defRPr/>
              </a:pPr>
              <a:t>‹#›</a:t>
            </a:fld>
            <a:endParaRPr lang="en-US"/>
          </a:p>
        </p:txBody>
      </p:sp>
    </p:spTree>
    <p:extLst>
      <p:ext uri="{BB962C8B-B14F-4D97-AF65-F5344CB8AC3E}">
        <p14:creationId xmlns:p14="http://schemas.microsoft.com/office/powerpoint/2010/main" val="313195182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CA"/>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a:spLocks noChangeArrowheads="1"/>
          </p:cNvSpPr>
          <p:nvPr/>
        </p:nvSpPr>
        <p:spPr bwMode="auto">
          <a:xfrm>
            <a:off x="8664575"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p>
            <a:pPr>
              <a:defRPr/>
            </a:pPr>
            <a:endParaRPr lang="en-US">
              <a:solidFill>
                <a:srgbClr val="FFFFFF"/>
              </a:solidFill>
              <a:latin typeface="Lucida Sans Unicode" pitchFamily="34" charset="0"/>
            </a:endParaRPr>
          </a:p>
        </p:txBody>
      </p:sp>
      <p:sp>
        <p:nvSpPr>
          <p:cNvPr id="10" name="Chevron 9"/>
          <p:cNvSpPr>
            <a:spLocks noChangeArrowheads="1"/>
          </p:cNvSpPr>
          <p:nvPr/>
        </p:nvSpPr>
        <p:spPr bwMode="auto">
          <a:xfrm>
            <a:off x="8477250" y="4987925"/>
            <a:ext cx="182563" cy="228600"/>
          </a:xfrm>
          <a:prstGeom prst="chevron">
            <a:avLst>
              <a:gd name="adj" fmla="val 50000"/>
            </a:avLst>
          </a:prstGeom>
          <a:gradFill rotWithShape="1">
            <a:gsLst>
              <a:gs pos="0">
                <a:srgbClr val="1389A6"/>
              </a:gs>
              <a:gs pos="72000">
                <a:srgbClr val="50B8DA"/>
              </a:gs>
              <a:gs pos="100000">
                <a:srgbClr val="7FC4DD"/>
              </a:gs>
            </a:gsLst>
            <a:lin ang="16200000"/>
          </a:gradFill>
          <a:ln w="3175" cap="rnd">
            <a:solidFill>
              <a:srgbClr val="1E768C"/>
            </a:solidFill>
            <a:miter lim="800000"/>
            <a:headEnd/>
            <a:tailEnd/>
          </a:ln>
          <a:effectLst>
            <a:outerShdw blurRad="63500" dist="26940" dir="5400000" rotWithShape="0">
              <a:srgbClr val="000000">
                <a:alpha val="45998"/>
              </a:srgbClr>
            </a:outerShdw>
          </a:effectLst>
        </p:spPr>
        <p:txBody>
          <a:bodyPr anchor="ctr"/>
          <a:lstStyle/>
          <a:p>
            <a:pPr>
              <a:defRPr/>
            </a:pPr>
            <a:endParaRPr lang="en-US">
              <a:solidFill>
                <a:srgbClr val="FFFFFF"/>
              </a:solidFill>
              <a:latin typeface="Lucida Sans Unicode" pitchFamily="34" charset="0"/>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lvl1pPr>
          </a:lstStyle>
          <a:p>
            <a:pPr>
              <a:defRPr/>
            </a:pPr>
            <a:endParaRPr lang="en-US"/>
          </a:p>
        </p:txBody>
      </p:sp>
      <p:sp>
        <p:nvSpPr>
          <p:cNvPr id="12" name="Footer Placeholder 5"/>
          <p:cNvSpPr>
            <a:spLocks noGrp="1"/>
          </p:cNvSpPr>
          <p:nvPr>
            <p:ph type="ftr" sz="quarter" idx="11"/>
          </p:nvPr>
        </p:nvSpPr>
        <p:spPr/>
        <p:txBody>
          <a:bodyPr/>
          <a:lstStyle>
            <a:lvl1pPr>
              <a:defRPr/>
            </a:lvl1pPr>
          </a:lstStyle>
          <a:p>
            <a:pPr>
              <a:defRPr/>
            </a:pPr>
            <a:endParaRPr lang="en-US"/>
          </a:p>
        </p:txBody>
      </p:sp>
      <p:sp>
        <p:nvSpPr>
          <p:cNvPr id="13" name="Slide Number Placeholder 6"/>
          <p:cNvSpPr>
            <a:spLocks noGrp="1"/>
          </p:cNvSpPr>
          <p:nvPr>
            <p:ph type="sldNum" sz="quarter" idx="12"/>
          </p:nvPr>
        </p:nvSpPr>
        <p:spPr/>
        <p:txBody>
          <a:bodyPr/>
          <a:lstStyle>
            <a:lvl1pPr>
              <a:defRPr/>
            </a:lvl1pPr>
          </a:lstStyle>
          <a:p>
            <a:pPr>
              <a:defRPr/>
            </a:pPr>
            <a:fld id="{93693AD3-D3BD-4713-AB9A-5F31F5D7AC6A}" type="slidenum">
              <a:rPr lang="en-US"/>
              <a:pPr>
                <a:defRPr/>
              </a:pPr>
              <a:t>‹#›</a:t>
            </a:fld>
            <a:endParaRPr lang="en-US"/>
          </a:p>
        </p:txBody>
      </p:sp>
    </p:spTree>
    <p:extLst>
      <p:ext uri="{BB962C8B-B14F-4D97-AF65-F5344CB8AC3E}">
        <p14:creationId xmlns:p14="http://schemas.microsoft.com/office/powerpoint/2010/main" val="1407841410"/>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endParaRPr lang="en-CA"/>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atin typeface="Arial" charset="0"/>
                <a:ea typeface="MS PGothic" pitchFamily="34" charset="-128"/>
                <a:cs typeface="+mn-cs"/>
              </a:defRPr>
            </a:lvl1pPr>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Arial" charset="0"/>
                <a:ea typeface="MS PGothic" pitchFamily="34" charset="-128"/>
                <a:cs typeface="+mn-cs"/>
              </a:defRPr>
            </a:lvl1pPr>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Arial" pitchFamily="34" charset="0"/>
              </a:defRPr>
            </a:lvl1pPr>
          </a:lstStyle>
          <a:p>
            <a:pPr>
              <a:defRPr/>
            </a:pPr>
            <a:fld id="{AE95A9D2-A21C-456D-B27B-E9F0702AF8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14" r:id="rId1"/>
    <p:sldLayoutId id="2147484210" r:id="rId2"/>
    <p:sldLayoutId id="2147484215" r:id="rId3"/>
    <p:sldLayoutId id="2147484216" r:id="rId4"/>
    <p:sldLayoutId id="2147484217" r:id="rId5"/>
    <p:sldLayoutId id="2147484218" r:id="rId6"/>
    <p:sldLayoutId id="2147484211" r:id="rId7"/>
    <p:sldLayoutId id="2147484219" r:id="rId8"/>
    <p:sldLayoutId id="2147484220" r:id="rId9"/>
    <p:sldLayoutId id="2147484212" r:id="rId10"/>
    <p:sldLayoutId id="2147484213"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S PGothic" pitchFamily="34" charset="-128"/>
          <a:cs typeface="MS PGothic" charset="0"/>
        </a:defRPr>
      </a:lvl1pPr>
      <a:lvl2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MS PGothic" charset="0"/>
        </a:defRPr>
      </a:lvl2pPr>
      <a:lvl3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MS PGothic" charset="0"/>
        </a:defRPr>
      </a:lvl3pPr>
      <a:lvl4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MS PGothic" charset="0"/>
        </a:defRPr>
      </a:lvl4pPr>
      <a:lvl5pPr algn="l" rtl="0" eaLnBrk="0" fontAlgn="base" hangingPunct="0">
        <a:spcBef>
          <a:spcPct val="0"/>
        </a:spcBef>
        <a:spcAft>
          <a:spcPct val="0"/>
        </a:spcAft>
        <a:defRPr sz="4100" b="1">
          <a:solidFill>
            <a:schemeClr val="tx2"/>
          </a:solidFill>
          <a:latin typeface="Lucida Sans Unicode" pitchFamily="-60" charset="-52"/>
          <a:ea typeface="MS PGothic" pitchFamily="34" charset="-128"/>
          <a:cs typeface="MS PGothic" charset="0"/>
        </a:defRPr>
      </a:lvl5pPr>
      <a:lvl6pPr marL="457200" algn="l" rtl="0" fontAlgn="base">
        <a:spcBef>
          <a:spcPct val="0"/>
        </a:spcBef>
        <a:spcAft>
          <a:spcPct val="0"/>
        </a:spcAft>
        <a:defRPr sz="4100" b="1">
          <a:solidFill>
            <a:schemeClr val="tx2"/>
          </a:solidFill>
          <a:latin typeface="Lucida Sans Unicode" pitchFamily="-60" charset="-52"/>
        </a:defRPr>
      </a:lvl6pPr>
      <a:lvl7pPr marL="914400" algn="l" rtl="0" fontAlgn="base">
        <a:spcBef>
          <a:spcPct val="0"/>
        </a:spcBef>
        <a:spcAft>
          <a:spcPct val="0"/>
        </a:spcAft>
        <a:defRPr sz="4100" b="1">
          <a:solidFill>
            <a:schemeClr val="tx2"/>
          </a:solidFill>
          <a:latin typeface="Lucida Sans Unicode" pitchFamily="-60" charset="-52"/>
        </a:defRPr>
      </a:lvl7pPr>
      <a:lvl8pPr marL="1371600" algn="l" rtl="0" fontAlgn="base">
        <a:spcBef>
          <a:spcPct val="0"/>
        </a:spcBef>
        <a:spcAft>
          <a:spcPct val="0"/>
        </a:spcAft>
        <a:defRPr sz="4100" b="1">
          <a:solidFill>
            <a:schemeClr val="tx2"/>
          </a:solidFill>
          <a:latin typeface="Lucida Sans Unicode" pitchFamily="-60" charset="-52"/>
        </a:defRPr>
      </a:lvl8pPr>
      <a:lvl9pPr marL="1828800" algn="l" rtl="0" fontAlgn="base">
        <a:spcBef>
          <a:spcPct val="0"/>
        </a:spcBef>
        <a:spcAft>
          <a:spcPct val="0"/>
        </a:spcAft>
        <a:defRPr sz="4100" b="1">
          <a:solidFill>
            <a:schemeClr val="tx2"/>
          </a:solidFill>
          <a:latin typeface="Lucida Sans Unicode" pitchFamily="-60" charset="-52"/>
        </a:defRPr>
      </a:lvl9pPr>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S PGothic" pitchFamily="34" charset="-128"/>
          <a:cs typeface="MS PGothic" charset="0"/>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S PGothic" pitchFamily="34" charset="-128"/>
          <a:cs typeface="MS PGothic" charset="0"/>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S PGothic" pitchFamily="34" charset="-128"/>
          <a:cs typeface="MS PGothic" charset="0"/>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S PGothic" pitchFamily="34" charset="-128"/>
          <a:cs typeface="MS PGothic" charset="0"/>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S PGothic" pitchFamily="34" charset="-128"/>
          <a:cs typeface="MS PGothic"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15.jp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12.jpeg"/><Relationship Id="rId5" Type="http://schemas.openxmlformats.org/officeDocument/2006/relationships/image" Target="../media/image11.jpg"/><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75"/>
          <p:cNvSpPr>
            <a:spLocks noChangeArrowheads="1"/>
          </p:cNvSpPr>
          <p:nvPr/>
        </p:nvSpPr>
        <p:spPr bwMode="auto">
          <a:xfrm>
            <a:off x="575556" y="1773238"/>
            <a:ext cx="8068382"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a:r>
              <a:rPr lang="en-US" sz="4400" b="1" dirty="0" smtClean="0">
                <a:cs typeface="Arial" charset="0"/>
              </a:rPr>
              <a:t>Emotional </a:t>
            </a:r>
            <a:r>
              <a:rPr lang="en-US" sz="4400" b="1" dirty="0" smtClean="0">
                <a:cs typeface="Arial" charset="0"/>
              </a:rPr>
              <a:t>Eating &amp; Staying Motivated on Your Weight Loss Journey</a:t>
            </a:r>
            <a:endParaRPr lang="en-US" sz="4400" b="1" dirty="0">
              <a:cs typeface="Arial" charset="0"/>
            </a:endParaRPr>
          </a:p>
        </p:txBody>
      </p:sp>
      <p:sp>
        <p:nvSpPr>
          <p:cNvPr id="9219" name="Text Box 1079"/>
          <p:cNvSpPr txBox="1">
            <a:spLocks noChangeArrowheads="1"/>
          </p:cNvSpPr>
          <p:nvPr/>
        </p:nvSpPr>
        <p:spPr bwMode="auto">
          <a:xfrm>
            <a:off x="0" y="6000750"/>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2800" b="1" u="sng">
                <a:solidFill>
                  <a:srgbClr val="002060"/>
                </a:solidFill>
                <a:cs typeface="Arial" charset="0"/>
              </a:rPr>
              <a:t>www.EWSNetwork.com</a:t>
            </a:r>
          </a:p>
        </p:txBody>
      </p:sp>
      <p:pic>
        <p:nvPicPr>
          <p:cNvPr id="9220"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0675" y="225425"/>
            <a:ext cx="32464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2"/>
          <p:cNvSpPr>
            <a:spLocks noGrp="1"/>
          </p:cNvSpPr>
          <p:nvPr>
            <p:ph type="title"/>
          </p:nvPr>
        </p:nvSpPr>
        <p:spPr bwMode="auto">
          <a:xfrm>
            <a:off x="575555" y="296863"/>
            <a:ext cx="7904869" cy="1143000"/>
          </a:xfrm>
        </p:spPr>
        <p:txBody>
          <a:bodyPr/>
          <a:lstStyle/>
          <a:p>
            <a:r>
              <a:rPr lang="en-US" sz="3600" dirty="0" smtClean="0">
                <a:effectLst/>
                <a:latin typeface="Arial" pitchFamily="34" charset="0"/>
                <a:cs typeface="Arial" pitchFamily="34" charset="0"/>
              </a:rPr>
              <a:t>Stay Motivated for Weight Loss!</a:t>
            </a:r>
          </a:p>
        </p:txBody>
      </p:sp>
      <p:sp>
        <p:nvSpPr>
          <p:cNvPr id="18437"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8438"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109537" indent="0">
              <a:buNone/>
            </a:pPr>
            <a:r>
              <a:rPr lang="en-US" sz="1600" b="1" dirty="0" smtClean="0">
                <a:latin typeface="Arial" pitchFamily="34" charset="0"/>
                <a:cs typeface="Arial" pitchFamily="34" charset="0"/>
              </a:rPr>
              <a:t>Think wellness, not weight loss!</a:t>
            </a:r>
          </a:p>
          <a:p>
            <a:pPr marL="109537" indent="0">
              <a:buNone/>
            </a:pPr>
            <a:r>
              <a:rPr lang="en-US" sz="1600" dirty="0" smtClean="0">
                <a:latin typeface="Arial" pitchFamily="34" charset="0"/>
                <a:cs typeface="Arial" pitchFamily="34" charset="0"/>
              </a:rPr>
              <a:t>Making good food choices only when you are trying to lose weight could lead to rebound weight gain if you return to old habits once you reach your goal.</a:t>
            </a:r>
          </a:p>
          <a:p>
            <a:pPr marL="109537" indent="0">
              <a:buNone/>
            </a:pPr>
            <a:endParaRPr lang="en-US" sz="1200" b="1" dirty="0">
              <a:latin typeface="Arial" pitchFamily="34" charset="0"/>
              <a:cs typeface="Arial" pitchFamily="34" charset="0"/>
            </a:endParaRPr>
          </a:p>
          <a:p>
            <a:pPr marL="109537" indent="0">
              <a:buNone/>
            </a:pPr>
            <a:r>
              <a:rPr lang="en-US" sz="1600" b="1" dirty="0" smtClean="0">
                <a:latin typeface="Arial" pitchFamily="34" charset="0"/>
                <a:cs typeface="Arial" pitchFamily="34" charset="0"/>
              </a:rPr>
              <a:t>LIMIT but do not ELIMINATE</a:t>
            </a:r>
            <a:endParaRPr lang="en-US" sz="1600" dirty="0" smtClean="0">
              <a:latin typeface="Arial" pitchFamily="34" charset="0"/>
              <a:cs typeface="Arial" pitchFamily="34" charset="0"/>
            </a:endParaRPr>
          </a:p>
          <a:p>
            <a:pPr marL="109537" indent="0">
              <a:buNone/>
            </a:pPr>
            <a:r>
              <a:rPr lang="en-US" sz="1600" dirty="0" smtClean="0">
                <a:latin typeface="Arial" pitchFamily="34" charset="0"/>
                <a:cs typeface="Arial" pitchFamily="34" charset="0"/>
              </a:rPr>
              <a:t>Eliminating your </a:t>
            </a:r>
            <a:r>
              <a:rPr lang="en-US" sz="1600" dirty="0" err="1" smtClean="0">
                <a:latin typeface="Arial" pitchFamily="34" charset="0"/>
                <a:cs typeface="Arial" pitchFamily="34" charset="0"/>
              </a:rPr>
              <a:t>favourite</a:t>
            </a:r>
            <a:r>
              <a:rPr lang="en-US" sz="1600" dirty="0" smtClean="0">
                <a:latin typeface="Arial" pitchFamily="34" charset="0"/>
                <a:cs typeface="Arial" pitchFamily="34" charset="0"/>
              </a:rPr>
              <a:t> foods just makes you crave them more. Allow yourself to indulge in your </a:t>
            </a:r>
            <a:r>
              <a:rPr lang="en-US" sz="1600" dirty="0" err="1" smtClean="0">
                <a:latin typeface="Arial" pitchFamily="34" charset="0"/>
                <a:cs typeface="Arial" pitchFamily="34" charset="0"/>
              </a:rPr>
              <a:t>favourites</a:t>
            </a:r>
            <a:r>
              <a:rPr lang="en-US" sz="1600" dirty="0" smtClean="0">
                <a:latin typeface="Arial" pitchFamily="34" charset="0"/>
                <a:cs typeface="Arial" pitchFamily="34" charset="0"/>
              </a:rPr>
              <a:t> but find a way to limit intake (frequency/portion) to avoid feelings of deprivation.</a:t>
            </a:r>
          </a:p>
          <a:p>
            <a:pPr marL="109537" indent="0">
              <a:buNone/>
            </a:pPr>
            <a:endParaRPr lang="en-US" sz="1200" dirty="0">
              <a:latin typeface="Arial" pitchFamily="34" charset="0"/>
              <a:cs typeface="Arial" pitchFamily="34" charset="0"/>
            </a:endParaRPr>
          </a:p>
          <a:p>
            <a:pPr marL="109537" indent="0">
              <a:buNone/>
            </a:pPr>
            <a:r>
              <a:rPr lang="en-US" sz="1600" b="1" dirty="0" smtClean="0">
                <a:latin typeface="Arial" pitchFamily="34" charset="0"/>
                <a:cs typeface="Arial" pitchFamily="34" charset="0"/>
              </a:rPr>
              <a:t>Drop the “perfect” mentality</a:t>
            </a:r>
            <a:endParaRPr lang="en-US" sz="1600" dirty="0" smtClean="0">
              <a:latin typeface="Arial" pitchFamily="34" charset="0"/>
              <a:cs typeface="Arial" pitchFamily="34" charset="0"/>
            </a:endParaRPr>
          </a:p>
          <a:p>
            <a:pPr marL="109537" indent="0">
              <a:buNone/>
            </a:pPr>
            <a:r>
              <a:rPr lang="en-US" sz="1600" dirty="0" smtClean="0">
                <a:latin typeface="Arial" pitchFamily="34" charset="0"/>
                <a:cs typeface="Arial" pitchFamily="34" charset="0"/>
              </a:rPr>
              <a:t>It’s ok to slip up or have a moment of weakness but use it as motivation to get back on track rather as an excuse to give up!</a:t>
            </a:r>
          </a:p>
          <a:p>
            <a:pPr marL="109537" indent="0">
              <a:buNone/>
            </a:pPr>
            <a:endParaRPr lang="en-US" sz="1200" dirty="0">
              <a:latin typeface="Arial" pitchFamily="34" charset="0"/>
              <a:cs typeface="Arial" pitchFamily="34" charset="0"/>
            </a:endParaRPr>
          </a:p>
          <a:p>
            <a:pPr marL="109537" indent="0">
              <a:buNone/>
            </a:pPr>
            <a:r>
              <a:rPr lang="en-US" sz="1600" b="1" dirty="0" smtClean="0">
                <a:latin typeface="Arial" pitchFamily="34" charset="0"/>
                <a:cs typeface="Arial" pitchFamily="34" charset="0"/>
              </a:rPr>
              <a:t>Focus on what is going right</a:t>
            </a:r>
            <a:endParaRPr lang="en-US" sz="1600" dirty="0" smtClean="0">
              <a:latin typeface="Arial" pitchFamily="34" charset="0"/>
              <a:cs typeface="Arial" pitchFamily="34" charset="0"/>
            </a:endParaRPr>
          </a:p>
          <a:p>
            <a:pPr marL="109537" indent="0">
              <a:buNone/>
            </a:pPr>
            <a:r>
              <a:rPr lang="en-US" sz="1600" dirty="0" smtClean="0">
                <a:latin typeface="Arial" pitchFamily="34" charset="0"/>
                <a:cs typeface="Arial" pitchFamily="34" charset="0"/>
              </a:rPr>
              <a:t>Acknowledge the actions you are taking towards your goals while you are doing them rather than becoming discouraged at what you haven’t done.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32756"/>
            <a:ext cx="8229600" cy="4774344"/>
          </a:xfrm>
        </p:spPr>
        <p:txBody>
          <a:bodyPr/>
          <a:lstStyle/>
          <a:p>
            <a:pPr marL="109537" indent="0">
              <a:buNone/>
            </a:pPr>
            <a:endParaRPr lang="en-US" sz="1600" b="1" dirty="0" smtClean="0">
              <a:latin typeface="Arial" pitchFamily="34" charset="0"/>
              <a:cs typeface="Arial" pitchFamily="34" charset="0"/>
            </a:endParaRPr>
          </a:p>
          <a:p>
            <a:pPr marL="109537" indent="0">
              <a:buNone/>
            </a:pPr>
            <a:r>
              <a:rPr lang="en-US" sz="1600" b="1" dirty="0" smtClean="0">
                <a:latin typeface="Arial" pitchFamily="34" charset="0"/>
                <a:cs typeface="Arial" pitchFamily="34" charset="0"/>
              </a:rPr>
              <a:t>Use your social network!</a:t>
            </a:r>
          </a:p>
          <a:p>
            <a:pPr marL="109537" indent="0">
              <a:buNone/>
            </a:pPr>
            <a:r>
              <a:rPr lang="en-US" sz="1600" dirty="0" smtClean="0">
                <a:latin typeface="Arial" pitchFamily="34" charset="0"/>
                <a:cs typeface="Arial" pitchFamily="34" charset="0"/>
              </a:rPr>
              <a:t>Post it, tweet it, blog it but put it out there! By sharing your goals online, you may find someone else who shares your goals and can add to your support system.</a:t>
            </a:r>
          </a:p>
          <a:p>
            <a:pPr marL="109537" indent="0">
              <a:buNone/>
            </a:pPr>
            <a:endParaRPr lang="en-US" sz="1200" dirty="0">
              <a:latin typeface="Arial" pitchFamily="34" charset="0"/>
              <a:cs typeface="Arial" pitchFamily="34" charset="0"/>
            </a:endParaRPr>
          </a:p>
          <a:p>
            <a:pPr marL="109537" indent="0">
              <a:buNone/>
            </a:pPr>
            <a:r>
              <a:rPr lang="en-US" sz="1600" b="1" dirty="0" smtClean="0">
                <a:latin typeface="Arial" pitchFamily="34" charset="0"/>
                <a:cs typeface="Arial" pitchFamily="34" charset="0"/>
              </a:rPr>
              <a:t>Choose one or two new, healthy habits to take on – NOT 10 or 20!</a:t>
            </a:r>
            <a:endParaRPr lang="en-US" sz="1600" dirty="0" smtClean="0">
              <a:latin typeface="Arial" pitchFamily="34" charset="0"/>
              <a:cs typeface="Arial" pitchFamily="34" charset="0"/>
            </a:endParaRPr>
          </a:p>
          <a:p>
            <a:pPr marL="109537" indent="0">
              <a:buNone/>
            </a:pPr>
            <a:r>
              <a:rPr lang="en-US" sz="1600" dirty="0" smtClean="0">
                <a:latin typeface="Arial" pitchFamily="34" charset="0"/>
                <a:cs typeface="Arial" pitchFamily="34" charset="0"/>
              </a:rPr>
              <a:t>Small, simple changes can help you reap large results. Try drinking a smoothie every morning or carrying a water bottle during the day to stay hydrated! A few small, daily steps can help you stick with changes and avoid feeling overwhelmed.</a:t>
            </a:r>
          </a:p>
          <a:p>
            <a:pPr marL="109537" indent="0">
              <a:buNone/>
            </a:pPr>
            <a:endParaRPr lang="en-US" sz="1200" dirty="0">
              <a:latin typeface="Arial" pitchFamily="34" charset="0"/>
              <a:cs typeface="Arial" pitchFamily="34" charset="0"/>
            </a:endParaRPr>
          </a:p>
          <a:p>
            <a:pPr marL="109537" indent="0">
              <a:buNone/>
            </a:pPr>
            <a:r>
              <a:rPr lang="en-US" sz="1600" b="1" dirty="0" smtClean="0">
                <a:latin typeface="Arial" pitchFamily="34" charset="0"/>
                <a:cs typeface="Arial" pitchFamily="34" charset="0"/>
              </a:rPr>
              <a:t>Get a theme song!</a:t>
            </a:r>
            <a:endParaRPr lang="en-US" sz="1600" dirty="0" smtClean="0">
              <a:latin typeface="Arial" pitchFamily="34" charset="0"/>
              <a:cs typeface="Arial" pitchFamily="34" charset="0"/>
            </a:endParaRPr>
          </a:p>
          <a:p>
            <a:pPr marL="109537" indent="0">
              <a:buNone/>
            </a:pPr>
            <a:r>
              <a:rPr lang="en-US" sz="1600" dirty="0" smtClean="0">
                <a:latin typeface="Arial" pitchFamily="34" charset="0"/>
                <a:cs typeface="Arial" pitchFamily="34" charset="0"/>
              </a:rPr>
              <a:t>Rocky had a theme song so why can’t you? It sounds silly but playing it can really boost your spirits when you are feeling uninspired and help you check back in with your motivation!  Look for an upbeat, fast-paced song with lyrics that speak to you.	</a:t>
            </a:r>
            <a:endParaRPr lang="en-CA" sz="1600" dirty="0">
              <a:latin typeface="Arial" pitchFamily="34" charset="0"/>
              <a:cs typeface="Arial" pitchFamily="34" charset="0"/>
            </a:endParaRPr>
          </a:p>
        </p:txBody>
      </p:sp>
      <p:sp>
        <p:nvSpPr>
          <p:cNvPr id="19458" name="Title 2"/>
          <p:cNvSpPr>
            <a:spLocks noGrp="1"/>
          </p:cNvSpPr>
          <p:nvPr>
            <p:ph type="title"/>
          </p:nvPr>
        </p:nvSpPr>
        <p:spPr bwMode="auto">
          <a:xfrm>
            <a:off x="575556" y="274638"/>
            <a:ext cx="8111244" cy="994122"/>
          </a:xfrm>
        </p:spPr>
        <p:txBody>
          <a:bodyPr>
            <a:normAutofit/>
          </a:bodyPr>
          <a:lstStyle/>
          <a:p>
            <a:r>
              <a:rPr lang="en-US" sz="3600" dirty="0" smtClean="0">
                <a:effectLst/>
                <a:latin typeface="Arial" pitchFamily="34" charset="0"/>
                <a:cs typeface="Arial" pitchFamily="34" charset="0"/>
              </a:rPr>
              <a:t>Stay Motivated for Weight Loss!</a:t>
            </a:r>
          </a:p>
        </p:txBody>
      </p:sp>
      <p:sp>
        <p:nvSpPr>
          <p:cNvPr id="19460"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9461"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20484"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431540" y="152636"/>
            <a:ext cx="8229600" cy="1143000"/>
          </a:xfrm>
        </p:spPr>
        <p:txBody>
          <a:bodyPr>
            <a:normAutofit/>
          </a:bodyPr>
          <a:lstStyle/>
          <a:p>
            <a:pPr algn="ctr"/>
            <a:r>
              <a:rPr lang="en-US" sz="3600" dirty="0" smtClean="0">
                <a:effectLst/>
                <a:latin typeface="Arial" pitchFamily="34" charset="0"/>
                <a:cs typeface="Arial" pitchFamily="34" charset="0"/>
              </a:rPr>
              <a:t>Motivation to MOVE!</a:t>
            </a:r>
            <a:endParaRPr lang="en-CA" sz="3600" dirty="0">
              <a:effectLst/>
              <a:latin typeface="Arial" pitchFamily="34" charset="0"/>
              <a:cs typeface="Arial" pitchFamily="34" charset="0"/>
            </a:endParaRPr>
          </a:p>
        </p:txBody>
      </p:sp>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03847" y="4221088"/>
            <a:ext cx="3339159" cy="1409700"/>
          </a:xfrm>
          <a:prstGeom prst="rect">
            <a:avLst/>
          </a:prstGeom>
          <a:ln>
            <a:solidFill>
              <a:srgbClr val="002060"/>
            </a:solidFill>
          </a:ln>
          <a:effectLst>
            <a:outerShdw blurRad="190500" algn="tl" rotWithShape="0">
              <a:srgbClr val="000000">
                <a:alpha val="70000"/>
              </a:srgbClr>
            </a:outerShdw>
          </a:effectLst>
        </p:spPr>
      </p:pic>
      <p:graphicFrame>
        <p:nvGraphicFramePr>
          <p:cNvPr id="18" name="Content Placeholder 17"/>
          <p:cNvGraphicFramePr>
            <a:graphicFrameLocks noGrp="1"/>
          </p:cNvGraphicFramePr>
          <p:nvPr>
            <p:ph idx="1"/>
            <p:extLst>
              <p:ext uri="{D42A27DB-BD31-4B8C-83A1-F6EECF244321}">
                <p14:modId xmlns:p14="http://schemas.microsoft.com/office/powerpoint/2010/main" val="4233034164"/>
              </p:ext>
            </p:extLst>
          </p:nvPr>
        </p:nvGraphicFramePr>
        <p:xfrm>
          <a:off x="457200" y="1481138"/>
          <a:ext cx="8229600" cy="2451918"/>
        </p:xfrm>
        <a:graphic>
          <a:graphicData uri="http://schemas.openxmlformats.org/drawingml/2006/table">
            <a:tbl>
              <a:tblPr firstRow="1" bandRow="1">
                <a:tableStyleId>{5C22544A-7EE6-4342-B048-85BDC9FD1C3A}</a:tableStyleId>
              </a:tblPr>
              <a:tblGrid>
                <a:gridCol w="8229600"/>
              </a:tblGrid>
              <a:tr h="408653">
                <a:tc>
                  <a:txBody>
                    <a:bodyPr/>
                    <a:lstStyle/>
                    <a:p>
                      <a:pPr algn="ctr"/>
                      <a:r>
                        <a:rPr lang="en-US" dirty="0" smtClean="0">
                          <a:latin typeface="Arial" pitchFamily="34" charset="0"/>
                          <a:cs typeface="Arial" pitchFamily="34" charset="0"/>
                        </a:rPr>
                        <a:t>Do it for FITNESS!</a:t>
                      </a:r>
                      <a:endParaRPr lang="en-CA" dirty="0">
                        <a:latin typeface="Arial" pitchFamily="34" charset="0"/>
                        <a:cs typeface="Arial" pitchFamily="34" charset="0"/>
                      </a:endParaRPr>
                    </a:p>
                  </a:txBody>
                  <a:tcPr anchor="ctr"/>
                </a:tc>
              </a:tr>
              <a:tr h="408653">
                <a:tc>
                  <a:txBody>
                    <a:bodyPr/>
                    <a:lstStyle/>
                    <a:p>
                      <a:pPr algn="ctr"/>
                      <a:r>
                        <a:rPr lang="en-US" dirty="0" smtClean="0">
                          <a:latin typeface="Arial" pitchFamily="34" charset="0"/>
                          <a:cs typeface="Arial" pitchFamily="34" charset="0"/>
                        </a:rPr>
                        <a:t>1. Challenge yourself!</a:t>
                      </a:r>
                      <a:endParaRPr lang="en-CA" dirty="0">
                        <a:latin typeface="Arial" pitchFamily="34" charset="0"/>
                        <a:cs typeface="Arial" pitchFamily="34" charset="0"/>
                      </a:endParaRPr>
                    </a:p>
                  </a:txBody>
                  <a:tcPr anchor="ctr"/>
                </a:tc>
              </a:tr>
              <a:tr h="408653">
                <a:tc>
                  <a:txBody>
                    <a:bodyPr/>
                    <a:lstStyle/>
                    <a:p>
                      <a:pPr algn="ctr"/>
                      <a:r>
                        <a:rPr lang="en-US" dirty="0" smtClean="0">
                          <a:latin typeface="Arial" pitchFamily="34" charset="0"/>
                          <a:cs typeface="Arial" pitchFamily="34" charset="0"/>
                        </a:rPr>
                        <a:t>2. Don’t count the miles.</a:t>
                      </a:r>
                    </a:p>
                  </a:txBody>
                  <a:tcPr anchor="ctr"/>
                </a:tc>
              </a:tr>
              <a:tr h="408653">
                <a:tc>
                  <a:txBody>
                    <a:bodyPr/>
                    <a:lstStyle/>
                    <a:p>
                      <a:pPr algn="ctr"/>
                      <a:r>
                        <a:rPr lang="en-US" dirty="0" smtClean="0">
                          <a:latin typeface="Arial" pitchFamily="34" charset="0"/>
                          <a:cs typeface="Arial" pitchFamily="34" charset="0"/>
                        </a:rPr>
                        <a:t>3. Get fit –</a:t>
                      </a:r>
                      <a:r>
                        <a:rPr lang="en-US" baseline="0" dirty="0" smtClean="0">
                          <a:latin typeface="Arial" pitchFamily="34" charset="0"/>
                          <a:cs typeface="Arial" pitchFamily="34" charset="0"/>
                        </a:rPr>
                        <a:t> be CONFIDENT.</a:t>
                      </a:r>
                      <a:endParaRPr lang="en-CA" dirty="0">
                        <a:latin typeface="Arial" pitchFamily="34" charset="0"/>
                        <a:cs typeface="Arial" pitchFamily="34" charset="0"/>
                      </a:endParaRPr>
                    </a:p>
                  </a:txBody>
                  <a:tcPr anchor="ctr"/>
                </a:tc>
              </a:tr>
              <a:tr h="408653">
                <a:tc>
                  <a:txBody>
                    <a:bodyPr/>
                    <a:lstStyle/>
                    <a:p>
                      <a:pPr algn="ctr"/>
                      <a:r>
                        <a:rPr lang="en-US" dirty="0" smtClean="0">
                          <a:latin typeface="Arial" pitchFamily="34" charset="0"/>
                          <a:cs typeface="Arial" pitchFamily="34" charset="0"/>
                        </a:rPr>
                        <a:t>4. Track</a:t>
                      </a:r>
                      <a:r>
                        <a:rPr lang="en-US" baseline="0" dirty="0" smtClean="0">
                          <a:latin typeface="Arial" pitchFamily="34" charset="0"/>
                          <a:cs typeface="Arial" pitchFamily="34" charset="0"/>
                        </a:rPr>
                        <a:t> your progress.</a:t>
                      </a:r>
                      <a:endParaRPr lang="en-CA" dirty="0">
                        <a:latin typeface="Arial" pitchFamily="34" charset="0"/>
                        <a:cs typeface="Arial" pitchFamily="34" charset="0"/>
                      </a:endParaRPr>
                    </a:p>
                  </a:txBody>
                  <a:tcPr anchor="ctr"/>
                </a:tc>
              </a:tr>
              <a:tr h="408653">
                <a:tc>
                  <a:txBody>
                    <a:bodyPr/>
                    <a:lstStyle/>
                    <a:p>
                      <a:pPr algn="ctr"/>
                      <a:r>
                        <a:rPr lang="en-US" dirty="0" smtClean="0">
                          <a:latin typeface="Arial" pitchFamily="34" charset="0"/>
                          <a:cs typeface="Arial" pitchFamily="34" charset="0"/>
                        </a:rPr>
                        <a:t>5. Count</a:t>
                      </a:r>
                      <a:r>
                        <a:rPr lang="en-US" baseline="0" dirty="0" smtClean="0">
                          <a:latin typeface="Arial" pitchFamily="34" charset="0"/>
                          <a:cs typeface="Arial" pitchFamily="34" charset="0"/>
                        </a:rPr>
                        <a:t> your blessings.</a:t>
                      </a:r>
                      <a:endParaRPr lang="en-CA" dirty="0">
                        <a:latin typeface="Arial" pitchFamily="34" charset="0"/>
                        <a:cs typeface="Arial"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Title 2"/>
          <p:cNvSpPr>
            <a:spLocks/>
          </p:cNvSpPr>
          <p:nvPr/>
        </p:nvSpPr>
        <p:spPr bwMode="auto">
          <a:xfrm>
            <a:off x="468313" y="225425"/>
            <a:ext cx="8229600" cy="86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en-US" sz="3600" b="1" dirty="0" smtClean="0">
                <a:solidFill>
                  <a:schemeClr val="tx2"/>
                </a:solidFill>
                <a:cs typeface="Arial" charset="0"/>
              </a:rPr>
              <a:t>Motivation to MOVE!</a:t>
            </a:r>
            <a:endParaRPr lang="en-US" sz="3600" b="1" dirty="0">
              <a:solidFill>
                <a:schemeClr val="tx2"/>
              </a:solidFill>
              <a:cs typeface="Arial" charset="0"/>
            </a:endParaRPr>
          </a:p>
        </p:txBody>
      </p:sp>
      <p:sp>
        <p:nvSpPr>
          <p:cNvPr id="2150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cs typeface="Arial" charset="0"/>
              </a:rPr>
              <a:t>www.EWSNetwork.com</a:t>
            </a:r>
          </a:p>
        </p:txBody>
      </p:sp>
      <p:pic>
        <p:nvPicPr>
          <p:cNvPr id="2"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Content Placeholder 6"/>
          <p:cNvGraphicFramePr>
            <a:graphicFrameLocks noGrp="1"/>
          </p:cNvGraphicFramePr>
          <p:nvPr>
            <p:ph sz="half" idx="1"/>
            <p:extLst>
              <p:ext uri="{D42A27DB-BD31-4B8C-83A1-F6EECF244321}">
                <p14:modId xmlns:p14="http://schemas.microsoft.com/office/powerpoint/2010/main" val="3014224945"/>
              </p:ext>
            </p:extLst>
          </p:nvPr>
        </p:nvGraphicFramePr>
        <p:xfrm>
          <a:off x="468313" y="1125538"/>
          <a:ext cx="8229600" cy="2225040"/>
        </p:xfrm>
        <a:graphic>
          <a:graphicData uri="http://schemas.openxmlformats.org/drawingml/2006/table">
            <a:tbl>
              <a:tblPr firstRow="1" bandRow="1">
                <a:tableStyleId>{5C22544A-7EE6-4342-B048-85BDC9FD1C3A}</a:tableStyleId>
              </a:tblPr>
              <a:tblGrid>
                <a:gridCol w="8229600"/>
              </a:tblGrid>
              <a:tr h="370840">
                <a:tc>
                  <a:txBody>
                    <a:bodyPr/>
                    <a:lstStyle/>
                    <a:p>
                      <a:pPr algn="ctr"/>
                      <a:r>
                        <a:rPr lang="en-US" dirty="0" smtClean="0">
                          <a:latin typeface="Arial" pitchFamily="34" charset="0"/>
                          <a:cs typeface="Arial" pitchFamily="34" charset="0"/>
                        </a:rPr>
                        <a:t>Do it for FUN!</a:t>
                      </a:r>
                      <a:endParaRPr lang="en-CA"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1. Find the fun!</a:t>
                      </a:r>
                      <a:endParaRPr lang="en-CA"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2. Make it a family affair</a:t>
                      </a:r>
                    </a:p>
                  </a:txBody>
                  <a:tcPr/>
                </a:tc>
              </a:tr>
              <a:tr h="370840">
                <a:tc>
                  <a:txBody>
                    <a:bodyPr/>
                    <a:lstStyle/>
                    <a:p>
                      <a:pPr algn="ctr"/>
                      <a:r>
                        <a:rPr lang="en-US" dirty="0" smtClean="0">
                          <a:latin typeface="Arial" pitchFamily="34" charset="0"/>
                          <a:cs typeface="Arial" pitchFamily="34" charset="0"/>
                        </a:rPr>
                        <a:t>3. Dance!</a:t>
                      </a:r>
                      <a:r>
                        <a:rPr lang="en-US" baseline="0" dirty="0" smtClean="0">
                          <a:latin typeface="Arial" pitchFamily="34" charset="0"/>
                          <a:cs typeface="Arial" pitchFamily="34" charset="0"/>
                        </a:rPr>
                        <a:t> Dance! Dance!</a:t>
                      </a:r>
                      <a:endParaRPr lang="en-CA"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4. Do it for DOLLARS</a:t>
                      </a:r>
                      <a:endParaRPr lang="en-CA" dirty="0">
                        <a:latin typeface="Arial" pitchFamily="34" charset="0"/>
                        <a:cs typeface="Arial" pitchFamily="34" charset="0"/>
                      </a:endParaRPr>
                    </a:p>
                  </a:txBody>
                  <a:tcPr/>
                </a:tc>
              </a:tr>
              <a:tr h="370840">
                <a:tc>
                  <a:txBody>
                    <a:bodyPr/>
                    <a:lstStyle/>
                    <a:p>
                      <a:pPr algn="ctr"/>
                      <a:r>
                        <a:rPr lang="en-US" dirty="0" smtClean="0">
                          <a:latin typeface="Arial" pitchFamily="34" charset="0"/>
                          <a:cs typeface="Arial" pitchFamily="34" charset="0"/>
                        </a:rPr>
                        <a:t>5. You deserve some “ME” time!</a:t>
                      </a:r>
                      <a:endParaRPr lang="en-CA" dirty="0">
                        <a:latin typeface="Arial" pitchFamily="34" charset="0"/>
                        <a:cs typeface="Arial" pitchFamily="34" charset="0"/>
                      </a:endParaRPr>
                    </a:p>
                  </a:txBody>
                  <a:tcPr/>
                </a:tc>
              </a:tr>
            </a:tbl>
          </a:graphicData>
        </a:graphic>
      </p:graphicFrame>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840" y="3494894"/>
            <a:ext cx="3230109" cy="284955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ctrTitle"/>
          </p:nvPr>
        </p:nvSpPr>
        <p:spPr>
          <a:xfrm>
            <a:off x="0" y="1428750"/>
            <a:ext cx="8858280" cy="1928812"/>
          </a:xfrm>
        </p:spPr>
        <p:txBody>
          <a:bodyPr/>
          <a:lstStyle/>
          <a:p>
            <a:pPr eaLnBrk="1" fontAlgn="auto" hangingPunct="1">
              <a:spcAft>
                <a:spcPts val="0"/>
              </a:spcAft>
              <a:defRPr/>
            </a:pPr>
            <a:r>
              <a:rPr lang="en-US" sz="3600" dirty="0" smtClean="0">
                <a:solidFill>
                  <a:schemeClr val="tx1"/>
                </a:solidFill>
                <a:effectLst/>
                <a:latin typeface="Arial" pitchFamily="34" charset="0"/>
                <a:cs typeface="Arial" pitchFamily="34" charset="0"/>
              </a:rPr>
              <a:t>Question Time!</a:t>
            </a:r>
            <a:endParaRPr lang="en-CA" sz="2400" dirty="0" smtClean="0">
              <a:solidFill>
                <a:schemeClr val="tx1"/>
              </a:solidFill>
              <a:effectLst/>
              <a:latin typeface="Arial" pitchFamily="34" charset="0"/>
              <a:cs typeface="Arial" pitchFamily="34" charset="0"/>
            </a:endParaRPr>
          </a:p>
        </p:txBody>
      </p:sp>
      <p:sp>
        <p:nvSpPr>
          <p:cNvPr id="22531" name="Text Box 3"/>
          <p:cNvSpPr txBox="1">
            <a:spLocks noChangeArrowheads="1"/>
          </p:cNvSpPr>
          <p:nvPr/>
        </p:nvSpPr>
        <p:spPr bwMode="auto">
          <a:xfrm>
            <a:off x="138113" y="5995988"/>
            <a:ext cx="89296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2800" b="1" u="sng">
                <a:cs typeface="Arial" charset="0"/>
              </a:rPr>
              <a:t>www.EWSNetwork.com</a:t>
            </a:r>
            <a:endParaRPr lang="en-CA" sz="2800" b="1">
              <a:cs typeface="Arial" charset="0"/>
            </a:endParaRPr>
          </a:p>
        </p:txBody>
      </p:sp>
      <p:pic>
        <p:nvPicPr>
          <p:cNvPr id="22532"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788" y="1304925"/>
            <a:ext cx="24892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503238" y="1160463"/>
            <a:ext cx="6732587" cy="4292600"/>
          </a:xfrm>
        </p:spPr>
        <p:txBody>
          <a:bodyPr/>
          <a:lstStyle/>
          <a:p>
            <a:pPr eaLnBrk="1" hangingPunct="1"/>
            <a:endParaRPr lang="en-US" sz="2400" dirty="0" smtClean="0">
              <a:latin typeface="Arial" charset="0"/>
              <a:cs typeface="Arial" charset="0"/>
            </a:endParaRPr>
          </a:p>
          <a:p>
            <a:pPr eaLnBrk="1" hangingPunct="1"/>
            <a:r>
              <a:rPr lang="en-US" sz="2400" dirty="0" smtClean="0">
                <a:latin typeface="Arial" charset="0"/>
                <a:cs typeface="Arial" charset="0"/>
              </a:rPr>
              <a:t>What is Emotional Eating?</a:t>
            </a:r>
          </a:p>
          <a:p>
            <a:pPr eaLnBrk="1" hangingPunct="1"/>
            <a:r>
              <a:rPr lang="en-US" sz="2400" dirty="0" smtClean="0">
                <a:latin typeface="Arial" charset="0"/>
                <a:cs typeface="Arial" charset="0"/>
              </a:rPr>
              <a:t>How to Tell the Difference?</a:t>
            </a:r>
          </a:p>
          <a:p>
            <a:pPr eaLnBrk="1" hangingPunct="1"/>
            <a:r>
              <a:rPr lang="en-US" sz="2400" dirty="0" smtClean="0">
                <a:latin typeface="Arial" charset="0"/>
                <a:cs typeface="Arial" charset="0"/>
              </a:rPr>
              <a:t>How to Identify Eating Triggers</a:t>
            </a:r>
          </a:p>
          <a:p>
            <a:pPr eaLnBrk="1" hangingPunct="1"/>
            <a:r>
              <a:rPr lang="en-US" sz="2400" dirty="0" smtClean="0">
                <a:latin typeface="Arial" charset="0"/>
                <a:cs typeface="Arial" charset="0"/>
              </a:rPr>
              <a:t>The HALT Method</a:t>
            </a:r>
          </a:p>
          <a:p>
            <a:pPr eaLnBrk="1" hangingPunct="1"/>
            <a:r>
              <a:rPr lang="en-US" sz="2400" dirty="0" smtClean="0">
                <a:latin typeface="Arial" charset="0"/>
                <a:cs typeface="Arial" charset="0"/>
              </a:rPr>
              <a:t>Tips on Stopping Emotional Eating</a:t>
            </a:r>
          </a:p>
          <a:p>
            <a:pPr eaLnBrk="1" hangingPunct="1"/>
            <a:r>
              <a:rPr lang="en-US" sz="2400" dirty="0" smtClean="0">
                <a:latin typeface="Arial" charset="0"/>
                <a:cs typeface="Arial" charset="0"/>
              </a:rPr>
              <a:t>Motivation: What to Do if You Lose it?</a:t>
            </a:r>
          </a:p>
          <a:p>
            <a:pPr eaLnBrk="1" hangingPunct="1"/>
            <a:r>
              <a:rPr lang="en-US" sz="2400" dirty="0" smtClean="0">
                <a:latin typeface="Arial" charset="0"/>
                <a:cs typeface="Arial" charset="0"/>
              </a:rPr>
              <a:t>Staying Motivated: Weight Loss</a:t>
            </a:r>
          </a:p>
          <a:p>
            <a:pPr eaLnBrk="1" hangingPunct="1"/>
            <a:r>
              <a:rPr lang="en-US" sz="2400" dirty="0" smtClean="0">
                <a:latin typeface="Arial" charset="0"/>
                <a:cs typeface="Arial" charset="0"/>
              </a:rPr>
              <a:t>Staying Motivated: Fitness</a:t>
            </a:r>
          </a:p>
          <a:p>
            <a:pPr eaLnBrk="1" hangingPunct="1"/>
            <a:r>
              <a:rPr lang="en-US" sz="2400" dirty="0" smtClean="0">
                <a:latin typeface="Arial" charset="0"/>
                <a:cs typeface="Arial" charset="0"/>
              </a:rPr>
              <a:t>Q &amp; A</a:t>
            </a:r>
          </a:p>
          <a:p>
            <a:pPr eaLnBrk="1" hangingPunct="1"/>
            <a:endParaRPr lang="en-US" sz="2000" b="1" dirty="0" smtClean="0">
              <a:latin typeface="Arial" charset="0"/>
              <a:cs typeface="Arial" charset="0"/>
            </a:endParaRPr>
          </a:p>
          <a:p>
            <a:pPr eaLnBrk="1" hangingPunct="1">
              <a:buFont typeface="Wingdings 3" pitchFamily="18" charset="2"/>
              <a:buNone/>
            </a:pPr>
            <a:endParaRPr lang="en-US" sz="2000" b="1" dirty="0" smtClean="0">
              <a:latin typeface="Arial" charset="0"/>
              <a:cs typeface="Arial" charset="0"/>
            </a:endParaRPr>
          </a:p>
          <a:p>
            <a:pPr eaLnBrk="1" hangingPunct="1"/>
            <a:endParaRPr lang="en-US" sz="2000" dirty="0" smtClean="0">
              <a:latin typeface="Arial" charset="0"/>
              <a:cs typeface="Arial" charset="0"/>
            </a:endParaRPr>
          </a:p>
          <a:p>
            <a:pPr eaLnBrk="1" hangingPunct="1"/>
            <a:endParaRPr lang="en-US" sz="2000" dirty="0" smtClean="0">
              <a:solidFill>
                <a:srgbClr val="404040"/>
              </a:solidFill>
              <a:latin typeface="Arial" charset="0"/>
              <a:cs typeface="Arial" charset="0"/>
            </a:endParaRPr>
          </a:p>
          <a:p>
            <a:pPr eaLnBrk="1" hangingPunct="1"/>
            <a:endParaRPr lang="en-CA" sz="2000" dirty="0" smtClean="0">
              <a:solidFill>
                <a:srgbClr val="404040"/>
              </a:solidFill>
              <a:latin typeface="Arial" charset="0"/>
              <a:cs typeface="Arial" charset="0"/>
            </a:endParaRPr>
          </a:p>
        </p:txBody>
      </p:sp>
      <p:sp>
        <p:nvSpPr>
          <p:cNvPr id="10243" name="Title 2"/>
          <p:cNvSpPr>
            <a:spLocks/>
          </p:cNvSpPr>
          <p:nvPr/>
        </p:nvSpPr>
        <p:spPr bwMode="auto">
          <a:xfrm>
            <a:off x="611559" y="225425"/>
            <a:ext cx="808635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0" hangingPunct="0"/>
            <a:r>
              <a:rPr lang="en-US" sz="3600" b="1" dirty="0">
                <a:solidFill>
                  <a:schemeClr val="tx2"/>
                </a:solidFill>
                <a:cs typeface="Arial" charset="0"/>
              </a:rPr>
              <a:t>Objectives:</a:t>
            </a:r>
          </a:p>
        </p:txBody>
      </p:sp>
      <p:pic>
        <p:nvPicPr>
          <p:cNvPr id="10244"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cs typeface="Arial" charset="0"/>
              </a:rPr>
              <a:t>www.EWSNetwork.com</a:t>
            </a:r>
          </a:p>
        </p:txBody>
      </p:sp>
      <p:pic>
        <p:nvPicPr>
          <p:cNvPr id="10246"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746668" y="1368425"/>
            <a:ext cx="2407526" cy="1780449"/>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431800" y="1268413"/>
            <a:ext cx="8229600" cy="4525962"/>
          </a:xfrm>
        </p:spPr>
        <p:txBody>
          <a:bodyPr/>
          <a:lstStyle/>
          <a:p>
            <a:r>
              <a:rPr lang="en-US" sz="1800" b="1" dirty="0" smtClean="0">
                <a:latin typeface="Arial" charset="0"/>
                <a:cs typeface="Arial" charset="0"/>
              </a:rPr>
              <a:t>Emotional Eating </a:t>
            </a:r>
            <a:r>
              <a:rPr lang="en-US" sz="1800" dirty="0" smtClean="0">
                <a:latin typeface="Arial" charset="0"/>
                <a:cs typeface="Arial" charset="0"/>
              </a:rPr>
              <a:t>is the practice of consuming large quantities of food—usually </a:t>
            </a:r>
            <a:r>
              <a:rPr lang="en-US" sz="1800" i="1" dirty="0" smtClean="0">
                <a:latin typeface="Arial" charset="0"/>
                <a:cs typeface="Arial" charset="0"/>
              </a:rPr>
              <a:t>“comfort” or junk foods </a:t>
            </a:r>
            <a:r>
              <a:rPr lang="en-US" sz="1800" dirty="0" smtClean="0">
                <a:latin typeface="Arial" charset="0"/>
                <a:cs typeface="Arial" charset="0"/>
              </a:rPr>
              <a:t>– in response to feelings instead of hunger.</a:t>
            </a:r>
          </a:p>
          <a:p>
            <a:r>
              <a:rPr lang="en-US" sz="1800" dirty="0" smtClean="0">
                <a:latin typeface="Arial" charset="0"/>
                <a:cs typeface="Arial" charset="0"/>
              </a:rPr>
              <a:t>Experts estimate </a:t>
            </a:r>
            <a:r>
              <a:rPr lang="en-US" sz="1800" b="1" dirty="0" smtClean="0">
                <a:latin typeface="Arial" charset="0"/>
                <a:cs typeface="Arial" charset="0"/>
              </a:rPr>
              <a:t>75% of overeating is caused by emotions</a:t>
            </a:r>
            <a:r>
              <a:rPr lang="en-US" sz="1800" dirty="0" smtClean="0">
                <a:latin typeface="Arial" charset="0"/>
                <a:cs typeface="Arial" charset="0"/>
              </a:rPr>
              <a:t>. </a:t>
            </a:r>
          </a:p>
          <a:p>
            <a:r>
              <a:rPr lang="en-US" sz="1800" dirty="0" smtClean="0">
                <a:latin typeface="Arial" charset="0"/>
                <a:cs typeface="Arial" charset="0"/>
              </a:rPr>
              <a:t>Food can bring short-term comfort and as a result, we often turn to food to heal emotional problems.</a:t>
            </a:r>
          </a:p>
          <a:p>
            <a:r>
              <a:rPr lang="en-US" sz="1800" dirty="0" smtClean="0">
                <a:latin typeface="Arial" charset="0"/>
                <a:cs typeface="Arial" charset="0"/>
              </a:rPr>
              <a:t>Depression, boredom, loneliness, chronic anger, frustration, stress, problems with interpersonal relationships, and poor self-esteem can result in overeating and unwanted weight gain.</a:t>
            </a:r>
          </a:p>
          <a:p>
            <a:r>
              <a:rPr lang="en-US" sz="1800" dirty="0" smtClean="0">
                <a:latin typeface="Arial" charset="0"/>
                <a:cs typeface="Arial" charset="0"/>
              </a:rPr>
              <a:t>By </a:t>
            </a:r>
            <a:r>
              <a:rPr lang="en-US" sz="1800" b="1" dirty="0" smtClean="0">
                <a:latin typeface="Arial" charset="0"/>
                <a:cs typeface="Arial" charset="0"/>
              </a:rPr>
              <a:t>identifying what triggers emotional eating</a:t>
            </a:r>
            <a:r>
              <a:rPr lang="en-US" sz="1800" dirty="0" smtClean="0">
                <a:latin typeface="Arial" charset="0"/>
                <a:cs typeface="Arial" charset="0"/>
              </a:rPr>
              <a:t>, we can substitute more appropriate techniques to manage</a:t>
            </a:r>
          </a:p>
          <a:p>
            <a:pPr marL="109537" indent="0">
              <a:buNone/>
            </a:pPr>
            <a:r>
              <a:rPr lang="en-US" sz="1800" dirty="0">
                <a:latin typeface="Arial" charset="0"/>
                <a:cs typeface="Arial" charset="0"/>
              </a:rPr>
              <a:t> </a:t>
            </a:r>
            <a:r>
              <a:rPr lang="en-US" sz="1800" dirty="0" smtClean="0">
                <a:latin typeface="Arial" charset="0"/>
                <a:cs typeface="Arial" charset="0"/>
              </a:rPr>
              <a:t>   our emotional problems and take food out of the</a:t>
            </a:r>
          </a:p>
          <a:p>
            <a:pPr marL="109537" indent="0">
              <a:buNone/>
            </a:pPr>
            <a:r>
              <a:rPr lang="en-US" sz="1800" dirty="0">
                <a:latin typeface="Arial" charset="0"/>
                <a:cs typeface="Arial" charset="0"/>
              </a:rPr>
              <a:t> </a:t>
            </a:r>
            <a:r>
              <a:rPr lang="en-US" sz="1800" dirty="0" smtClean="0">
                <a:latin typeface="Arial" charset="0"/>
                <a:cs typeface="Arial" charset="0"/>
              </a:rPr>
              <a:t>   equation.</a:t>
            </a:r>
          </a:p>
        </p:txBody>
      </p:sp>
      <p:sp>
        <p:nvSpPr>
          <p:cNvPr id="11267" name="Title 2"/>
          <p:cNvSpPr>
            <a:spLocks noGrp="1"/>
          </p:cNvSpPr>
          <p:nvPr>
            <p:ph type="title"/>
          </p:nvPr>
        </p:nvSpPr>
        <p:spPr bwMode="auto">
          <a:xfrm>
            <a:off x="503548" y="274638"/>
            <a:ext cx="8183252" cy="1143000"/>
          </a:xfrm>
        </p:spPr>
        <p:txBody>
          <a:bodyPr/>
          <a:lstStyle/>
          <a:p>
            <a:r>
              <a:rPr lang="en-US" sz="3600" dirty="0" smtClean="0">
                <a:effectLst/>
                <a:latin typeface="Arial" charset="0"/>
                <a:cs typeface="Arial" charset="0"/>
              </a:rPr>
              <a:t>What is Emotional Eating?</a:t>
            </a:r>
          </a:p>
        </p:txBody>
      </p:sp>
      <p:pic>
        <p:nvPicPr>
          <p:cNvPr id="11268"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084168" y="4206237"/>
            <a:ext cx="2196976" cy="1464650"/>
          </a:xfrm>
          <a:prstGeom prst="rect">
            <a:avLst/>
          </a:prstGeom>
          <a:ln w="9525">
            <a:solidFill>
              <a:srgbClr val="000000"/>
            </a:solidFill>
            <a:miter lim="800000"/>
            <a:headEnd/>
            <a:tailEnd/>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11270"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cs typeface="Arial" charset="0"/>
              </a:rPr>
              <a:t>www.EWSNetwork.com</a:t>
            </a:r>
          </a:p>
        </p:txBody>
      </p:sp>
      <p:pic>
        <p:nvPicPr>
          <p:cNvPr id="11271" name="Picture 5" descr="C:\Documents and Settings\user\Desktop\EWS Network\EWSN_logo_suite\EmployeeWellness_Logo2 800x486.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745647013"/>
              </p:ext>
            </p:extLst>
          </p:nvPr>
        </p:nvGraphicFramePr>
        <p:xfrm>
          <a:off x="395288" y="1449388"/>
          <a:ext cx="7997826" cy="3302000"/>
        </p:xfrm>
        <a:graphic>
          <a:graphicData uri="http://schemas.openxmlformats.org/drawingml/2006/table">
            <a:tbl>
              <a:tblPr firstRow="1" bandRow="1">
                <a:tableStyleId>{5C22544A-7EE6-4342-B048-85BDC9FD1C3A}</a:tableStyleId>
              </a:tblPr>
              <a:tblGrid>
                <a:gridCol w="3998913"/>
                <a:gridCol w="3998913"/>
              </a:tblGrid>
              <a:tr h="370840">
                <a:tc>
                  <a:txBody>
                    <a:bodyPr/>
                    <a:lstStyle/>
                    <a:p>
                      <a:r>
                        <a:rPr lang="en-US" dirty="0" smtClean="0"/>
                        <a:t>Emotional</a:t>
                      </a:r>
                      <a:r>
                        <a:rPr lang="en-US" baseline="0" dirty="0" smtClean="0"/>
                        <a:t> Hunger</a:t>
                      </a:r>
                      <a:endParaRPr lang="en-CA" dirty="0"/>
                    </a:p>
                  </a:txBody>
                  <a:tcPr anchor="ctr"/>
                </a:tc>
                <a:tc>
                  <a:txBody>
                    <a:bodyPr/>
                    <a:lstStyle/>
                    <a:p>
                      <a:r>
                        <a:rPr lang="en-US" dirty="0" smtClean="0"/>
                        <a:t>Physical Hunger</a:t>
                      </a:r>
                      <a:endParaRPr lang="en-CA" dirty="0"/>
                    </a:p>
                  </a:txBody>
                  <a:tcPr anchor="ctr"/>
                </a:tc>
              </a:tr>
              <a:tr h="370840">
                <a:tc>
                  <a:txBody>
                    <a:bodyPr/>
                    <a:lstStyle/>
                    <a:p>
                      <a:r>
                        <a:rPr lang="en-US" dirty="0" smtClean="0"/>
                        <a:t>Hunger comes on suddenly</a:t>
                      </a:r>
                      <a:endParaRPr lang="en-CA" dirty="0"/>
                    </a:p>
                  </a:txBody>
                  <a:tcPr anchor="ctr"/>
                </a:tc>
                <a:tc>
                  <a:txBody>
                    <a:bodyPr/>
                    <a:lstStyle/>
                    <a:p>
                      <a:r>
                        <a:rPr lang="en-US" dirty="0" smtClean="0"/>
                        <a:t>Hunger occurs gradually</a:t>
                      </a:r>
                      <a:endParaRPr lang="en-CA" dirty="0"/>
                    </a:p>
                  </a:txBody>
                  <a:tcPr anchor="ctr"/>
                </a:tc>
              </a:tr>
              <a:tr h="370840">
                <a:tc>
                  <a:txBody>
                    <a:bodyPr/>
                    <a:lstStyle/>
                    <a:p>
                      <a:r>
                        <a:rPr lang="en-US" dirty="0" smtClean="0"/>
                        <a:t>Specific</a:t>
                      </a:r>
                      <a:r>
                        <a:rPr lang="en-US" baseline="0" dirty="0" smtClean="0"/>
                        <a:t> food cravings (</a:t>
                      </a:r>
                      <a:r>
                        <a:rPr lang="en-US" baseline="0" dirty="0" err="1" smtClean="0"/>
                        <a:t>ie</a:t>
                      </a:r>
                      <a:r>
                        <a:rPr lang="en-US" baseline="0" dirty="0" smtClean="0"/>
                        <a:t>: pizza, ice cream)</a:t>
                      </a:r>
                      <a:endParaRPr lang="en-CA" dirty="0"/>
                    </a:p>
                  </a:txBody>
                  <a:tcPr anchor="ctr"/>
                </a:tc>
                <a:tc>
                  <a:txBody>
                    <a:bodyPr/>
                    <a:lstStyle/>
                    <a:p>
                      <a:r>
                        <a:rPr lang="en-US" dirty="0" smtClean="0"/>
                        <a:t>Open to options</a:t>
                      </a:r>
                      <a:endParaRPr lang="en-CA" dirty="0"/>
                    </a:p>
                  </a:txBody>
                  <a:tcPr anchor="ctr"/>
                </a:tc>
              </a:tr>
              <a:tr h="370840">
                <a:tc>
                  <a:txBody>
                    <a:bodyPr/>
                    <a:lstStyle/>
                    <a:p>
                      <a:r>
                        <a:rPr lang="en-US" dirty="0" smtClean="0"/>
                        <a:t>Feels</a:t>
                      </a:r>
                      <a:r>
                        <a:rPr lang="en-US" baseline="0" dirty="0" smtClean="0"/>
                        <a:t> as if it needs to be satisfied instantly with specific food item</a:t>
                      </a:r>
                      <a:endParaRPr lang="en-CA" dirty="0"/>
                    </a:p>
                  </a:txBody>
                  <a:tcPr anchor="ctr"/>
                </a:tc>
                <a:tc>
                  <a:txBody>
                    <a:bodyPr/>
                    <a:lstStyle/>
                    <a:p>
                      <a:r>
                        <a:rPr lang="en-US" dirty="0" smtClean="0"/>
                        <a:t>Physical hunger</a:t>
                      </a:r>
                      <a:r>
                        <a:rPr lang="en-US" baseline="0" dirty="0" smtClean="0"/>
                        <a:t> feels as if it can wait</a:t>
                      </a:r>
                      <a:endParaRPr lang="en-CA" dirty="0"/>
                    </a:p>
                  </a:txBody>
                  <a:tcPr anchor="ctr"/>
                </a:tc>
              </a:tr>
              <a:tr h="370840">
                <a:tc>
                  <a:txBody>
                    <a:bodyPr/>
                    <a:lstStyle/>
                    <a:p>
                      <a:r>
                        <a:rPr lang="en-US" dirty="0" smtClean="0"/>
                        <a:t>Even when</a:t>
                      </a:r>
                      <a:r>
                        <a:rPr lang="en-US" baseline="0" dirty="0" smtClean="0"/>
                        <a:t> full, more likely to keep eating</a:t>
                      </a:r>
                      <a:endParaRPr lang="en-CA" dirty="0"/>
                    </a:p>
                  </a:txBody>
                  <a:tcPr anchor="ctr"/>
                </a:tc>
                <a:tc>
                  <a:txBody>
                    <a:bodyPr/>
                    <a:lstStyle/>
                    <a:p>
                      <a:r>
                        <a:rPr lang="en-US" dirty="0" smtClean="0"/>
                        <a:t>More likely to stop eating when full</a:t>
                      </a:r>
                      <a:endParaRPr lang="en-CA" dirty="0"/>
                    </a:p>
                  </a:txBody>
                  <a:tcPr anchor="ctr"/>
                </a:tc>
              </a:tr>
              <a:tr h="370840">
                <a:tc>
                  <a:txBody>
                    <a:bodyPr/>
                    <a:lstStyle/>
                    <a:p>
                      <a:r>
                        <a:rPr lang="en-US" dirty="0" smtClean="0"/>
                        <a:t>Leaves behind feelings of guilt</a:t>
                      </a:r>
                      <a:endParaRPr lang="en-CA" dirty="0"/>
                    </a:p>
                  </a:txBody>
                  <a:tcPr anchor="ctr"/>
                </a:tc>
                <a:tc>
                  <a:txBody>
                    <a:bodyPr/>
                    <a:lstStyle/>
                    <a:p>
                      <a:r>
                        <a:rPr lang="en-US" dirty="0" smtClean="0"/>
                        <a:t>No</a:t>
                      </a:r>
                      <a:r>
                        <a:rPr lang="en-US" baseline="0" dirty="0" smtClean="0"/>
                        <a:t> feelings of guilt when eating to satisfy physical hunger</a:t>
                      </a:r>
                      <a:endParaRPr lang="en-CA" dirty="0"/>
                    </a:p>
                  </a:txBody>
                  <a:tcPr anchor="ctr"/>
                </a:tc>
              </a:tr>
            </a:tbl>
          </a:graphicData>
        </a:graphic>
      </p:graphicFrame>
      <p:sp>
        <p:nvSpPr>
          <p:cNvPr id="12292" name="Title 2"/>
          <p:cNvSpPr>
            <a:spLocks noGrp="1"/>
          </p:cNvSpPr>
          <p:nvPr>
            <p:ph type="title"/>
          </p:nvPr>
        </p:nvSpPr>
        <p:spPr bwMode="auto"/>
        <p:txBody>
          <a:bodyPr>
            <a:noAutofit/>
          </a:bodyPr>
          <a:lstStyle/>
          <a:p>
            <a:pPr algn="ctr">
              <a:defRPr/>
            </a:pPr>
            <a:r>
              <a:rPr lang="en-US" sz="3600" dirty="0" smtClean="0">
                <a:effectLst/>
                <a:latin typeface="Arial" charset="0"/>
                <a:cs typeface="Arial" charset="0"/>
              </a:rPr>
              <a:t>How to Tell The Difference Between </a:t>
            </a:r>
            <a:br>
              <a:rPr lang="en-US" sz="3600" dirty="0" smtClean="0">
                <a:effectLst/>
                <a:latin typeface="Arial" charset="0"/>
                <a:cs typeface="Arial" charset="0"/>
              </a:rPr>
            </a:br>
            <a:r>
              <a:rPr lang="en-US" sz="3600" dirty="0" smtClean="0">
                <a:effectLst/>
                <a:latin typeface="Arial" charset="0"/>
                <a:cs typeface="Arial" charset="0"/>
              </a:rPr>
              <a:t>Emotional &amp; Physical Hunger</a:t>
            </a:r>
          </a:p>
        </p:txBody>
      </p:sp>
      <p:sp>
        <p:nvSpPr>
          <p:cNvPr id="12293"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cs typeface="Arial" charset="0"/>
              </a:rPr>
              <a:t>www.EWSNetwork.com</a:t>
            </a:r>
          </a:p>
        </p:txBody>
      </p:sp>
      <p:pic>
        <p:nvPicPr>
          <p:cNvPr id="12294"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3549" y="4836009"/>
            <a:ext cx="1174331" cy="1179574"/>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3841" y="4832235"/>
            <a:ext cx="1103343" cy="1103343"/>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800" y="1268413"/>
            <a:ext cx="8542338" cy="4525962"/>
          </a:xfrm>
        </p:spPr>
        <p:txBody>
          <a:bodyPr/>
          <a:lstStyle/>
          <a:p>
            <a:pPr marL="109537" indent="0">
              <a:buNone/>
              <a:defRPr/>
            </a:pPr>
            <a:r>
              <a:rPr lang="en-GB" sz="2400" b="1" dirty="0" smtClean="0">
                <a:latin typeface="Arial" pitchFamily="34" charset="0"/>
                <a:cs typeface="Arial" pitchFamily="34" charset="0"/>
              </a:rPr>
              <a:t>Situations and emotions that trigger us to eat fall into five main categories:</a:t>
            </a:r>
          </a:p>
          <a:p>
            <a:pPr marL="109537" indent="0">
              <a:buNone/>
              <a:defRPr/>
            </a:pPr>
            <a:endParaRPr lang="en-GB" sz="2800" b="1" dirty="0" smtClean="0">
              <a:latin typeface="Arial" pitchFamily="34" charset="0"/>
              <a:cs typeface="Arial" pitchFamily="34" charset="0"/>
            </a:endParaRPr>
          </a:p>
          <a:p>
            <a:pPr>
              <a:buFont typeface="Wingdings" pitchFamily="2" charset="2"/>
              <a:buChar char="Ø"/>
              <a:defRPr/>
            </a:pPr>
            <a:r>
              <a:rPr lang="en-GB" sz="2000" b="1" dirty="0" smtClean="0">
                <a:latin typeface="Arial" pitchFamily="34" charset="0"/>
                <a:cs typeface="Arial" pitchFamily="34" charset="0"/>
              </a:rPr>
              <a:t>Social : </a:t>
            </a:r>
            <a:r>
              <a:rPr lang="en-GB" sz="2000" dirty="0" smtClean="0">
                <a:latin typeface="Arial" pitchFamily="34" charset="0"/>
                <a:cs typeface="Arial" pitchFamily="34" charset="0"/>
              </a:rPr>
              <a:t>Eating when around other people</a:t>
            </a:r>
          </a:p>
          <a:p>
            <a:pPr>
              <a:buFont typeface="Wingdings" pitchFamily="2" charset="2"/>
              <a:buChar char="Ø"/>
              <a:defRPr/>
            </a:pPr>
            <a:r>
              <a:rPr lang="en-GB" sz="2000" b="1" dirty="0" smtClean="0">
                <a:latin typeface="Arial" pitchFamily="34" charset="0"/>
                <a:cs typeface="Arial" pitchFamily="34" charset="0"/>
              </a:rPr>
              <a:t>Emotional: </a:t>
            </a:r>
            <a:r>
              <a:rPr lang="en-GB" sz="2000" dirty="0" smtClean="0">
                <a:latin typeface="Arial" pitchFamily="34" charset="0"/>
                <a:cs typeface="Arial" pitchFamily="34" charset="0"/>
              </a:rPr>
              <a:t>Eating in response to boredom, stress, fatigue, tension, depression, anger, anxiety or loneliness as way to “fill the void”</a:t>
            </a:r>
          </a:p>
          <a:p>
            <a:pPr>
              <a:buFont typeface="Wingdings" pitchFamily="2" charset="2"/>
              <a:buChar char="Ø"/>
              <a:defRPr/>
            </a:pPr>
            <a:r>
              <a:rPr lang="en-GB" sz="2000" b="1" dirty="0" smtClean="0">
                <a:latin typeface="Arial" pitchFamily="34" charset="0"/>
                <a:cs typeface="Arial" pitchFamily="34" charset="0"/>
              </a:rPr>
              <a:t>Situational: </a:t>
            </a:r>
            <a:r>
              <a:rPr lang="en-GB" sz="2000" dirty="0" smtClean="0">
                <a:latin typeface="Arial" pitchFamily="34" charset="0"/>
                <a:cs typeface="Arial" pitchFamily="34" charset="0"/>
              </a:rPr>
              <a:t>Eating because the opportunity is there.</a:t>
            </a:r>
          </a:p>
          <a:p>
            <a:pPr>
              <a:buFont typeface="Wingdings" pitchFamily="2" charset="2"/>
              <a:buChar char="Ø"/>
              <a:defRPr/>
            </a:pPr>
            <a:r>
              <a:rPr lang="en-GB" sz="2000" b="1" dirty="0" smtClean="0">
                <a:latin typeface="Arial" pitchFamily="34" charset="0"/>
                <a:cs typeface="Arial" pitchFamily="34" charset="0"/>
              </a:rPr>
              <a:t>Thoughts: </a:t>
            </a:r>
            <a:r>
              <a:rPr lang="en-GB" sz="2000" dirty="0" smtClean="0">
                <a:latin typeface="Arial" pitchFamily="34" charset="0"/>
                <a:cs typeface="Arial" pitchFamily="34" charset="0"/>
              </a:rPr>
              <a:t>Eating as a result of negative self-worth or making excuses for eating.</a:t>
            </a:r>
          </a:p>
          <a:p>
            <a:pPr>
              <a:buFont typeface="Wingdings" pitchFamily="2" charset="2"/>
              <a:buChar char="Ø"/>
              <a:defRPr/>
            </a:pPr>
            <a:r>
              <a:rPr lang="en-GB" sz="2000" b="1" dirty="0" smtClean="0">
                <a:latin typeface="Arial" pitchFamily="34" charset="0"/>
                <a:cs typeface="Arial" pitchFamily="34" charset="0"/>
              </a:rPr>
              <a:t>Physiological: </a:t>
            </a:r>
            <a:r>
              <a:rPr lang="en-GB" sz="2000" dirty="0" smtClean="0">
                <a:latin typeface="Arial" pitchFamily="34" charset="0"/>
                <a:cs typeface="Arial" pitchFamily="34" charset="0"/>
              </a:rPr>
              <a:t>Eating in response to physical cues</a:t>
            </a:r>
            <a:endParaRPr lang="en-GB" sz="2000" dirty="0">
              <a:latin typeface="Arial" pitchFamily="34" charset="0"/>
              <a:cs typeface="Arial" pitchFamily="34" charset="0"/>
            </a:endParaRPr>
          </a:p>
          <a:p>
            <a:pPr marL="109537" indent="0">
              <a:buFont typeface="Wingdings 3" charset="0"/>
              <a:buNone/>
              <a:defRPr/>
            </a:pPr>
            <a:endParaRPr lang="en-US" sz="2400" dirty="0">
              <a:latin typeface="Arial" pitchFamily="34" charset="0"/>
              <a:cs typeface="Arial" pitchFamily="34" charset="0"/>
            </a:endParaRPr>
          </a:p>
        </p:txBody>
      </p:sp>
      <p:sp>
        <p:nvSpPr>
          <p:cNvPr id="13316" name="Title 2"/>
          <p:cNvSpPr>
            <a:spLocks noGrp="1"/>
          </p:cNvSpPr>
          <p:nvPr>
            <p:ph type="title"/>
          </p:nvPr>
        </p:nvSpPr>
        <p:spPr bwMode="auto">
          <a:xfrm>
            <a:off x="575556" y="274638"/>
            <a:ext cx="8111244" cy="1143000"/>
          </a:xfrm>
        </p:spPr>
        <p:txBody>
          <a:bodyPr>
            <a:normAutofit/>
          </a:bodyPr>
          <a:lstStyle/>
          <a:p>
            <a:r>
              <a:rPr lang="en-US" sz="3600" dirty="0" smtClean="0">
                <a:effectLst/>
                <a:latin typeface="Arial" pitchFamily="34" charset="0"/>
                <a:cs typeface="Arial" pitchFamily="34" charset="0"/>
              </a:rPr>
              <a:t>How to Identify Eating Triggers</a:t>
            </a:r>
          </a:p>
        </p:txBody>
      </p:sp>
      <p:sp>
        <p:nvSpPr>
          <p:cNvPr id="13318"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3319"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313" y="368661"/>
            <a:ext cx="8229600" cy="5462228"/>
          </a:xfrm>
          <a:ln>
            <a:solidFill>
              <a:schemeClr val="bg1"/>
            </a:solidFill>
          </a:ln>
        </p:spPr>
        <p:txBody>
          <a:bodyPr/>
          <a:lstStyle/>
          <a:p>
            <a:pPr marL="109537" indent="0" algn="ctr">
              <a:buNone/>
              <a:defRPr/>
            </a:pPr>
            <a:r>
              <a:rPr lang="en-US" sz="3600" b="1" dirty="0" smtClean="0">
                <a:latin typeface="Arial" pitchFamily="34" charset="0"/>
                <a:cs typeface="Arial" pitchFamily="34" charset="0"/>
              </a:rPr>
              <a:t>Emotional Eating?  </a:t>
            </a:r>
            <a:endParaRPr lang="en-US" sz="3600" b="1" dirty="0">
              <a:latin typeface="Arial" pitchFamily="34" charset="0"/>
              <a:cs typeface="Arial" pitchFamily="34" charset="0"/>
            </a:endParaRPr>
          </a:p>
          <a:p>
            <a:pPr marL="109537" indent="0" algn="ctr">
              <a:buNone/>
              <a:defRPr/>
            </a:pPr>
            <a:r>
              <a:rPr lang="en-US" sz="2800" b="1" dirty="0" smtClean="0">
                <a:solidFill>
                  <a:srgbClr val="FF0000"/>
                </a:solidFill>
                <a:latin typeface="Arial" pitchFamily="34" charset="0"/>
                <a:cs typeface="Arial" pitchFamily="34" charset="0"/>
              </a:rPr>
              <a:t>HALT</a:t>
            </a:r>
            <a:r>
              <a:rPr lang="en-US" sz="2800" dirty="0" smtClean="0">
                <a:latin typeface="Arial" pitchFamily="34" charset="0"/>
                <a:cs typeface="Arial" pitchFamily="34" charset="0"/>
              </a:rPr>
              <a:t> before you start!</a:t>
            </a:r>
          </a:p>
          <a:p>
            <a:pPr marL="109537" indent="0">
              <a:buNone/>
              <a:defRPr/>
            </a:pPr>
            <a:r>
              <a:rPr lang="en-US" sz="2400" dirty="0" smtClean="0">
                <a:latin typeface="Arial" pitchFamily="34" charset="0"/>
                <a:cs typeface="Arial" pitchFamily="34" charset="0"/>
              </a:rPr>
              <a:t>			</a:t>
            </a:r>
          </a:p>
          <a:p>
            <a:pPr marL="109537"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				</a:t>
            </a:r>
          </a:p>
          <a:p>
            <a:pPr marL="109537" indent="0">
              <a:buNone/>
              <a:defRPr/>
            </a:pPr>
            <a:r>
              <a:rPr lang="en-US" sz="2400" dirty="0">
                <a:latin typeface="Arial" pitchFamily="34" charset="0"/>
                <a:cs typeface="Arial" pitchFamily="34" charset="0"/>
              </a:rPr>
              <a:t>	</a:t>
            </a:r>
            <a:r>
              <a:rPr lang="en-US" sz="2400" dirty="0" smtClean="0">
                <a:latin typeface="Arial" pitchFamily="34" charset="0"/>
                <a:cs typeface="Arial" pitchFamily="34" charset="0"/>
              </a:rPr>
              <a:t>				Are you </a:t>
            </a:r>
            <a:r>
              <a:rPr lang="en-US" sz="2800" b="1" dirty="0" smtClean="0">
                <a:solidFill>
                  <a:srgbClr val="FF0000"/>
                </a:solidFill>
                <a:latin typeface="Arial" pitchFamily="34" charset="0"/>
                <a:cs typeface="Arial" pitchFamily="34" charset="0"/>
              </a:rPr>
              <a:t>H</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ungry</a:t>
            </a:r>
            <a:r>
              <a:rPr lang="en-US" sz="2400" dirty="0" smtClean="0">
                <a:latin typeface="Arial" pitchFamily="34" charset="0"/>
                <a:cs typeface="Arial" pitchFamily="34" charset="0"/>
              </a:rPr>
              <a:t>?</a:t>
            </a:r>
          </a:p>
          <a:p>
            <a:pPr marL="109537" indent="0">
              <a:buNone/>
              <a:defRPr/>
            </a:pPr>
            <a:r>
              <a:rPr lang="en-US" sz="2400" dirty="0" smtClean="0">
                <a:latin typeface="Arial" pitchFamily="34" charset="0"/>
                <a:cs typeface="Arial" pitchFamily="34" charset="0"/>
              </a:rPr>
              <a:t>					Are you </a:t>
            </a:r>
            <a:r>
              <a:rPr lang="en-US" sz="2800" b="1" dirty="0" smtClean="0">
                <a:solidFill>
                  <a:srgbClr val="FF0000"/>
                </a:solidFill>
                <a:latin typeface="Arial" pitchFamily="34" charset="0"/>
                <a:cs typeface="Arial" pitchFamily="34" charset="0"/>
              </a:rPr>
              <a:t>A</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ngry</a:t>
            </a:r>
            <a:r>
              <a:rPr lang="en-US" sz="2400" dirty="0" smtClean="0">
                <a:latin typeface="Arial" pitchFamily="34" charset="0"/>
                <a:cs typeface="Arial" pitchFamily="34" charset="0"/>
              </a:rPr>
              <a:t>?</a:t>
            </a:r>
          </a:p>
          <a:p>
            <a:pPr marL="109537" indent="0">
              <a:buNone/>
              <a:defRPr/>
            </a:pPr>
            <a:r>
              <a:rPr lang="en-US" sz="2400" dirty="0" smtClean="0">
                <a:latin typeface="Arial" pitchFamily="34" charset="0"/>
                <a:cs typeface="Arial" pitchFamily="34" charset="0"/>
              </a:rPr>
              <a:t>					Are you </a:t>
            </a:r>
            <a:r>
              <a:rPr lang="en-US" sz="2800" b="1" dirty="0" smtClean="0">
                <a:solidFill>
                  <a:srgbClr val="FF0000"/>
                </a:solidFill>
                <a:latin typeface="Arial" pitchFamily="34" charset="0"/>
                <a:cs typeface="Arial" pitchFamily="34" charset="0"/>
              </a:rPr>
              <a:t>L</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onely</a:t>
            </a:r>
            <a:r>
              <a:rPr lang="en-US" sz="2400" dirty="0" smtClean="0">
                <a:latin typeface="Arial" pitchFamily="34" charset="0"/>
                <a:cs typeface="Arial" pitchFamily="34" charset="0"/>
              </a:rPr>
              <a:t>?</a:t>
            </a:r>
          </a:p>
          <a:p>
            <a:pPr marL="109537" indent="0">
              <a:buNone/>
              <a:defRPr/>
            </a:pPr>
            <a:r>
              <a:rPr lang="en-US" sz="2400" dirty="0" smtClean="0">
                <a:latin typeface="Arial" pitchFamily="34" charset="0"/>
                <a:cs typeface="Arial" pitchFamily="34" charset="0"/>
              </a:rPr>
              <a:t>					Are you </a:t>
            </a:r>
            <a:r>
              <a:rPr lang="en-US" sz="2800" b="1" dirty="0" smtClean="0">
                <a:solidFill>
                  <a:srgbClr val="FF0000"/>
                </a:solidFill>
                <a:latin typeface="Arial" pitchFamily="34" charset="0"/>
                <a:cs typeface="Arial" pitchFamily="34" charset="0"/>
              </a:rPr>
              <a:t>T</a:t>
            </a:r>
            <a:r>
              <a:rPr lang="en-US" sz="2400" dirty="0" smtClean="0">
                <a:latin typeface="Arial" pitchFamily="34" charset="0"/>
                <a:cs typeface="Arial" pitchFamily="34" charset="0"/>
              </a:rPr>
              <a:t>-</a:t>
            </a:r>
            <a:r>
              <a:rPr lang="en-US" sz="2400" dirty="0" err="1" smtClean="0">
                <a:latin typeface="Arial" pitchFamily="34" charset="0"/>
                <a:cs typeface="Arial" pitchFamily="34" charset="0"/>
              </a:rPr>
              <a:t>ired</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1433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4340"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7756" y="1556792"/>
            <a:ext cx="3747781" cy="369803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1" name="Title 2"/>
          <p:cNvSpPr>
            <a:spLocks noGrp="1"/>
          </p:cNvSpPr>
          <p:nvPr>
            <p:ph type="title"/>
          </p:nvPr>
        </p:nvSpPr>
        <p:spPr bwMode="auto">
          <a:xfrm>
            <a:off x="575556" y="274638"/>
            <a:ext cx="8111244" cy="958118"/>
          </a:xfrm>
        </p:spPr>
        <p:txBody>
          <a:bodyPr>
            <a:normAutofit/>
          </a:bodyPr>
          <a:lstStyle/>
          <a:p>
            <a:r>
              <a:rPr lang="en-US" sz="3200" dirty="0" smtClean="0">
                <a:effectLst/>
                <a:latin typeface="Arial" charset="0"/>
                <a:cs typeface="Arial" charset="0"/>
              </a:rPr>
              <a:t>Tips on Stopping Emotional Eating</a:t>
            </a:r>
          </a:p>
        </p:txBody>
      </p:sp>
      <p:sp>
        <p:nvSpPr>
          <p:cNvPr id="15382"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cs typeface="Arial" charset="0"/>
              </a:rPr>
              <a:t>www.EWSNetwork.com</a:t>
            </a:r>
          </a:p>
        </p:txBody>
      </p:sp>
      <p:pic>
        <p:nvPicPr>
          <p:cNvPr id="15383"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p:cNvSpPr>
            <a:spLocks noGrp="1"/>
          </p:cNvSpPr>
          <p:nvPr>
            <p:ph idx="1"/>
          </p:nvPr>
        </p:nvSpPr>
        <p:spPr>
          <a:xfrm>
            <a:off x="457200" y="1160748"/>
            <a:ext cx="8229600" cy="4846352"/>
          </a:xfrm>
        </p:spPr>
        <p:txBody>
          <a:bodyPr/>
          <a:lstStyle/>
          <a:p>
            <a:r>
              <a:rPr lang="en-US" sz="1800" b="1" dirty="0" smtClean="0">
                <a:latin typeface="Arial" pitchFamily="34" charset="0"/>
                <a:cs typeface="Arial" pitchFamily="34" charset="0"/>
              </a:rPr>
              <a:t>Keep a food diary </a:t>
            </a:r>
            <a:r>
              <a:rPr lang="en-US" sz="1800" dirty="0" smtClean="0">
                <a:latin typeface="Arial" pitchFamily="34" charset="0"/>
                <a:cs typeface="Arial" pitchFamily="34" charset="0"/>
              </a:rPr>
              <a:t>that records what and when you eat, as well as stressors, thoughts, or emotions you identify as you eat. </a:t>
            </a:r>
          </a:p>
          <a:p>
            <a:r>
              <a:rPr lang="en-US" sz="1800" b="1" dirty="0" smtClean="0">
                <a:latin typeface="Arial" pitchFamily="34" charset="0"/>
                <a:cs typeface="Arial" pitchFamily="34" charset="0"/>
              </a:rPr>
              <a:t>Develop alternatives to eating</a:t>
            </a:r>
            <a:r>
              <a:rPr lang="en-US" sz="1800" dirty="0" smtClean="0">
                <a:latin typeface="Arial" pitchFamily="34" charset="0"/>
                <a:cs typeface="Arial" pitchFamily="34" charset="0"/>
              </a:rPr>
              <a:t>: when you start to reach for food in response to a trigger, try one of the following activities instead:</a:t>
            </a:r>
          </a:p>
          <a:p>
            <a:endParaRPr lang="en-US" sz="1600" dirty="0">
              <a:latin typeface="Arial" pitchFamily="34" charset="0"/>
              <a:cs typeface="Arial" pitchFamily="34" charset="0"/>
            </a:endParaRPr>
          </a:p>
          <a:p>
            <a:pPr lvl="1">
              <a:buFont typeface="Wingdings" pitchFamily="2" charset="2"/>
              <a:buChar char="§"/>
            </a:pPr>
            <a:r>
              <a:rPr lang="en-US" sz="1600" dirty="0" smtClean="0">
                <a:latin typeface="Arial" pitchFamily="34" charset="0"/>
                <a:cs typeface="Arial" pitchFamily="34" charset="0"/>
              </a:rPr>
              <a:t>Read a good book/magazine</a:t>
            </a:r>
          </a:p>
          <a:p>
            <a:pPr lvl="1">
              <a:buFont typeface="Wingdings" pitchFamily="2" charset="2"/>
              <a:buChar char="§"/>
            </a:pPr>
            <a:r>
              <a:rPr lang="en-US" sz="1600" dirty="0" smtClean="0">
                <a:latin typeface="Arial" pitchFamily="34" charset="0"/>
                <a:cs typeface="Arial" pitchFamily="34" charset="0"/>
              </a:rPr>
              <a:t>Listen to music</a:t>
            </a:r>
          </a:p>
          <a:p>
            <a:pPr lvl="1">
              <a:buFont typeface="Wingdings" pitchFamily="2" charset="2"/>
              <a:buChar char="§"/>
            </a:pPr>
            <a:r>
              <a:rPr lang="en-US" sz="1600" dirty="0" smtClean="0">
                <a:latin typeface="Arial" pitchFamily="34" charset="0"/>
                <a:cs typeface="Arial" pitchFamily="34" charset="0"/>
              </a:rPr>
              <a:t>Go for a walk/jog</a:t>
            </a:r>
          </a:p>
          <a:p>
            <a:pPr lvl="1">
              <a:buFont typeface="Wingdings" pitchFamily="2" charset="2"/>
              <a:buChar char="§"/>
            </a:pPr>
            <a:r>
              <a:rPr lang="en-US" sz="1600" dirty="0" smtClean="0">
                <a:latin typeface="Arial" pitchFamily="34" charset="0"/>
                <a:cs typeface="Arial" pitchFamily="34" charset="0"/>
              </a:rPr>
              <a:t>Take a bubble bath</a:t>
            </a:r>
          </a:p>
          <a:p>
            <a:pPr lvl="1">
              <a:buFont typeface="Wingdings" pitchFamily="2" charset="2"/>
              <a:buChar char="§"/>
            </a:pPr>
            <a:r>
              <a:rPr lang="en-US" sz="1600" dirty="0" smtClean="0">
                <a:latin typeface="Arial" pitchFamily="34" charset="0"/>
                <a:cs typeface="Arial" pitchFamily="34" charset="0"/>
              </a:rPr>
              <a:t>Do deep breathing exercises</a:t>
            </a:r>
          </a:p>
          <a:p>
            <a:pPr lvl="1">
              <a:buFont typeface="Wingdings" pitchFamily="2" charset="2"/>
              <a:buChar char="§"/>
            </a:pPr>
            <a:r>
              <a:rPr lang="en-US" sz="1600" dirty="0" smtClean="0">
                <a:latin typeface="Arial" pitchFamily="34" charset="0"/>
                <a:cs typeface="Arial" pitchFamily="34" charset="0"/>
              </a:rPr>
              <a:t>Play cards or a board game</a:t>
            </a:r>
          </a:p>
          <a:p>
            <a:pPr lvl="1">
              <a:buFont typeface="Wingdings" pitchFamily="2" charset="2"/>
              <a:buChar char="§"/>
            </a:pPr>
            <a:r>
              <a:rPr lang="en-US" sz="1600" dirty="0" smtClean="0">
                <a:latin typeface="Arial" pitchFamily="34" charset="0"/>
                <a:cs typeface="Arial" pitchFamily="34" charset="0"/>
              </a:rPr>
              <a:t>Call a friend</a:t>
            </a:r>
          </a:p>
          <a:p>
            <a:pPr lvl="1">
              <a:buFont typeface="Wingdings" pitchFamily="2" charset="2"/>
              <a:buChar char="§"/>
            </a:pPr>
            <a:r>
              <a:rPr lang="en-US" sz="1600" dirty="0" smtClean="0">
                <a:latin typeface="Arial" pitchFamily="34" charset="0"/>
                <a:cs typeface="Arial" pitchFamily="34" charset="0"/>
              </a:rPr>
              <a:t>Do housework/yard work/laundry</a:t>
            </a:r>
          </a:p>
          <a:p>
            <a:pPr lvl="1">
              <a:buFont typeface="Wingdings" pitchFamily="2" charset="2"/>
              <a:buChar char="§"/>
            </a:pPr>
            <a:r>
              <a:rPr lang="en-US" sz="1600" dirty="0" smtClean="0">
                <a:latin typeface="Arial" pitchFamily="34" charset="0"/>
                <a:cs typeface="Arial" pitchFamily="34" charset="0"/>
              </a:rPr>
              <a:t>Wash the car</a:t>
            </a:r>
          </a:p>
          <a:p>
            <a:pPr lvl="1">
              <a:buFont typeface="Wingdings" pitchFamily="2" charset="2"/>
              <a:buChar char="§"/>
            </a:pPr>
            <a:r>
              <a:rPr lang="en-US" sz="1600" dirty="0" smtClean="0">
                <a:latin typeface="Arial" pitchFamily="34" charset="0"/>
                <a:cs typeface="Arial" pitchFamily="34" charset="0"/>
              </a:rPr>
              <a:t>Write a letter</a:t>
            </a:r>
          </a:p>
          <a:p>
            <a:pPr lvl="1">
              <a:buFont typeface="Wingdings" pitchFamily="2" charset="2"/>
              <a:buChar char="§"/>
            </a:pPr>
            <a:r>
              <a:rPr lang="en-US" sz="1600" dirty="0" smtClean="0">
                <a:latin typeface="Arial" pitchFamily="34" charset="0"/>
                <a:cs typeface="Arial" pitchFamily="34" charset="0"/>
              </a:rPr>
              <a:t>Do any other pleasurable activity until the urge to eat passes</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7964" y="2708920"/>
            <a:ext cx="1890210" cy="1260140"/>
          </a:xfrm>
          <a:prstGeom prst="rect">
            <a:avLst/>
          </a:prstGeom>
          <a:ln>
            <a:solidFill>
              <a:srgbClr val="002060"/>
            </a:solidFill>
          </a:ln>
          <a:effectLst>
            <a:outerShdw blurRad="190500" algn="tl" rotWithShape="0">
              <a:srgbClr val="000000">
                <a:alpha val="70000"/>
              </a:srgbClr>
            </a:outerShdw>
          </a:effectLst>
        </p:spPr>
      </p:pic>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67469" y="3969060"/>
            <a:ext cx="1728192" cy="1440160"/>
          </a:xfrm>
          <a:prstGeom prst="rect">
            <a:avLst/>
          </a:prstGeom>
          <a:ln>
            <a:solidFill>
              <a:srgbClr val="002060"/>
            </a:solid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27584" y="273050"/>
            <a:ext cx="7859216" cy="1143000"/>
          </a:xfrm>
        </p:spPr>
        <p:txBody>
          <a:bodyPr/>
          <a:lstStyle/>
          <a:p>
            <a:pPr>
              <a:defRPr/>
            </a:pPr>
            <a:r>
              <a:rPr lang="en-US" sz="3600" dirty="0" smtClean="0">
                <a:effectLst/>
                <a:latin typeface="Arial" pitchFamily="34" charset="0"/>
                <a:cs typeface="Arial" pitchFamily="34" charset="0"/>
              </a:rPr>
              <a:t>Other Emotional Eating Tips</a:t>
            </a:r>
          </a:p>
        </p:txBody>
      </p:sp>
      <p:sp>
        <p:nvSpPr>
          <p:cNvPr id="16387" name="Content Placeholder 1"/>
          <p:cNvSpPr>
            <a:spLocks noGrp="1"/>
          </p:cNvSpPr>
          <p:nvPr>
            <p:ph sz="quarter" idx="2"/>
          </p:nvPr>
        </p:nvSpPr>
        <p:spPr>
          <a:xfrm>
            <a:off x="718878" y="1286762"/>
            <a:ext cx="8280660" cy="4788532"/>
          </a:xfrm>
          <a:ln>
            <a:prstDash val="solid"/>
          </a:ln>
          <a:extLst>
            <a:ext uri="{91240B29-F687-4F45-9708-019B960494DF}">
              <a14:hiddenLine xmlns:a14="http://schemas.microsoft.com/office/drawing/2010/main" w="9525">
                <a:solidFill>
                  <a:srgbClr val="000000"/>
                </a:solidFill>
                <a:prstDash val="sysDash"/>
                <a:miter lim="800000"/>
                <a:headEnd/>
                <a:tailEnd/>
              </a14:hiddenLine>
            </a:ext>
          </a:extLst>
        </p:spPr>
        <p:txBody>
          <a:bodyPr/>
          <a:lstStyle/>
          <a:p>
            <a:pPr marL="107950" indent="0">
              <a:buNone/>
            </a:pPr>
            <a:r>
              <a:rPr lang="en-US" sz="2000" dirty="0" smtClean="0">
                <a:latin typeface="Arial" pitchFamily="34" charset="0"/>
                <a:cs typeface="Arial" pitchFamily="34" charset="0"/>
              </a:rPr>
              <a:t>Sometimes developing alternative habits is not enough to manage the emotional distress that leads to excessive eating. </a:t>
            </a:r>
            <a:endParaRPr lang="en-US" sz="2000" dirty="0">
              <a:latin typeface="Arial" pitchFamily="34" charset="0"/>
              <a:cs typeface="Arial" pitchFamily="34" charset="0"/>
            </a:endParaRPr>
          </a:p>
          <a:p>
            <a:pPr marL="107950" indent="0">
              <a:buNone/>
            </a:pPr>
            <a:r>
              <a:rPr lang="en-US" sz="2000" dirty="0" smtClean="0">
                <a:latin typeface="Arial" pitchFamily="34" charset="0"/>
                <a:cs typeface="Arial" pitchFamily="34" charset="0"/>
              </a:rPr>
              <a:t>To more effectively cope with emotional distress, you may want to try:</a:t>
            </a:r>
          </a:p>
          <a:p>
            <a:pPr marL="107950" indent="0">
              <a:buNone/>
            </a:pPr>
            <a:endParaRPr lang="en-US" sz="1600" dirty="0" smtClean="0">
              <a:latin typeface="Arial" pitchFamily="34" charset="0"/>
              <a:cs typeface="Arial" pitchFamily="34" charset="0"/>
            </a:endParaRPr>
          </a:p>
          <a:p>
            <a:pPr marL="450850" indent="-342900">
              <a:buFont typeface="Wingdings" pitchFamily="2" charset="2"/>
              <a:buChar char="Ø"/>
            </a:pPr>
            <a:r>
              <a:rPr lang="en-US" sz="1800" b="1" dirty="0" smtClean="0">
                <a:latin typeface="Arial" pitchFamily="34" charset="0"/>
                <a:cs typeface="Arial" pitchFamily="34" charset="0"/>
              </a:rPr>
              <a:t>Relaxation exercises</a:t>
            </a:r>
          </a:p>
          <a:p>
            <a:pPr marL="450850" indent="-342900">
              <a:buFont typeface="Wingdings" pitchFamily="2" charset="2"/>
              <a:buChar char="Ø"/>
            </a:pPr>
            <a:r>
              <a:rPr lang="en-US" sz="1800" b="1" dirty="0" smtClean="0">
                <a:latin typeface="Arial" pitchFamily="34" charset="0"/>
                <a:cs typeface="Arial" pitchFamily="34" charset="0"/>
              </a:rPr>
              <a:t>Meditation</a:t>
            </a:r>
          </a:p>
          <a:p>
            <a:pPr marL="450850" indent="-342900">
              <a:buFont typeface="Wingdings" pitchFamily="2" charset="2"/>
              <a:buChar char="Ø"/>
            </a:pPr>
            <a:r>
              <a:rPr lang="en-US" sz="1800" b="1" dirty="0" smtClean="0">
                <a:latin typeface="Arial" pitchFamily="34" charset="0"/>
                <a:cs typeface="Arial" pitchFamily="34" charset="0"/>
              </a:rPr>
              <a:t>Individual or group counseling</a:t>
            </a:r>
          </a:p>
          <a:p>
            <a:pPr marL="450850" indent="-342900">
              <a:buFont typeface="Wingdings" pitchFamily="2" charset="2"/>
              <a:buChar char="Ø"/>
            </a:pPr>
            <a:endParaRPr lang="en-US" sz="1800" b="1" dirty="0">
              <a:latin typeface="Arial" pitchFamily="34" charset="0"/>
              <a:cs typeface="Arial" pitchFamily="34" charset="0"/>
            </a:endParaRPr>
          </a:p>
          <a:p>
            <a:pPr marL="450850" indent="-342900">
              <a:buFont typeface="Wingdings" pitchFamily="2" charset="2"/>
              <a:buChar char="Ø"/>
            </a:pPr>
            <a:endParaRPr lang="en-US" sz="1800" b="1" dirty="0" smtClean="0">
              <a:latin typeface="Arial" pitchFamily="34" charset="0"/>
              <a:cs typeface="Arial" pitchFamily="34" charset="0"/>
            </a:endParaRPr>
          </a:p>
        </p:txBody>
      </p:sp>
      <p:sp>
        <p:nvSpPr>
          <p:cNvPr id="16389"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6390"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88124" y="2790524"/>
            <a:ext cx="2736304" cy="1252766"/>
          </a:xfrm>
          <a:prstGeom prst="rect">
            <a:avLst/>
          </a:prstGeom>
          <a:ln>
            <a:solidFill>
              <a:srgbClr val="002060"/>
            </a:solidFill>
          </a:ln>
          <a:effectLst>
            <a:outerShdw blurRad="190500" algn="tl" rotWithShape="0">
              <a:srgbClr val="000000">
                <a:alpha val="70000"/>
              </a:srgbClr>
            </a:outerShdw>
          </a:effectLst>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35696" y="4213738"/>
            <a:ext cx="1803105" cy="1803105"/>
          </a:xfrm>
          <a:prstGeom prst="rect">
            <a:avLst/>
          </a:prstGeom>
          <a:ln>
            <a:solidFill>
              <a:srgbClr val="002060"/>
            </a:solidFill>
          </a:ln>
          <a:effectLst>
            <a:outerShdw blurRad="190500" algn="tl" rotWithShape="0">
              <a:srgbClr val="000000">
                <a:alpha val="70000"/>
              </a:srgbClr>
            </a:outerShdw>
          </a:effectLst>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347718" y="4509120"/>
            <a:ext cx="2438324" cy="1617900"/>
          </a:xfrm>
          <a:prstGeom prst="rect">
            <a:avLst/>
          </a:prstGeom>
          <a:ln>
            <a:solidFill>
              <a:srgbClr val="002060"/>
            </a:solid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bwMode="auto">
          <a:xfrm>
            <a:off x="457200" y="274638"/>
            <a:ext cx="8229600" cy="850106"/>
          </a:xfrm>
        </p:spPr>
        <p:txBody>
          <a:bodyPr/>
          <a:lstStyle/>
          <a:p>
            <a:r>
              <a:rPr lang="en-US" sz="3600" dirty="0" smtClean="0">
                <a:effectLst/>
                <a:latin typeface="Arial" pitchFamily="34" charset="0"/>
                <a:cs typeface="Arial" pitchFamily="34" charset="0"/>
              </a:rPr>
              <a:t>Losing Motivation?</a:t>
            </a:r>
          </a:p>
        </p:txBody>
      </p:sp>
      <p:sp>
        <p:nvSpPr>
          <p:cNvPr id="17413" name="Text Box 1079"/>
          <p:cNvSpPr txBox="1">
            <a:spLocks noChangeArrowheads="1"/>
          </p:cNvSpPr>
          <p:nvPr/>
        </p:nvSpPr>
        <p:spPr bwMode="auto">
          <a:xfrm>
            <a:off x="0" y="6453188"/>
            <a:ext cx="21955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spcBef>
                <a:spcPct val="50000"/>
              </a:spcBef>
            </a:pPr>
            <a:r>
              <a:rPr lang="en-US" sz="1200" b="1">
                <a:solidFill>
                  <a:srgbClr val="002060"/>
                </a:solidFill>
                <a:latin typeface="Arial" pitchFamily="34" charset="0"/>
                <a:cs typeface="Arial" pitchFamily="34" charset="0"/>
              </a:rPr>
              <a:t>www.EWSNetwork.com</a:t>
            </a:r>
          </a:p>
        </p:txBody>
      </p:sp>
      <p:pic>
        <p:nvPicPr>
          <p:cNvPr id="17414" name="Picture 5" descr="C:\Documents and Settings\user\Desktop\EWS Network\EWSN_logo_suite\EmployeeWellness_Logo2 800x486.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850" y="5830888"/>
            <a:ext cx="1690688"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7"/>
          <p:cNvSpPr>
            <a:spLocks noGrp="1"/>
          </p:cNvSpPr>
          <p:nvPr>
            <p:ph idx="1"/>
          </p:nvPr>
        </p:nvSpPr>
        <p:spPr>
          <a:xfrm>
            <a:off x="323528" y="1124744"/>
            <a:ext cx="8363272" cy="4882356"/>
          </a:xfrm>
        </p:spPr>
        <p:txBody>
          <a:bodyPr/>
          <a:lstStyle/>
          <a:p>
            <a:pPr marL="109537" indent="0">
              <a:buNone/>
            </a:pPr>
            <a:r>
              <a:rPr lang="en-US" sz="2400" dirty="0" smtClean="0">
                <a:latin typeface="Arial" pitchFamily="34" charset="0"/>
                <a:cs typeface="Arial" pitchFamily="34" charset="0"/>
              </a:rPr>
              <a:t>Virtually any weight loss plan will go smoothly at the beginning because you are fired up and eager to do what it takes to reach your goal. But over time, it’s very common to start losing that inner spark. How can you re-spark your motivation?</a:t>
            </a:r>
          </a:p>
          <a:p>
            <a:pPr marL="109537" indent="0">
              <a:buNone/>
            </a:pPr>
            <a:endParaRPr lang="en-US" sz="1600" dirty="0">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Reconnect with the reasons you initially wanted to lose weight </a:t>
            </a:r>
          </a:p>
          <a:p>
            <a:pPr>
              <a:buFont typeface="Wingdings" pitchFamily="2" charset="2"/>
              <a:buChar char="Ø"/>
            </a:pPr>
            <a:r>
              <a:rPr lang="en-US" sz="2000" dirty="0" smtClean="0">
                <a:latin typeface="Arial" pitchFamily="34" charset="0"/>
                <a:cs typeface="Arial" pitchFamily="34" charset="0"/>
              </a:rPr>
              <a:t>Why was that goal so important to you?</a:t>
            </a:r>
          </a:p>
          <a:p>
            <a:pPr>
              <a:buFont typeface="Wingdings" pitchFamily="2" charset="2"/>
              <a:buChar char="Ø"/>
            </a:pPr>
            <a:r>
              <a:rPr lang="en-US" sz="2000" dirty="0" smtClean="0">
                <a:latin typeface="Arial" pitchFamily="34" charset="0"/>
                <a:cs typeface="Arial" pitchFamily="34" charset="0"/>
              </a:rPr>
              <a:t>Assess your plan</a:t>
            </a:r>
          </a:p>
          <a:p>
            <a:pPr>
              <a:buFont typeface="Wingdings" pitchFamily="2" charset="2"/>
              <a:buChar char="Ø"/>
            </a:pPr>
            <a:r>
              <a:rPr lang="en-US" sz="2000" dirty="0" smtClean="0">
                <a:latin typeface="Arial" pitchFamily="34" charset="0"/>
                <a:cs typeface="Arial" pitchFamily="34" charset="0"/>
              </a:rPr>
              <a:t>Create coping tools</a:t>
            </a:r>
          </a:p>
          <a:p>
            <a:pPr>
              <a:buFont typeface="Wingdings" pitchFamily="2" charset="2"/>
              <a:buChar char="Ø"/>
            </a:pPr>
            <a:r>
              <a:rPr lang="en-US" sz="2000" dirty="0" smtClean="0">
                <a:latin typeface="Arial" pitchFamily="34" charset="0"/>
                <a:cs typeface="Arial" pitchFamily="34" charset="0"/>
              </a:rPr>
              <a:t>Start fresh!</a:t>
            </a:r>
            <a:endParaRPr lang="en-US" sz="2000" dirty="0">
              <a:latin typeface="Arial" pitchFamily="34" charset="0"/>
              <a:cs typeface="Arial" pitchFamily="34" charset="0"/>
            </a:endParaRPr>
          </a:p>
          <a:p>
            <a:pPr marL="392113" lvl="1" indent="0">
              <a:buNone/>
            </a:pPr>
            <a:endParaRPr lang="en-US" sz="1800" i="1" dirty="0" smtClean="0">
              <a:latin typeface="Arial" pitchFamily="34" charset="0"/>
              <a:cs typeface="Arial" pitchFamily="34" charset="0"/>
            </a:endParaRPr>
          </a:p>
          <a:p>
            <a:pPr lvl="1">
              <a:buFont typeface="Wingdings" pitchFamily="2" charset="2"/>
              <a:buChar char="§"/>
            </a:pPr>
            <a:endParaRPr lang="en-US" sz="1800" i="1" dirty="0">
              <a:latin typeface="Arial" pitchFamily="34" charset="0"/>
              <a:cs typeface="Arial" pitchFamily="34" charset="0"/>
            </a:endParaRPr>
          </a:p>
          <a:p>
            <a:pPr lvl="1">
              <a:buFont typeface="Wingdings" pitchFamily="2" charset="2"/>
              <a:buChar char="§"/>
            </a:pPr>
            <a:endParaRPr lang="en-US" sz="1800" i="1" dirty="0" smtClean="0">
              <a:latin typeface="Arial" pitchFamily="34" charset="0"/>
              <a:cs typeface="Arial" pitchFamily="34" charset="0"/>
            </a:endParaRPr>
          </a:p>
          <a:p>
            <a:pPr lvl="1">
              <a:buFont typeface="Wingdings" pitchFamily="2" charset="2"/>
              <a:buChar char="§"/>
            </a:pPr>
            <a:endParaRPr lang="en-US" sz="1400" dirty="0">
              <a:latin typeface="Arial" pitchFamily="34" charset="0"/>
              <a:cs typeface="Arial" pitchFamily="34" charset="0"/>
            </a:endParaRPr>
          </a:p>
          <a:p>
            <a:pPr marL="392113" lvl="1" indent="0">
              <a:buNone/>
            </a:pPr>
            <a:endParaRPr lang="en-US" sz="1400" dirty="0">
              <a:latin typeface="Arial" pitchFamily="34" charset="0"/>
              <a:cs typeface="Arial" pitchFamily="34" charset="0"/>
            </a:endParaRPr>
          </a:p>
          <a:p>
            <a:pPr lvl="1">
              <a:buFont typeface="Wingdings" pitchFamily="2" charset="2"/>
              <a:buChar char="Ø"/>
            </a:pPr>
            <a:endParaRPr lang="en-US" sz="1400" dirty="0" smtClean="0">
              <a:latin typeface="Arial" pitchFamily="34" charset="0"/>
              <a:cs typeface="Arial" pitchFamily="34" charset="0"/>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3888" y="3975767"/>
            <a:ext cx="2713484" cy="1855121"/>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2.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3.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ppt/theme/themeOverride4.xml><?xml version="1.0" encoding="utf-8"?>
<a:themeOverride xmlns:a="http://schemas.openxmlformats.org/drawingml/2006/main">
  <a:clrScheme name="EWSNetwork">
    <a:dk1>
      <a:srgbClr val="002060"/>
    </a:dk1>
    <a:lt1>
      <a:sysClr val="window" lastClr="FFFFFF"/>
    </a:lt1>
    <a:dk2>
      <a:srgbClr val="002060"/>
    </a:dk2>
    <a:lt2>
      <a:srgbClr val="FFFFFF"/>
    </a:lt2>
    <a:accent1>
      <a:srgbClr val="7CBF33"/>
    </a:accent1>
    <a:accent2>
      <a:srgbClr val="DA1F28"/>
    </a:accent2>
    <a:accent3>
      <a:srgbClr val="002060"/>
    </a:accent3>
    <a:accent4>
      <a:srgbClr val="002060"/>
    </a:accent4>
    <a:accent5>
      <a:srgbClr val="474B78"/>
    </a:accent5>
    <a:accent6>
      <a:srgbClr val="7CBF33"/>
    </a:accent6>
    <a:hlink>
      <a:srgbClr val="7CBF33"/>
    </a:hlink>
    <a:folHlink>
      <a:srgbClr val="002060"/>
    </a:folHlink>
  </a:clrScheme>
</a:themeOverride>
</file>

<file path=docProps/app.xml><?xml version="1.0" encoding="utf-8"?>
<Properties xmlns="http://schemas.openxmlformats.org/officeDocument/2006/extended-properties" xmlns:vt="http://schemas.openxmlformats.org/officeDocument/2006/docPropsVTypes">
  <Template>Concourse</Template>
  <TotalTime>6034</TotalTime>
  <Words>1867</Words>
  <Application>Microsoft Office PowerPoint</Application>
  <PresentationFormat>Letter Paper (8.5x11 in)</PresentationFormat>
  <Paragraphs>179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PowerPoint Presentation</vt:lpstr>
      <vt:lpstr>PowerPoint Presentation</vt:lpstr>
      <vt:lpstr>What is Emotional Eating?</vt:lpstr>
      <vt:lpstr>How to Tell The Difference Between  Emotional &amp; Physical Hunger</vt:lpstr>
      <vt:lpstr>How to Identify Eating Triggers</vt:lpstr>
      <vt:lpstr>PowerPoint Presentation</vt:lpstr>
      <vt:lpstr>Tips on Stopping Emotional Eating</vt:lpstr>
      <vt:lpstr>Other Emotional Eating Tips</vt:lpstr>
      <vt:lpstr>Losing Motivation?</vt:lpstr>
      <vt:lpstr>Stay Motivated for Weight Loss!</vt:lpstr>
      <vt:lpstr>Stay Motivated for Weight Loss!</vt:lpstr>
      <vt:lpstr>Motivation to MOVE!</vt:lpstr>
      <vt:lpstr>PowerPoint Presentation</vt:lpstr>
      <vt:lpstr>Question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Sustain Energy and Productivity During the Workday…nutritionally</dc:title>
  <dc:creator>Employers' Edge Inc.</dc:creator>
  <cp:lastModifiedBy>Garth Jansen</cp:lastModifiedBy>
  <cp:revision>502</cp:revision>
  <cp:lastPrinted>1601-01-01T00:00:00Z</cp:lastPrinted>
  <dcterms:created xsi:type="dcterms:W3CDTF">2010-09-03T20:32:24Z</dcterms:created>
  <dcterms:modified xsi:type="dcterms:W3CDTF">2013-02-18T17:03:23Z</dcterms:modified>
</cp:coreProperties>
</file>