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2"/>
  </p:notesMasterIdLst>
  <p:handoutMasterIdLst>
    <p:handoutMasterId r:id="rId13"/>
  </p:handoutMasterIdLst>
  <p:sldIdLst>
    <p:sldId id="371" r:id="rId2"/>
    <p:sldId id="372" r:id="rId3"/>
    <p:sldId id="389" r:id="rId4"/>
    <p:sldId id="391" r:id="rId5"/>
    <p:sldId id="409" r:id="rId6"/>
    <p:sldId id="392" r:id="rId7"/>
    <p:sldId id="410" r:id="rId8"/>
    <p:sldId id="411" r:id="rId9"/>
    <p:sldId id="388" r:id="rId10"/>
    <p:sldId id="349" r:id="rId11"/>
  </p:sldIdLst>
  <p:sldSz cx="9144000" cy="6858000" type="letter"/>
  <p:notesSz cx="7086600" cy="9372600"/>
  <p:defaultTextStyle>
    <a:defPPr>
      <a:defRPr lang="en-CA"/>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1">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292929"/>
    <a:srgbClr val="FFFF00"/>
    <a:srgbClr val="0000A4"/>
    <a:srgbClr val="0000CC"/>
    <a:srgbClr val="C0C0C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88735" autoAdjust="0"/>
  </p:normalViewPr>
  <p:slideViewPr>
    <p:cSldViewPr>
      <p:cViewPr>
        <p:scale>
          <a:sx n="72" d="100"/>
          <a:sy n="72" d="100"/>
        </p:scale>
        <p:origin x="-1224" y="180"/>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3624" y="-756"/>
      </p:cViewPr>
      <p:guideLst>
        <p:guide orient="horz" pos="2951"/>
        <p:guide pos="223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9155" name="Rectangle 3"/>
          <p:cNvSpPr>
            <a:spLocks noGrp="1" noChangeArrowheads="1"/>
          </p:cNvSpPr>
          <p:nvPr>
            <p:ph type="dt" sz="quarter" idx="1"/>
          </p:nvPr>
        </p:nvSpPr>
        <p:spPr bwMode="auto">
          <a:xfrm>
            <a:off x="4016375"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9156" name="Rectangle 4"/>
          <p:cNvSpPr>
            <a:spLocks noGrp="1" noChangeArrowheads="1"/>
          </p:cNvSpPr>
          <p:nvPr>
            <p:ph type="ftr" sz="quarter" idx="2"/>
          </p:nvPr>
        </p:nvSpPr>
        <p:spPr bwMode="auto">
          <a:xfrm>
            <a:off x="0"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9157" name="Rectangle 5"/>
          <p:cNvSpPr>
            <a:spLocks noGrp="1" noChangeArrowheads="1"/>
          </p:cNvSpPr>
          <p:nvPr>
            <p:ph type="sldNum" sz="quarter" idx="3"/>
          </p:nvPr>
        </p:nvSpPr>
        <p:spPr bwMode="auto">
          <a:xfrm>
            <a:off x="4016375" y="8904288"/>
            <a:ext cx="3070225" cy="468312"/>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Times New Roman" pitchFamily="18" charset="0"/>
              </a:defRPr>
            </a:lvl1pPr>
          </a:lstStyle>
          <a:p>
            <a:pPr>
              <a:defRPr/>
            </a:pPr>
            <a:fld id="{DE689794-001C-4034-8F31-A6BF042E498A}" type="slidenum">
              <a:rPr lang="en-CA"/>
              <a:pPr>
                <a:defRPr/>
              </a:pPr>
              <a:t>‹#›</a:t>
            </a:fld>
            <a:endParaRPr lang="en-CA"/>
          </a:p>
        </p:txBody>
      </p:sp>
    </p:spTree>
    <p:extLst>
      <p:ext uri="{BB962C8B-B14F-4D97-AF65-F5344CB8AC3E}">
        <p14:creationId xmlns:p14="http://schemas.microsoft.com/office/powerpoint/2010/main" val="2905413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defRPr sz="1200">
                <a:latin typeface="Arial" charset="0"/>
              </a:defRPr>
            </a:lvl1pPr>
          </a:lstStyle>
          <a:p>
            <a:pPr>
              <a:defRPr/>
            </a:pPr>
            <a:endParaRPr lang="en-US"/>
          </a:p>
        </p:txBody>
      </p:sp>
      <p:sp>
        <p:nvSpPr>
          <p:cNvPr id="120835" name="Rectangle 3"/>
          <p:cNvSpPr>
            <a:spLocks noGrp="1" noChangeArrowheads="1"/>
          </p:cNvSpPr>
          <p:nvPr>
            <p:ph type="dt" idx="1"/>
          </p:nvPr>
        </p:nvSpPr>
        <p:spPr bwMode="auto">
          <a:xfrm>
            <a:off x="4014788" y="0"/>
            <a:ext cx="3070225" cy="468313"/>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lvl1pPr algn="r">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120837" name="Rectangle 5"/>
          <p:cNvSpPr>
            <a:spLocks noGrp="1" noChangeArrowheads="1"/>
          </p:cNvSpPr>
          <p:nvPr>
            <p:ph type="body" sz="quarter" idx="3"/>
          </p:nvPr>
        </p:nvSpPr>
        <p:spPr bwMode="auto">
          <a:xfrm>
            <a:off x="708025" y="4452938"/>
            <a:ext cx="5670550" cy="4216400"/>
          </a:xfrm>
          <a:prstGeom prst="rect">
            <a:avLst/>
          </a:prstGeom>
          <a:noFill/>
          <a:ln w="9525">
            <a:noFill/>
            <a:miter lim="800000"/>
            <a:headEnd/>
            <a:tailEnd/>
          </a:ln>
          <a:effectLst/>
        </p:spPr>
        <p:txBody>
          <a:bodyPr vert="horz" wrap="square" lIns="93058" tIns="46529" rIns="93058" bIns="4652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0838"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defRPr sz="1200">
                <a:latin typeface="Arial" charset="0"/>
              </a:defRPr>
            </a:lvl1pPr>
          </a:lstStyle>
          <a:p>
            <a:pPr>
              <a:defRPr/>
            </a:pPr>
            <a:endParaRPr lang="en-US"/>
          </a:p>
        </p:txBody>
      </p:sp>
      <p:sp>
        <p:nvSpPr>
          <p:cNvPr id="120839"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a:effectLst/>
        </p:spPr>
        <p:txBody>
          <a:bodyPr vert="horz" wrap="square" lIns="93058" tIns="46529" rIns="93058" bIns="46529" numCol="1" anchor="b" anchorCtr="0" compatLnSpc="1">
            <a:prstTxWarp prst="textNoShape">
              <a:avLst/>
            </a:prstTxWarp>
          </a:bodyPr>
          <a:lstStyle>
            <a:lvl1pPr algn="r">
              <a:defRPr sz="1200">
                <a:latin typeface="Arial" charset="0"/>
              </a:defRPr>
            </a:lvl1pPr>
          </a:lstStyle>
          <a:p>
            <a:pPr>
              <a:defRPr/>
            </a:pPr>
            <a:fld id="{9FB4E9A6-3B2D-4A01-9FCD-D07BE8D86FE0}" type="slidenum">
              <a:rPr lang="en-US"/>
              <a:pPr>
                <a:defRPr/>
              </a:pPr>
              <a:t>‹#›</a:t>
            </a:fld>
            <a:endParaRPr lang="en-US"/>
          </a:p>
        </p:txBody>
      </p:sp>
    </p:spTree>
    <p:extLst>
      <p:ext uri="{BB962C8B-B14F-4D97-AF65-F5344CB8AC3E}">
        <p14:creationId xmlns:p14="http://schemas.microsoft.com/office/powerpoint/2010/main" val="3180394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ＭＳ Ｐゴシック" pitchFamily="-60" charset="-128"/>
      </a:defRPr>
    </a:lvl1pPr>
    <a:lvl2pPr marL="4572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4242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2</a:t>
            </a:fld>
            <a:endParaRPr lang="en-US"/>
          </a:p>
        </p:txBody>
      </p:sp>
    </p:spTree>
    <p:extLst>
      <p:ext uri="{BB962C8B-B14F-4D97-AF65-F5344CB8AC3E}">
        <p14:creationId xmlns:p14="http://schemas.microsoft.com/office/powerpoint/2010/main" val="394593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5</a:t>
            </a:fld>
            <a:endParaRPr lang="en-US"/>
          </a:p>
        </p:txBody>
      </p:sp>
    </p:spTree>
    <p:extLst>
      <p:ext uri="{BB962C8B-B14F-4D97-AF65-F5344CB8AC3E}">
        <p14:creationId xmlns:p14="http://schemas.microsoft.com/office/powerpoint/2010/main" val="383724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7.2 – will have lists of websites they can access for support.</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6</a:t>
            </a:fld>
            <a:endParaRPr lang="en-US"/>
          </a:p>
        </p:txBody>
      </p:sp>
    </p:spTree>
    <p:extLst>
      <p:ext uri="{BB962C8B-B14F-4D97-AF65-F5344CB8AC3E}">
        <p14:creationId xmlns:p14="http://schemas.microsoft.com/office/powerpoint/2010/main" val="873792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7.2 – will have lists of websites they can access for support.</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7</a:t>
            </a:fld>
            <a:endParaRPr lang="en-US"/>
          </a:p>
        </p:txBody>
      </p:sp>
    </p:spTree>
    <p:extLst>
      <p:ext uri="{BB962C8B-B14F-4D97-AF65-F5344CB8AC3E}">
        <p14:creationId xmlns:p14="http://schemas.microsoft.com/office/powerpoint/2010/main" val="2582026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handout 7.3 – will have list of healthy</a:t>
            </a:r>
            <a:r>
              <a:rPr lang="en-US" baseline="0" dirty="0" smtClean="0"/>
              <a:t> apps that can support their goals.</a:t>
            </a:r>
          </a:p>
          <a:p>
            <a:endParaRPr lang="en-US" baseline="0" dirty="0" smtClean="0"/>
          </a:p>
          <a:p>
            <a:r>
              <a:rPr lang="en-US" baseline="0" dirty="0" smtClean="0"/>
              <a:t>This is the last topic in the presentation – following presentation, consultant should lead another group workout.</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8</a:t>
            </a:fld>
            <a:endParaRPr lang="en-US"/>
          </a:p>
        </p:txBody>
      </p:sp>
    </p:spTree>
    <p:extLst>
      <p:ext uri="{BB962C8B-B14F-4D97-AF65-F5344CB8AC3E}">
        <p14:creationId xmlns:p14="http://schemas.microsoft.com/office/powerpoint/2010/main" val="294870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this slide, the consultant should be leading some kind of group workout – either a group walk or other group activity that can be done in 20-30 minutes without being so intense that they would need a shower afterwards so they can return to work without feeling uncomfortable. Perhaps refer to the Basic Moves discussed in week 4.</a:t>
            </a:r>
            <a:endParaRPr lang="en-US" dirty="0"/>
          </a:p>
        </p:txBody>
      </p:sp>
      <p:sp>
        <p:nvSpPr>
          <p:cNvPr id="4" name="Slide Number Placeholder 3"/>
          <p:cNvSpPr>
            <a:spLocks noGrp="1"/>
          </p:cNvSpPr>
          <p:nvPr>
            <p:ph type="sldNum" sz="quarter" idx="10"/>
          </p:nvPr>
        </p:nvSpPr>
        <p:spPr/>
        <p:txBody>
          <a:bodyPr/>
          <a:lstStyle/>
          <a:p>
            <a:pPr>
              <a:defRPr/>
            </a:pPr>
            <a:fld id="{9FB4E9A6-3B2D-4A01-9FCD-D07BE8D86FE0}" type="slidenum">
              <a:rPr lang="en-US" smtClean="0"/>
              <a:pPr>
                <a:defRPr/>
              </a:pPr>
              <a:t>9</a:t>
            </a:fld>
            <a:endParaRPr lang="en-US"/>
          </a:p>
        </p:txBody>
      </p:sp>
    </p:spTree>
    <p:extLst>
      <p:ext uri="{BB962C8B-B14F-4D97-AF65-F5344CB8AC3E}">
        <p14:creationId xmlns:p14="http://schemas.microsoft.com/office/powerpoint/2010/main" val="3706161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12804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BD8241A5-6A7A-4766-8E2D-A5B9DE5667FB}" type="slidenum">
              <a:rPr lang="en-US"/>
              <a:pPr>
                <a:defRPr/>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E00811-0F6B-4EB9-89A7-3D8AB805C1AB}" type="slidenum">
              <a:rPr lang="en-US"/>
              <a:pPr>
                <a:defRPr/>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5A959CF-194A-4E08-BA29-04DF903E7B28}" type="slidenum">
              <a:rPr lang="en-US"/>
              <a:pPr>
                <a:defRPr/>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13D87C-66F3-4229-BD9D-1379006885C2}" type="slidenum">
              <a:rPr lang="en-US"/>
              <a:pPr>
                <a:defRPr/>
              </a:pPr>
              <a:t>‹#›</a:t>
            </a:fld>
            <a:endParaRPr lang="en-US"/>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2" name="Title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F1731AB-9BD2-48E2-A60C-8BC9727A9F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1A9DED-6C2F-4A8E-9E67-391F1866E2B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930A390-8BF6-4BDA-A97E-0251B359C1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AC4D97-C182-40E1-906A-FA245DD0D70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8002946-FEB6-4E45-A04C-8B7699C6ABA9}" type="slidenum">
              <a:rPr lang="en-US"/>
              <a:pPr>
                <a:defRPr/>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271A0C-55FB-464E-BD5C-C5A4BC98FE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63500" dist="26940" dir="5400000" rotWithShape="0">
              <a:srgbClr val="000000">
                <a:alpha val="45999"/>
              </a:srgbClr>
            </a:outerShdw>
          </a:effectLst>
        </p:spPr>
        <p:txBody>
          <a:bodyPr anchor="ctr"/>
          <a:lstStyle/>
          <a:p>
            <a:pPr>
              <a:defRPr/>
            </a:pPr>
            <a:endParaRPr lang="en-US">
              <a:solidFill>
                <a:srgbClr val="FFFFFF"/>
              </a:solidFill>
              <a:latin typeface="Lucida Sans Unicode" pitchFamily="34"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Footer Placeholder 5"/>
          <p:cNvSpPr>
            <a:spLocks noGrp="1"/>
          </p:cNvSpPr>
          <p:nvPr>
            <p:ph type="ftr" sz="quarter" idx="11"/>
          </p:nvPr>
        </p:nvSpPr>
        <p:spPr/>
        <p:txBody>
          <a:bodyPr/>
          <a:lstStyle>
            <a:lvl1pPr>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pPr>
              <a:defRPr/>
            </a:pPr>
            <a:fld id="{0FB682F9-D669-4F8F-8097-9FB23BA7B9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CA"/>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a typeface="MS PGothic" pitchFamily="34"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latin typeface="Arial"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Arial" charset="0"/>
              </a:defRPr>
            </a:lvl1pPr>
          </a:lstStyle>
          <a:p>
            <a:pPr>
              <a:defRPr/>
            </a:pPr>
            <a:fld id="{BAADD4C6-2654-4F17-9F44-EB0CADE13E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86" r:id="rId1"/>
    <p:sldLayoutId id="2147484282" r:id="rId2"/>
    <p:sldLayoutId id="2147484287" r:id="rId3"/>
    <p:sldLayoutId id="2147484288" r:id="rId4"/>
    <p:sldLayoutId id="2147484289" r:id="rId5"/>
    <p:sldLayoutId id="2147484290" r:id="rId6"/>
    <p:sldLayoutId id="2147484283" r:id="rId7"/>
    <p:sldLayoutId id="2147484291" r:id="rId8"/>
    <p:sldLayoutId id="2147484292" r:id="rId9"/>
    <p:sldLayoutId id="2147484284" r:id="rId10"/>
    <p:sldLayoutId id="2147484285" r:id="rId11"/>
  </p:sldLayoutIdLst>
  <p:transition spd="med">
    <p:pull/>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itchFamily="34" charset="-128"/>
          <a:cs typeface="ＭＳ Ｐゴシック" pitchFamily="-60" charset="-128"/>
        </a:defRPr>
      </a:lvl1pPr>
      <a:lvl2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2pPr>
      <a:lvl3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3pPr>
      <a:lvl4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4pPr>
      <a:lvl5pPr algn="l" rtl="0" eaLnBrk="0" fontAlgn="base" hangingPunct="0">
        <a:spcBef>
          <a:spcPct val="0"/>
        </a:spcBef>
        <a:spcAft>
          <a:spcPct val="0"/>
        </a:spcAft>
        <a:defRPr sz="4100" b="1">
          <a:solidFill>
            <a:schemeClr val="tx2"/>
          </a:solidFill>
          <a:latin typeface="Lucida Sans Unicode" pitchFamily="-60" charset="-52"/>
          <a:ea typeface="MS PGothic" pitchFamily="34" charset="-128"/>
          <a:cs typeface="ＭＳ Ｐゴシック" pitchFamily="-60" charset="-128"/>
        </a:defRPr>
      </a:lvl5pPr>
      <a:lvl6pPr marL="457200" algn="l" rtl="0" fontAlgn="base">
        <a:spcBef>
          <a:spcPct val="0"/>
        </a:spcBef>
        <a:spcAft>
          <a:spcPct val="0"/>
        </a:spcAft>
        <a:defRPr sz="4100" b="1">
          <a:solidFill>
            <a:schemeClr val="tx2"/>
          </a:solidFill>
          <a:latin typeface="Lucida Sans Unicode" pitchFamily="-60" charset="-52"/>
        </a:defRPr>
      </a:lvl6pPr>
      <a:lvl7pPr marL="914400" algn="l" rtl="0" fontAlgn="base">
        <a:spcBef>
          <a:spcPct val="0"/>
        </a:spcBef>
        <a:spcAft>
          <a:spcPct val="0"/>
        </a:spcAft>
        <a:defRPr sz="4100" b="1">
          <a:solidFill>
            <a:schemeClr val="tx2"/>
          </a:solidFill>
          <a:latin typeface="Lucida Sans Unicode" pitchFamily="-60" charset="-52"/>
        </a:defRPr>
      </a:lvl7pPr>
      <a:lvl8pPr marL="1371600" algn="l" rtl="0" fontAlgn="base">
        <a:spcBef>
          <a:spcPct val="0"/>
        </a:spcBef>
        <a:spcAft>
          <a:spcPct val="0"/>
        </a:spcAft>
        <a:defRPr sz="4100" b="1">
          <a:solidFill>
            <a:schemeClr val="tx2"/>
          </a:solidFill>
          <a:latin typeface="Lucida Sans Unicode" pitchFamily="-60" charset="-52"/>
        </a:defRPr>
      </a:lvl8pPr>
      <a:lvl9pPr marL="1828800" algn="l" rtl="0" fontAlgn="base">
        <a:spcBef>
          <a:spcPct val="0"/>
        </a:spcBef>
        <a:spcAft>
          <a:spcPct val="0"/>
        </a:spcAft>
        <a:defRPr sz="4100" b="1">
          <a:solidFill>
            <a:schemeClr val="tx2"/>
          </a:solidFill>
          <a:latin typeface="Lucida Sans Unicode" pitchFamily="-60" charset="-52"/>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S PGothic" pitchFamily="34" charset="-128"/>
          <a:cs typeface="ＭＳ Ｐゴシック" pitchFamily="-60" charset="-128"/>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S PGothic"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S PGothic" pitchFamily="34" charset="-128"/>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S PGothic" pitchFamily="34" charset="-128"/>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S PGothic"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ncbi.nlm.nih.gov/pubmed/1002821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mayoclinic.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webmd.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75"/>
          <p:cNvSpPr>
            <a:spLocks noChangeArrowheads="1"/>
          </p:cNvSpPr>
          <p:nvPr/>
        </p:nvSpPr>
        <p:spPr bwMode="auto">
          <a:xfrm>
            <a:off x="1763688" y="112589"/>
            <a:ext cx="5795699" cy="1296144"/>
          </a:xfrm>
          <a:prstGeom prst="rect">
            <a:avLst/>
          </a:prstGeom>
          <a:noFill/>
          <a:ln w="9525">
            <a:noFill/>
            <a:miter lim="800000"/>
            <a:headEnd/>
            <a:tailEnd/>
          </a:ln>
        </p:spPr>
        <p:txBody>
          <a:bodyPr anchor="ctr"/>
          <a:lstStyle/>
          <a:p>
            <a:pPr algn="ctr"/>
            <a:r>
              <a:rPr lang="en-US" sz="4000" dirty="0">
                <a:effectLst>
                  <a:reflection blurRad="6350" stA="53000" endA="300" endPos="35500" dir="5400000" sy="-90000" algn="bl"/>
                </a:effectLst>
                <a:latin typeface="Elephant" panose="02020904090505020303" pitchFamily="18" charset="0"/>
              </a:rPr>
              <a:t>Fit &amp; Lean in 2014</a:t>
            </a:r>
            <a:endParaRPr lang="en-US" sz="6600" b="1" dirty="0">
              <a:latin typeface="Elephant" panose="02020904090505020303" pitchFamily="18" charset="0"/>
              <a:cs typeface="Calibri" pitchFamily="34" charset="0"/>
            </a:endParaRPr>
          </a:p>
        </p:txBody>
      </p:sp>
      <p:sp>
        <p:nvSpPr>
          <p:cNvPr id="9219" name="Text Box 1079"/>
          <p:cNvSpPr txBox="1">
            <a:spLocks noChangeArrowheads="1"/>
          </p:cNvSpPr>
          <p:nvPr/>
        </p:nvSpPr>
        <p:spPr bwMode="auto">
          <a:xfrm>
            <a:off x="1342409" y="6057292"/>
            <a:ext cx="6588224" cy="523875"/>
          </a:xfrm>
          <a:prstGeom prst="rect">
            <a:avLst/>
          </a:prstGeom>
          <a:noFill/>
          <a:ln w="9525">
            <a:noFill/>
            <a:miter lim="800000"/>
            <a:headEnd/>
            <a:tailEnd/>
          </a:ln>
        </p:spPr>
        <p:txBody>
          <a:bodyPr wrap="square">
            <a:spAutoFit/>
          </a:bodyPr>
          <a:lstStyle/>
          <a:p>
            <a:pPr algn="ctr">
              <a:spcBef>
                <a:spcPct val="50000"/>
              </a:spcBef>
            </a:pPr>
            <a:r>
              <a:rPr lang="en-US" sz="2800" b="1" u="sng" dirty="0">
                <a:solidFill>
                  <a:srgbClr val="002060"/>
                </a:solidFill>
                <a:latin typeface="Baskerville Old Face" panose="02020602080505020303" pitchFamily="18" charset="0"/>
                <a:cs typeface="Calibri" pitchFamily="34" charset="0"/>
              </a:rPr>
              <a:t>www.EWSNetwork.com</a:t>
            </a:r>
          </a:p>
        </p:txBody>
      </p:sp>
      <p:pic>
        <p:nvPicPr>
          <p:cNvPr id="9220"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208502" y="5733509"/>
            <a:ext cx="1782763" cy="1082675"/>
          </a:xfrm>
          <a:prstGeom prst="rect">
            <a:avLst/>
          </a:prstGeom>
          <a:noFill/>
          <a:ln w="9525">
            <a:noFill/>
            <a:miter lim="800000"/>
            <a:headEnd/>
            <a:tailEnd/>
          </a:ln>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9960" b="89840" l="1454" r="90641">
                        <a14:foregroundMark x1="43208" y1="35896" x2="43208" y2="35896"/>
                        <a14:foregroundMark x1="6542" y1="72794" x2="6542" y2="72794"/>
                        <a14:foregroundMark x1="1454" y1="71123" x2="9723" y2="71725"/>
                        <a14:foregroundMark x1="5270" y1="74532" x2="1817" y2="75334"/>
                        <a14:foregroundMark x1="73694" y1="71123" x2="69877" y2="83890"/>
                        <a14:foregroundMark x1="72921" y1="79011" x2="80009" y2="79412"/>
                        <a14:foregroundMark x1="82235" y1="85829" x2="82781" y2="86631"/>
                        <a14:foregroundMark x1="82372" y1="86898" x2="80009" y2="79612"/>
                        <a14:foregroundMark x1="80554" y1="81751" x2="80554" y2="81751"/>
                        <a14:foregroundMark x1="80645" y1="83489" x2="80645" y2="83489"/>
                        <a14:foregroundMark x1="90641" y1="60227" x2="90641" y2="60227"/>
                      </a14:backgroundRemoval>
                    </a14:imgEffect>
                  </a14:imgLayer>
                </a14:imgProps>
              </a:ext>
              <a:ext uri="{28A0092B-C50C-407E-A947-70E740481C1C}">
                <a14:useLocalDpi xmlns:a14="http://schemas.microsoft.com/office/drawing/2010/main" val="0"/>
              </a:ext>
            </a:extLst>
          </a:blip>
          <a:stretch>
            <a:fillRect/>
          </a:stretch>
        </p:blipFill>
        <p:spPr>
          <a:xfrm>
            <a:off x="1486425" y="1556792"/>
            <a:ext cx="6444208" cy="3972251"/>
          </a:xfrm>
          <a:prstGeom prst="rect">
            <a:avLst/>
          </a:prstGeom>
          <a:noFill/>
          <a:ln>
            <a:noFill/>
          </a:ln>
        </p:spPr>
      </p:pic>
      <p:sp>
        <p:nvSpPr>
          <p:cNvPr id="4" name="TextBox 3"/>
          <p:cNvSpPr txBox="1"/>
          <p:nvPr/>
        </p:nvSpPr>
        <p:spPr>
          <a:xfrm>
            <a:off x="1109010" y="1251930"/>
            <a:ext cx="6925981" cy="461665"/>
          </a:xfrm>
          <a:prstGeom prst="rect">
            <a:avLst/>
          </a:prstGeom>
          <a:noFill/>
        </p:spPr>
        <p:txBody>
          <a:bodyPr wrap="square" rtlCol="0" anchor="ctr">
            <a:spAutoFit/>
          </a:bodyPr>
          <a:lstStyle/>
          <a:p>
            <a:pPr algn="ctr"/>
            <a:r>
              <a:rPr lang="en-US" sz="2400" u="sng" dirty="0" smtClean="0">
                <a:latin typeface="Baskerville Old Face" panose="02020602080505020303" pitchFamily="18" charset="0"/>
              </a:rPr>
              <a:t>Week Seven: Support &amp; Resources</a:t>
            </a:r>
            <a:endParaRPr lang="en-US" sz="2400" u="sng" dirty="0">
              <a:latin typeface="Baskerville Old Face" panose="02020602080505020303" pitchFamily="18" charset="0"/>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3716338"/>
            <a:ext cx="8929688" cy="1169987"/>
          </a:xfrm>
          <a:prstGeom prst="rect">
            <a:avLst/>
          </a:prstGeom>
          <a:noFill/>
          <a:ln w="38100">
            <a:noFill/>
            <a:miter lim="800000"/>
            <a:headEnd/>
            <a:tailEnd/>
          </a:ln>
        </p:spPr>
        <p:txBody>
          <a:bodyPr>
            <a:spAutoFit/>
          </a:bodyPr>
          <a:lstStyle/>
          <a:p>
            <a:pPr algn="r">
              <a:spcBef>
                <a:spcPct val="50000"/>
              </a:spcBef>
            </a:pPr>
            <a:r>
              <a:rPr lang="en-US" sz="2800" b="1" dirty="0">
                <a:latin typeface="Baskerville Old Face" panose="02020602080505020303" pitchFamily="18" charset="0"/>
                <a:cs typeface="Calibri" pitchFamily="34" charset="0"/>
              </a:rPr>
              <a:t>&lt;Consultant Name&gt;</a:t>
            </a:r>
          </a:p>
          <a:p>
            <a:pPr algn="r">
              <a:spcBef>
                <a:spcPct val="50000"/>
              </a:spcBef>
            </a:pPr>
            <a:r>
              <a:rPr lang="en-US" sz="2800" b="1" u="sng" dirty="0">
                <a:latin typeface="Baskerville Old Face" panose="02020602080505020303" pitchFamily="18" charset="0"/>
                <a:cs typeface="Calibri" pitchFamily="34" charset="0"/>
              </a:rPr>
              <a:t>&lt;consultant&gt;@EWSNetwork.com</a:t>
            </a:r>
            <a:r>
              <a:rPr lang="en-US" sz="2800" b="1" dirty="0">
                <a:latin typeface="Baskerville Old Face" panose="02020602080505020303" pitchFamily="18" charset="0"/>
                <a:cs typeface="Calibri" pitchFamily="34" charset="0"/>
              </a:rPr>
              <a:t>     P:123.456.7890</a:t>
            </a:r>
            <a:endParaRPr lang="en-CA" sz="2800" b="1" dirty="0">
              <a:latin typeface="Baskerville Old Face" panose="02020602080505020303" pitchFamily="18" charset="0"/>
              <a:cs typeface="Calibri" pitchFamily="34" charset="0"/>
            </a:endParaRPr>
          </a:p>
        </p:txBody>
      </p:sp>
      <p:sp>
        <p:nvSpPr>
          <p:cNvPr id="9" name="Rectangle 2"/>
          <p:cNvSpPr>
            <a:spLocks noGrp="1" noChangeArrowheads="1"/>
          </p:cNvSpPr>
          <p:nvPr>
            <p:ph type="ctrTitle"/>
          </p:nvPr>
        </p:nvSpPr>
        <p:spPr>
          <a:xfrm>
            <a:off x="0" y="1428750"/>
            <a:ext cx="8858280" cy="1928812"/>
          </a:xfrm>
        </p:spPr>
        <p:txBody>
          <a:bodyPr/>
          <a:lstStyle/>
          <a:p>
            <a:pPr eaLnBrk="1" fontAlgn="auto" hangingPunct="1">
              <a:spcAft>
                <a:spcPts val="0"/>
              </a:spcAft>
              <a:defRPr/>
            </a:pPr>
            <a:r>
              <a:rPr lang="en-US" dirty="0" smtClean="0">
                <a:solidFill>
                  <a:schemeClr val="tx1"/>
                </a:solidFill>
                <a:effectLst/>
                <a:latin typeface="Baskerville Old Face" panose="02020602080505020303" pitchFamily="18" charset="0"/>
                <a:cs typeface="Calibri" pitchFamily="34" charset="0"/>
              </a:rPr>
              <a:t>Questions now or later?</a:t>
            </a:r>
            <a:endParaRPr lang="en-CA" sz="3400" dirty="0" smtClean="0">
              <a:solidFill>
                <a:schemeClr val="tx1"/>
              </a:solidFill>
              <a:effectLst/>
              <a:latin typeface="Baskerville Old Face" panose="02020602080505020303" pitchFamily="18" charset="0"/>
              <a:cs typeface="Calibri" pitchFamily="34" charset="0"/>
            </a:endParaRPr>
          </a:p>
        </p:txBody>
      </p:sp>
      <p:sp>
        <p:nvSpPr>
          <p:cNvPr id="28676" name="Text Box 3"/>
          <p:cNvSpPr txBox="1">
            <a:spLocks noChangeArrowheads="1"/>
          </p:cNvSpPr>
          <p:nvPr/>
        </p:nvSpPr>
        <p:spPr bwMode="auto">
          <a:xfrm>
            <a:off x="138113" y="5995988"/>
            <a:ext cx="8929687" cy="523875"/>
          </a:xfrm>
          <a:prstGeom prst="rect">
            <a:avLst/>
          </a:prstGeom>
          <a:noFill/>
          <a:ln w="38100">
            <a:noFill/>
            <a:miter lim="800000"/>
            <a:headEnd/>
            <a:tailEnd/>
          </a:ln>
        </p:spPr>
        <p:txBody>
          <a:bodyPr>
            <a:spAutoFit/>
          </a:bodyPr>
          <a:lstStyle/>
          <a:p>
            <a:pPr algn="ctr">
              <a:spcBef>
                <a:spcPct val="50000"/>
              </a:spcBef>
            </a:pPr>
            <a:r>
              <a:rPr lang="en-US" sz="2800" b="1" u="sng" dirty="0">
                <a:latin typeface="Baskerville Old Face" panose="02020602080505020303" pitchFamily="18" charset="0"/>
                <a:cs typeface="Calibri" pitchFamily="34" charset="0"/>
              </a:rPr>
              <a:t>www.EWSNetwork.com</a:t>
            </a:r>
            <a:endParaRPr lang="en-CA" sz="2800" b="1" dirty="0">
              <a:latin typeface="Baskerville Old Face" panose="02020602080505020303" pitchFamily="18" charset="0"/>
              <a:cs typeface="Calibri" pitchFamily="34" charset="0"/>
            </a:endParaRPr>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2303748" y="44624"/>
            <a:ext cx="4593965" cy="899319"/>
          </a:xfrm>
          <a:prstGeom prst="rect">
            <a:avLst/>
          </a:prstGeom>
          <a:noFill/>
          <a:ln w="9525">
            <a:noFill/>
            <a:miter lim="800000"/>
            <a:headEnd/>
            <a:tailEnd/>
          </a:ln>
        </p:spPr>
        <p:txBody>
          <a:bodyPr anchor="ctr"/>
          <a:lstStyle/>
          <a:p>
            <a:pPr algn="ctr" eaLnBrk="0" hangingPunct="0">
              <a:defRPr/>
            </a:pPr>
            <a:endParaRPr lang="en-US" sz="4000" b="1" dirty="0">
              <a:latin typeface="Baskerville Old Face" panose="02020602080505020303" pitchFamily="18" charset="0"/>
              <a:cs typeface="Calibri" pitchFamily="34" charset="0"/>
            </a:endParaRPr>
          </a:p>
        </p:txBody>
      </p:sp>
      <p:sp>
        <p:nvSpPr>
          <p:cNvPr id="5" name="Title 2"/>
          <p:cNvSpPr>
            <a:spLocks/>
          </p:cNvSpPr>
          <p:nvPr/>
        </p:nvSpPr>
        <p:spPr bwMode="auto">
          <a:xfrm>
            <a:off x="1632309" y="90497"/>
            <a:ext cx="6311429"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How Did Your Week Go?</a:t>
            </a:r>
            <a:endParaRPr lang="en-US" sz="4000" b="1" dirty="0">
              <a:latin typeface="Baskerville Old Face" panose="02020602080505020303" pitchFamily="18" charset="0"/>
              <a:cs typeface="Calibri" pitchFamily="34" charset="0"/>
            </a:endParaRPr>
          </a:p>
        </p:txBody>
      </p:sp>
      <p:pic>
        <p:nvPicPr>
          <p:cNvPr id="8"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7" name="TextBox 6"/>
          <p:cNvSpPr txBox="1"/>
          <p:nvPr/>
        </p:nvSpPr>
        <p:spPr>
          <a:xfrm>
            <a:off x="503548" y="1548520"/>
            <a:ext cx="7308812"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Baskerville Old Face" panose="02020602080505020303" pitchFamily="18" charset="0"/>
              </a:rPr>
              <a:t>How did your week go?</a:t>
            </a:r>
          </a:p>
          <a:p>
            <a:pPr marL="342900" indent="-342900">
              <a:buFont typeface="Arial" panose="020B0604020202020204" pitchFamily="34" charset="0"/>
              <a:buChar char="•"/>
            </a:pPr>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Goal Jars and SUCCESS STONES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achieve any of your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Did you come up with any new goals?</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worked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What didn’t work for you this week?</a:t>
            </a:r>
          </a:p>
          <a:p>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Anything to share with the group that might be helpful to others?</a:t>
            </a:r>
          </a:p>
        </p:txBody>
      </p:sp>
      <p:pic>
        <p:nvPicPr>
          <p:cNvPr id="9" name="Picture 2" descr="http://happydietitian.files.wordpress.com/2012/01/healthy-eating-for-childr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6454" y="1446043"/>
            <a:ext cx="285750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032688"/>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933060" y="259086"/>
            <a:ext cx="7254806" cy="576064"/>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Building a Strong Support System</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sp>
        <p:nvSpPr>
          <p:cNvPr id="4" name="TextBox 3"/>
          <p:cNvSpPr txBox="1"/>
          <p:nvPr/>
        </p:nvSpPr>
        <p:spPr>
          <a:xfrm>
            <a:off x="4680012" y="1172312"/>
            <a:ext cx="4212468" cy="4401205"/>
          </a:xfrm>
          <a:prstGeom prst="rect">
            <a:avLst/>
          </a:prstGeom>
          <a:noFill/>
        </p:spPr>
        <p:txBody>
          <a:bodyPr wrap="square" rtlCol="0">
            <a:spAutoFit/>
          </a:bodyPr>
          <a:lstStyle/>
          <a:p>
            <a:r>
              <a:rPr lang="en-US" sz="2000" dirty="0" smtClean="0">
                <a:latin typeface="Baskerville Old Face" panose="02020602080505020303" pitchFamily="18" charset="0"/>
              </a:rPr>
              <a:t>Some people do better in a team environment and some people do better working individually – but when it comes to adopting a healthy lifestyle and achieving weight loss goals, we ALL need support in one way or another.</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A study done by the Western Psychiatric Institute and Clinic showed those participants who were recruited for a weight loss study with a friend experienced a higher success rate during the weight loss phase and beyond.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601515"/>
            <a:ext cx="3542797" cy="3542797"/>
          </a:xfrm>
          <a:prstGeom prst="rect">
            <a:avLst/>
          </a:prstGeom>
          <a:ln>
            <a:noFill/>
          </a:ln>
          <a:effectLst>
            <a:outerShdw blurRad="190500" algn="tl" rotWithShape="0">
              <a:srgbClr val="000000">
                <a:alpha val="70000"/>
              </a:srgbClr>
            </a:outerShdw>
          </a:effectLst>
        </p:spPr>
      </p:pic>
      <p:sp>
        <p:nvSpPr>
          <p:cNvPr id="8" name="TextBox 7"/>
          <p:cNvSpPr txBox="1"/>
          <p:nvPr/>
        </p:nvSpPr>
        <p:spPr>
          <a:xfrm>
            <a:off x="4584824" y="5677719"/>
            <a:ext cx="4212468" cy="276999"/>
          </a:xfrm>
          <a:prstGeom prst="rect">
            <a:avLst/>
          </a:prstGeom>
          <a:noFill/>
        </p:spPr>
        <p:txBody>
          <a:bodyPr wrap="square" rtlCol="0">
            <a:spAutoFit/>
          </a:bodyPr>
          <a:lstStyle/>
          <a:p>
            <a:r>
              <a:rPr lang="en-US" sz="1200" dirty="0" smtClean="0"/>
              <a:t>Source: </a:t>
            </a:r>
            <a:r>
              <a:rPr lang="en-US" sz="1200" dirty="0">
                <a:hlinkClick r:id="rId4"/>
              </a:rPr>
              <a:t>http://www.ncbi.nlm.nih.gov/pubmed/10028217</a:t>
            </a:r>
            <a:endParaRPr lang="en-US" sz="1200" dirty="0"/>
          </a:p>
        </p:txBody>
      </p:sp>
    </p:spTree>
    <p:extLst>
      <p:ext uri="{BB962C8B-B14F-4D97-AF65-F5344CB8AC3E}">
        <p14:creationId xmlns:p14="http://schemas.microsoft.com/office/powerpoint/2010/main" val="727357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1223628" y="237689"/>
            <a:ext cx="7308812" cy="899319"/>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Building a Strong Support System</a:t>
            </a:r>
            <a:endParaRPr lang="en-US" sz="4000" b="1" dirty="0">
              <a:latin typeface="Baskerville Old Face" panose="02020602080505020303" pitchFamily="18" charset="0"/>
              <a:cs typeface="Calibri" pitchFamily="34" charset="0"/>
            </a:endParaRPr>
          </a:p>
        </p:txBody>
      </p:sp>
      <p:sp>
        <p:nvSpPr>
          <p:cNvPr id="3" name="TextBox 2"/>
          <p:cNvSpPr txBox="1"/>
          <p:nvPr/>
        </p:nvSpPr>
        <p:spPr>
          <a:xfrm>
            <a:off x="323528" y="1340768"/>
            <a:ext cx="4428492" cy="4708981"/>
          </a:xfrm>
          <a:prstGeom prst="rect">
            <a:avLst/>
          </a:prstGeom>
          <a:noFill/>
        </p:spPr>
        <p:txBody>
          <a:bodyPr wrap="square" rtlCol="0">
            <a:spAutoFit/>
          </a:bodyPr>
          <a:lstStyle/>
          <a:p>
            <a:r>
              <a:rPr lang="en-US" sz="2000" dirty="0" smtClean="0">
                <a:latin typeface="Baskerville Old Face" panose="02020602080505020303" pitchFamily="18" charset="0"/>
              </a:rPr>
              <a:t>Have you shared your list you created in week 1? How was their reaction? Remember, be prepared to compromise so that your family is willing to be on board. If you go in prepared with negotiation points and things you can offer up in return for their cooperation, it may be easier to get it!</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Come up with some healthy activities that you and the family can do together – the more you make this about doing what’s best for the entire family and encourage their participation, the better luck you will have in gaining their support.</a:t>
            </a:r>
            <a:endParaRPr lang="en-US" sz="2000" dirty="0">
              <a:latin typeface="Baskerville Old Face" panose="02020602080505020303" pitchFamily="18" charset="0"/>
            </a:endParaRPr>
          </a:p>
        </p:txBody>
      </p:sp>
      <p:pic>
        <p:nvPicPr>
          <p:cNvPr id="4" name="Picture 5" descr="C:\Documents and Settings\user\Desktop\EWS Network\EWSN_logo_suite\EmployeeWellness_Logo2 800x486.gif"/>
          <p:cNvPicPr>
            <a:picLocks noChangeAspect="1" noChangeArrowheads="1"/>
          </p:cNvPicPr>
          <p:nvPr/>
        </p:nvPicPr>
        <p:blipFill>
          <a:blip r:embed="rId2" cstate="print"/>
          <a:srcRect/>
          <a:stretch>
            <a:fillRect/>
          </a:stretch>
        </p:blipFill>
        <p:spPr bwMode="auto">
          <a:xfrm>
            <a:off x="7385204" y="5962129"/>
            <a:ext cx="1605324" cy="974916"/>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8034" y="1808820"/>
            <a:ext cx="3938237" cy="3239200"/>
          </a:xfrm>
          <a:prstGeom prst="rect">
            <a:avLst/>
          </a:prstGeom>
          <a:ln w="88900" cap="sq" cmpd="thickThin">
            <a:solidFill>
              <a:schemeClr val="accent1"/>
            </a:solidFill>
            <a:prstDash val="solid"/>
            <a:miter lim="800000"/>
          </a:ln>
          <a:effectLst>
            <a:innerShdw blurRad="76200">
              <a:srgbClr val="000000"/>
            </a:innerShdw>
          </a:effectLst>
        </p:spPr>
      </p:pic>
      <p:sp>
        <p:nvSpPr>
          <p:cNvPr id="12" name="TextBox 11"/>
          <p:cNvSpPr txBox="1"/>
          <p:nvPr/>
        </p:nvSpPr>
        <p:spPr>
          <a:xfrm>
            <a:off x="5220072" y="6311087"/>
            <a:ext cx="2340260" cy="276999"/>
          </a:xfrm>
          <a:prstGeom prst="rect">
            <a:avLst/>
          </a:prstGeom>
          <a:noFill/>
        </p:spPr>
        <p:txBody>
          <a:bodyPr wrap="square" rtlCol="0">
            <a:spAutoFit/>
          </a:bodyPr>
          <a:lstStyle/>
          <a:p>
            <a:r>
              <a:rPr lang="en-US" sz="1200" dirty="0" smtClean="0"/>
              <a:t>Source: </a:t>
            </a:r>
            <a:r>
              <a:rPr lang="en-US" sz="1200" dirty="0" smtClean="0">
                <a:hlinkClick r:id="rId4"/>
              </a:rPr>
              <a:t>www.mayoclinic.com</a:t>
            </a:r>
            <a:r>
              <a:rPr lang="en-US" sz="1200" dirty="0" smtClean="0"/>
              <a:t> </a:t>
            </a:r>
            <a:endParaRPr lang="en-US" sz="1200" dirty="0"/>
          </a:p>
        </p:txBody>
      </p:sp>
    </p:spTree>
    <p:extLst>
      <p:ext uri="{BB962C8B-B14F-4D97-AF65-F5344CB8AC3E}">
        <p14:creationId xmlns:p14="http://schemas.microsoft.com/office/powerpoint/2010/main" val="2004590965"/>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395536" y="368660"/>
            <a:ext cx="8352927"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Tips for Getting Your Family On Board</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0312" y="5883084"/>
            <a:ext cx="1605324" cy="974916"/>
          </a:xfrm>
          <a:prstGeom prst="rect">
            <a:avLst/>
          </a:prstGeom>
          <a:noFill/>
          <a:ln w="9525">
            <a:noFill/>
            <a:miter lim="800000"/>
            <a:headEnd/>
            <a:tailEnd/>
          </a:ln>
        </p:spPr>
      </p:pic>
      <p:sp>
        <p:nvSpPr>
          <p:cNvPr id="6" name="TextBox 5"/>
          <p:cNvSpPr txBox="1"/>
          <p:nvPr/>
        </p:nvSpPr>
        <p:spPr>
          <a:xfrm>
            <a:off x="359532" y="1323619"/>
            <a:ext cx="8424936" cy="4093428"/>
          </a:xfrm>
          <a:prstGeom prst="rect">
            <a:avLst/>
          </a:prstGeom>
          <a:noFill/>
        </p:spPr>
        <p:txBody>
          <a:bodyPr wrap="square" rtlCol="0">
            <a:spAutoFit/>
          </a:bodyPr>
          <a:lstStyle/>
          <a:p>
            <a:r>
              <a:rPr lang="en-US" sz="2000" dirty="0" smtClean="0">
                <a:latin typeface="Baskerville Old Face" panose="02020602080505020303" pitchFamily="18" charset="0"/>
              </a:rPr>
              <a:t>1</a:t>
            </a:r>
            <a:r>
              <a:rPr lang="en-US" sz="2000" dirty="0">
                <a:latin typeface="Baskerville Old Face" panose="02020602080505020303" pitchFamily="18" charset="0"/>
              </a:rPr>
              <a:t>. Ask each member of the family to </a:t>
            </a:r>
            <a:r>
              <a:rPr lang="en-US" sz="2000" b="1" dirty="0">
                <a:latin typeface="Baskerville Old Face" panose="02020602080505020303" pitchFamily="18" charset="0"/>
              </a:rPr>
              <a:t>make a list</a:t>
            </a:r>
            <a:r>
              <a:rPr lang="en-US" sz="2000" dirty="0">
                <a:latin typeface="Baskerville Old Face" panose="02020602080505020303" pitchFamily="18" charset="0"/>
              </a:rPr>
              <a:t> of </a:t>
            </a:r>
            <a:r>
              <a:rPr lang="en-US" sz="2000" dirty="0" smtClean="0">
                <a:latin typeface="Baskerville Old Face" panose="02020602080505020303" pitchFamily="18" charset="0"/>
              </a:rPr>
              <a:t>his/her </a:t>
            </a:r>
            <a:r>
              <a:rPr lang="en-US" sz="2000" dirty="0" err="1">
                <a:latin typeface="Baskerville Old Face" panose="02020602080505020303" pitchFamily="18" charset="0"/>
              </a:rPr>
              <a:t>favourite</a:t>
            </a:r>
            <a:r>
              <a:rPr lang="en-US" sz="2000" dirty="0">
                <a:latin typeface="Baskerville Old Face" panose="02020602080505020303" pitchFamily="18" charset="0"/>
              </a:rPr>
              <a:t> treats. Then pick those that you like the least and allow those to be kept in the house. You won’t be tempted and they won’t feel deprived!</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2. </a:t>
            </a:r>
            <a:r>
              <a:rPr lang="en-US" sz="2000" b="1" dirty="0" smtClean="0">
                <a:latin typeface="Baskerville Old Face" panose="02020602080505020303" pitchFamily="18" charset="0"/>
              </a:rPr>
              <a:t>Be a little sneaky</a:t>
            </a:r>
            <a:r>
              <a:rPr lang="en-US" sz="2000" dirty="0" smtClean="0">
                <a:latin typeface="Baskerville Old Face" panose="02020602080505020303" pitchFamily="18" charset="0"/>
              </a:rPr>
              <a:t>! Add shredded veggies to sauces, add cauliflower to mashed potatoes, water down the orange juice, use the recipe swaps we discussed last week to make recipes healthier. Go for gradual changes so as to not overwhelm them – and mum’s the word!</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3. </a:t>
            </a:r>
            <a:r>
              <a:rPr lang="en-US" sz="2000" b="1" dirty="0" smtClean="0">
                <a:latin typeface="Baskerville Old Face" panose="02020602080505020303" pitchFamily="18" charset="0"/>
              </a:rPr>
              <a:t>Try the 5-2 plan</a:t>
            </a:r>
            <a:r>
              <a:rPr lang="en-US" sz="2000" dirty="0" smtClean="0">
                <a:latin typeface="Baskerville Old Face" panose="02020602080505020303" pitchFamily="18" charset="0"/>
              </a:rPr>
              <a:t>. Five days a week, you plan the meals and two days a week, the rest of the family can choose what and where to eat. You can make healthier choices while out with them (a salad with dressing on the side) or choose to limit your portions more carefully.</a:t>
            </a:r>
            <a:endParaRPr lang="en-US" sz="2000" dirty="0">
              <a:latin typeface="Baskerville Old Face" panose="02020602080505020303" pitchFamily="18" charset="0"/>
            </a:endParaRPr>
          </a:p>
        </p:txBody>
      </p:sp>
      <p:sp>
        <p:nvSpPr>
          <p:cNvPr id="4" name="TextBox 3"/>
          <p:cNvSpPr txBox="1"/>
          <p:nvPr/>
        </p:nvSpPr>
        <p:spPr>
          <a:xfrm>
            <a:off x="5436096" y="6232042"/>
            <a:ext cx="1944216" cy="276999"/>
          </a:xfrm>
          <a:prstGeom prst="rect">
            <a:avLst/>
          </a:prstGeom>
          <a:noFill/>
        </p:spPr>
        <p:txBody>
          <a:bodyPr wrap="square" rtlCol="0">
            <a:spAutoFit/>
          </a:bodyPr>
          <a:lstStyle/>
          <a:p>
            <a:r>
              <a:rPr lang="en-US" sz="1200" dirty="0" smtClean="0"/>
              <a:t>Source: </a:t>
            </a:r>
            <a:r>
              <a:rPr lang="en-US" sz="1200" dirty="0" smtClean="0">
                <a:hlinkClick r:id="rId4"/>
              </a:rPr>
              <a:t>www.webmd.com</a:t>
            </a:r>
            <a:r>
              <a:rPr lang="en-US" sz="1200" dirty="0" smtClean="0"/>
              <a:t> </a:t>
            </a:r>
            <a:endParaRPr lang="en-US" sz="1200" dirty="0"/>
          </a:p>
        </p:txBody>
      </p:sp>
    </p:spTree>
    <p:extLst>
      <p:ext uri="{BB962C8B-B14F-4D97-AF65-F5344CB8AC3E}">
        <p14:creationId xmlns:p14="http://schemas.microsoft.com/office/powerpoint/2010/main" val="3662275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2532891" y="188640"/>
            <a:ext cx="4078219"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Going it Alone…</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6" name="TextBox 5"/>
          <p:cNvSpPr txBox="1"/>
          <p:nvPr/>
        </p:nvSpPr>
        <p:spPr>
          <a:xfrm>
            <a:off x="359532" y="945370"/>
            <a:ext cx="8424936" cy="5016758"/>
          </a:xfrm>
          <a:prstGeom prst="rect">
            <a:avLst/>
          </a:prstGeom>
          <a:noFill/>
        </p:spPr>
        <p:txBody>
          <a:bodyPr wrap="square" rtlCol="0">
            <a:spAutoFit/>
          </a:bodyPr>
          <a:lstStyle/>
          <a:p>
            <a:r>
              <a:rPr lang="en-US" sz="2000" dirty="0" smtClean="0">
                <a:latin typeface="Baskerville Old Face" panose="02020602080505020303" pitchFamily="18" charset="0"/>
              </a:rPr>
              <a:t>What if you’re having trouble getting people on board? What if you live alone or your friends are too busy or live too far away? The good news is that you don’t need anyone but </a:t>
            </a:r>
            <a:r>
              <a:rPr lang="en-US" sz="2000" b="1" dirty="0" smtClean="0">
                <a:latin typeface="Baskerville Old Face" panose="02020602080505020303" pitchFamily="18" charset="0"/>
              </a:rPr>
              <a:t>yourself</a:t>
            </a:r>
            <a:r>
              <a:rPr lang="en-US" sz="2000" dirty="0" smtClean="0">
                <a:latin typeface="Baskerville Old Face" panose="02020602080505020303" pitchFamily="18" charset="0"/>
              </a:rPr>
              <a:t> to succeed! Sure, it’s great to have people supporting you and cheering you on but the real control is in your own hands.  You have the power to do this on your own!</a:t>
            </a:r>
          </a:p>
          <a:p>
            <a:endParaRPr lang="en-US" sz="2000" dirty="0">
              <a:latin typeface="Baskerville Old Face" panose="02020602080505020303" pitchFamily="18" charset="0"/>
            </a:endParaRPr>
          </a:p>
          <a:p>
            <a:r>
              <a:rPr lang="en-US" sz="2000" b="1" dirty="0" smtClean="0">
                <a:latin typeface="Baskerville Old Face" panose="02020602080505020303" pitchFamily="18" charset="0"/>
              </a:rPr>
              <a:t>In other good news </a:t>
            </a:r>
            <a:r>
              <a:rPr lang="en-US" sz="2000" dirty="0" smtClean="0">
                <a:latin typeface="Baskerville Old Face" panose="02020602080505020303" pitchFamily="18" charset="0"/>
              </a:rPr>
              <a:t>– it’s the age of the internet and support is only the click of a mouse away! There are plenty of great websites out there where you can interact with other people who are trying to live healthy and lose weight. Join an online support group, sign up to a message board, follow people on their own health journeys on YouTube or Twitter!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The options for support continue to grow – and don’t forget that your </a:t>
            </a:r>
            <a:r>
              <a:rPr lang="en-US" sz="2000" dirty="0" err="1" smtClean="0">
                <a:latin typeface="Baskerville Old Face" panose="02020602080505020303" pitchFamily="18" charset="0"/>
              </a:rPr>
              <a:t>EWSNetwork</a:t>
            </a:r>
            <a:r>
              <a:rPr lang="en-US" sz="2000" dirty="0" smtClean="0">
                <a:latin typeface="Baskerville Old Face" panose="02020602080505020303" pitchFamily="18" charset="0"/>
              </a:rPr>
              <a:t> consultant is also here to support &amp; encourage you! We want you to succeed and are happy to help you with answers to your questions and personalized suggestions.</a:t>
            </a:r>
            <a:endParaRPr lang="en-US" sz="2000" dirty="0">
              <a:latin typeface="Baskerville Old Face" panose="02020602080505020303" pitchFamily="18" charset="0"/>
            </a:endParaRPr>
          </a:p>
        </p:txBody>
      </p:sp>
    </p:spTree>
    <p:extLst>
      <p:ext uri="{BB962C8B-B14F-4D97-AF65-F5344CB8AC3E}">
        <p14:creationId xmlns:p14="http://schemas.microsoft.com/office/powerpoint/2010/main" val="36224172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305526" y="379174"/>
            <a:ext cx="8532948"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Using Technology to Help You Succeed</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6" name="TextBox 5"/>
          <p:cNvSpPr txBox="1"/>
          <p:nvPr/>
        </p:nvSpPr>
        <p:spPr>
          <a:xfrm>
            <a:off x="4427984" y="1088740"/>
            <a:ext cx="4562544" cy="5016758"/>
          </a:xfrm>
          <a:prstGeom prst="rect">
            <a:avLst/>
          </a:prstGeom>
          <a:noFill/>
        </p:spPr>
        <p:txBody>
          <a:bodyPr wrap="square" rtlCol="0">
            <a:spAutoFit/>
          </a:bodyPr>
          <a:lstStyle/>
          <a:p>
            <a:r>
              <a:rPr lang="en-US" sz="2000" dirty="0" smtClean="0">
                <a:latin typeface="Baskerville Old Face" panose="02020602080505020303" pitchFamily="18" charset="0"/>
              </a:rPr>
              <a:t>Applications (</a:t>
            </a:r>
            <a:r>
              <a:rPr lang="en-US" sz="2000" b="1" dirty="0" smtClean="0">
                <a:latin typeface="Baskerville Old Face" panose="02020602080505020303" pitchFamily="18" charset="0"/>
              </a:rPr>
              <a:t>apps</a:t>
            </a:r>
            <a:r>
              <a:rPr lang="en-US" sz="2000" dirty="0" smtClean="0">
                <a:latin typeface="Baskerville Old Face" panose="02020602080505020303" pitchFamily="18" charset="0"/>
              </a:rPr>
              <a:t>) on smartphones are accessible, convenient and inexpensive. Most of us use some type of mobile electronic device these days and this makes them an obvious choice to promote healthy habits. See </a:t>
            </a:r>
            <a:r>
              <a:rPr lang="en-US" sz="2000" i="1" dirty="0" smtClean="0">
                <a:latin typeface="Baskerville Old Face" panose="02020602080505020303" pitchFamily="18" charset="0"/>
              </a:rPr>
              <a:t>handout 7.2</a:t>
            </a:r>
            <a:r>
              <a:rPr lang="en-US" sz="2000" dirty="0" smtClean="0">
                <a:latin typeface="Baskerville Old Face" panose="02020602080505020303" pitchFamily="18" charset="0"/>
              </a:rPr>
              <a:t>. </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Consistently recording dietary intakes and health information can be a key component to successful weight loss and electronics makes this easier.</a:t>
            </a:r>
          </a:p>
          <a:p>
            <a:endParaRPr lang="en-US" sz="2000" dirty="0">
              <a:latin typeface="Baskerville Old Face" panose="02020602080505020303" pitchFamily="18" charset="0"/>
            </a:endParaRPr>
          </a:p>
          <a:p>
            <a:r>
              <a:rPr lang="en-US" sz="2000" dirty="0" smtClean="0">
                <a:latin typeface="Baskerville Old Face" panose="02020602080505020303" pitchFamily="18" charset="0"/>
              </a:rPr>
              <a:t>While an app certainly isn’t a magic pill, they can be an invaluable support tool to help keep you on track and help you to achieve your goals.</a:t>
            </a:r>
            <a:endParaRPr lang="en-US" sz="2000" dirty="0">
              <a:latin typeface="Baskerville Old Face" panose="02020602080505020303"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988840"/>
            <a:ext cx="3370412" cy="2633675"/>
          </a:xfrm>
          <a:prstGeom prst="rect">
            <a:avLst/>
          </a:prstGeom>
        </p:spPr>
      </p:pic>
    </p:spTree>
    <p:extLst>
      <p:ext uri="{BB962C8B-B14F-4D97-AF65-F5344CB8AC3E}">
        <p14:creationId xmlns:p14="http://schemas.microsoft.com/office/powerpoint/2010/main" val="3027210608"/>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p:cNvSpPr>
          <p:nvPr/>
        </p:nvSpPr>
        <p:spPr bwMode="auto">
          <a:xfrm>
            <a:off x="305526" y="379174"/>
            <a:ext cx="8532948" cy="566195"/>
          </a:xfrm>
          <a:prstGeom prst="rect">
            <a:avLst/>
          </a:prstGeom>
          <a:noFill/>
          <a:ln w="9525">
            <a:noFill/>
            <a:miter lim="800000"/>
            <a:headEnd/>
            <a:tailEnd/>
          </a:ln>
        </p:spPr>
        <p:txBody>
          <a:bodyPr anchor="ctr"/>
          <a:lstStyle/>
          <a:p>
            <a:pPr algn="ctr" eaLnBrk="0" hangingPunct="0">
              <a:defRPr/>
            </a:pPr>
            <a:r>
              <a:rPr lang="en-US" sz="4000" b="1" dirty="0" smtClean="0">
                <a:latin typeface="Baskerville Old Face" panose="02020602080505020303" pitchFamily="18" charset="0"/>
                <a:cs typeface="Calibri" pitchFamily="34" charset="0"/>
              </a:rPr>
              <a:t>Using Technology to Help You Succeed</a:t>
            </a:r>
            <a:endParaRPr lang="en-US" sz="4000" b="1" dirty="0">
              <a:latin typeface="Baskerville Old Face" panose="02020602080505020303" pitchFamily="18" charset="0"/>
              <a:cs typeface="Calibri" pitchFamily="34" charset="0"/>
            </a:endParaRPr>
          </a:p>
        </p:txBody>
      </p:sp>
      <p:pic>
        <p:nvPicPr>
          <p:cNvPr id="3" name="Picture 5"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385204" y="5962129"/>
            <a:ext cx="1605324" cy="974916"/>
          </a:xfrm>
          <a:prstGeom prst="rect">
            <a:avLst/>
          </a:prstGeom>
          <a:noFill/>
          <a:ln w="9525">
            <a:noFill/>
            <a:miter lim="800000"/>
            <a:headEnd/>
            <a:tailEnd/>
          </a:ln>
        </p:spPr>
      </p:pic>
      <p:sp>
        <p:nvSpPr>
          <p:cNvPr id="6" name="TextBox 5"/>
          <p:cNvSpPr txBox="1"/>
          <p:nvPr/>
        </p:nvSpPr>
        <p:spPr>
          <a:xfrm>
            <a:off x="4439154" y="1664804"/>
            <a:ext cx="4562544" cy="3170099"/>
          </a:xfrm>
          <a:prstGeom prst="rect">
            <a:avLst/>
          </a:prstGeom>
          <a:noFill/>
        </p:spPr>
        <p:txBody>
          <a:bodyPr wrap="square" rtlCol="0">
            <a:spAutoFit/>
          </a:bodyPr>
          <a:lstStyle/>
          <a:p>
            <a:r>
              <a:rPr lang="en-US" sz="2000" dirty="0" smtClean="0">
                <a:latin typeface="Baskerville Old Face" panose="02020602080505020303" pitchFamily="18" charset="0"/>
              </a:rPr>
              <a:t>Some great free apps that may be useful in helping you to achieve your goals:</a:t>
            </a:r>
          </a:p>
          <a:p>
            <a:endParaRPr lang="en-US" sz="2000" dirty="0">
              <a:latin typeface="Baskerville Old Face" panose="02020602080505020303" pitchFamily="18" charset="0"/>
            </a:endParaRPr>
          </a:p>
          <a:p>
            <a:pPr marL="342900" indent="-342900">
              <a:buFont typeface="Arial" panose="020B0604020202020204" pitchFamily="34" charset="0"/>
              <a:buChar char="•"/>
            </a:pPr>
            <a:r>
              <a:rPr lang="en-US" sz="2000" dirty="0" smtClean="0">
                <a:latin typeface="Baskerville Old Face" panose="02020602080505020303" pitchFamily="18" charset="0"/>
              </a:rPr>
              <a:t>Healthy Habits</a:t>
            </a:r>
          </a:p>
          <a:p>
            <a:pPr marL="342900" indent="-342900">
              <a:buFont typeface="Arial" panose="020B0604020202020204" pitchFamily="34" charset="0"/>
              <a:buChar char="•"/>
            </a:pPr>
            <a:r>
              <a:rPr lang="en-US" sz="2000" dirty="0" err="1" smtClean="0">
                <a:latin typeface="Baskerville Old Face" panose="02020602080505020303" pitchFamily="18" charset="0"/>
              </a:rPr>
              <a:t>Endomondo</a:t>
            </a:r>
            <a:r>
              <a:rPr lang="en-US" sz="2000" dirty="0" smtClean="0">
                <a:latin typeface="Baskerville Old Face" panose="02020602080505020303" pitchFamily="18" charset="0"/>
              </a:rPr>
              <a:t> Sports Tracker</a:t>
            </a:r>
          </a:p>
          <a:p>
            <a:pPr marL="342900" indent="-342900">
              <a:buFont typeface="Arial" panose="020B0604020202020204" pitchFamily="34" charset="0"/>
              <a:buChar char="•"/>
            </a:pPr>
            <a:r>
              <a:rPr lang="en-US" sz="2000" dirty="0" smtClean="0">
                <a:latin typeface="Baskerville Old Face" panose="02020602080505020303" pitchFamily="18" charset="0"/>
              </a:rPr>
              <a:t>Calorie Counter</a:t>
            </a:r>
          </a:p>
          <a:p>
            <a:pPr marL="342900" indent="-342900">
              <a:buFont typeface="Arial" panose="020B0604020202020204" pitchFamily="34" charset="0"/>
              <a:buChar char="•"/>
            </a:pPr>
            <a:r>
              <a:rPr lang="en-US" sz="2000" dirty="0" smtClean="0">
                <a:latin typeface="Baskerville Old Face" panose="02020602080505020303" pitchFamily="18" charset="0"/>
              </a:rPr>
              <a:t>Abs Workouts Free</a:t>
            </a:r>
          </a:p>
          <a:p>
            <a:pPr marL="342900" indent="-342900">
              <a:buFont typeface="Arial" panose="020B0604020202020204" pitchFamily="34" charset="0"/>
              <a:buChar char="•"/>
            </a:pPr>
            <a:r>
              <a:rPr lang="en-US" sz="2000" dirty="0" err="1" smtClean="0">
                <a:latin typeface="Baskerville Old Face" panose="02020602080505020303" pitchFamily="18" charset="0"/>
              </a:rPr>
              <a:t>MyFitnessPal</a:t>
            </a:r>
            <a:endParaRPr lang="en-US" sz="2000" dirty="0" smtClean="0">
              <a:latin typeface="Baskerville Old Face" panose="02020602080505020303" pitchFamily="18" charset="0"/>
            </a:endParaRPr>
          </a:p>
          <a:p>
            <a:pPr marL="342900" indent="-342900">
              <a:buFont typeface="Arial" panose="020B0604020202020204" pitchFamily="34" charset="0"/>
              <a:buChar char="•"/>
            </a:pPr>
            <a:r>
              <a:rPr lang="en-US" sz="2000" dirty="0" err="1" smtClean="0">
                <a:latin typeface="Baskerville Old Face" panose="02020602080505020303" pitchFamily="18" charset="0"/>
              </a:rPr>
              <a:t>SparkPeople</a:t>
            </a:r>
            <a:r>
              <a:rPr lang="en-US" sz="2000" dirty="0" smtClean="0">
                <a:latin typeface="Baskerville Old Face" panose="02020602080505020303" pitchFamily="18" charset="0"/>
              </a:rPr>
              <a:t> Diet &amp; Food Tracker</a:t>
            </a:r>
          </a:p>
          <a:p>
            <a:pPr marL="342900" indent="-342900">
              <a:buFont typeface="Arial" panose="020B0604020202020204" pitchFamily="34" charset="0"/>
              <a:buChar char="•"/>
            </a:pPr>
            <a:r>
              <a:rPr lang="en-US" sz="2000" dirty="0" smtClean="0">
                <a:latin typeface="Baskerville Old Face" panose="02020602080505020303" pitchFamily="18" charset="0"/>
              </a:rPr>
              <a:t>My Diet Coach</a:t>
            </a:r>
            <a:endParaRPr lang="en-US" sz="2000" dirty="0">
              <a:latin typeface="Baskerville Old Face" panose="02020602080505020303"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64" y="2077777"/>
            <a:ext cx="3370412" cy="2527809"/>
          </a:xfrm>
          <a:prstGeom prst="rect">
            <a:avLst/>
          </a:prstGeom>
        </p:spPr>
      </p:pic>
      <p:sp>
        <p:nvSpPr>
          <p:cNvPr id="8" name="Rounded Rectangle 7"/>
          <p:cNvSpPr/>
          <p:nvPr/>
        </p:nvSpPr>
        <p:spPr>
          <a:xfrm>
            <a:off x="2684236" y="5126661"/>
            <a:ext cx="3569288" cy="1184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Before you go….</a:t>
            </a:r>
          </a:p>
          <a:p>
            <a:pPr algn="ctr"/>
            <a:endParaRPr lang="en-US" sz="600" b="1" dirty="0" smtClean="0"/>
          </a:p>
          <a:p>
            <a:pPr algn="ctr"/>
            <a:r>
              <a:rPr lang="en-US" b="1" dirty="0" smtClean="0"/>
              <a:t>Let’s goal set – NOW!</a:t>
            </a:r>
          </a:p>
          <a:p>
            <a:pPr algn="ctr"/>
            <a:r>
              <a:rPr lang="en-US" b="1" i="1" dirty="0" smtClean="0"/>
              <a:t>*see handout  7.3</a:t>
            </a:r>
            <a:endParaRPr lang="en-US" b="1" i="1" dirty="0"/>
          </a:p>
        </p:txBody>
      </p:sp>
    </p:spTree>
    <p:extLst>
      <p:ext uri="{BB962C8B-B14F-4D97-AF65-F5344CB8AC3E}">
        <p14:creationId xmlns:p14="http://schemas.microsoft.com/office/powerpoint/2010/main" val="2275228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user\Desktop\EWS Network\EWSN_logo_suite\EmployeeWellness_Logo2 800x486.gif"/>
          <p:cNvPicPr>
            <a:picLocks noChangeAspect="1" noChangeArrowheads="1"/>
          </p:cNvPicPr>
          <p:nvPr/>
        </p:nvPicPr>
        <p:blipFill>
          <a:blip r:embed="rId3" cstate="print"/>
          <a:srcRect/>
          <a:stretch>
            <a:fillRect/>
          </a:stretch>
        </p:blipFill>
        <p:spPr bwMode="auto">
          <a:xfrm>
            <a:off x="7540304" y="5920841"/>
            <a:ext cx="1605324" cy="974916"/>
          </a:xfrm>
          <a:prstGeom prst="rect">
            <a:avLst/>
          </a:prstGeom>
          <a:noFill/>
          <a:ln w="9525">
            <a:noFill/>
            <a:miter lim="800000"/>
            <a:headEnd/>
            <a:tailEnd/>
          </a:ln>
        </p:spPr>
      </p:pic>
      <p:sp>
        <p:nvSpPr>
          <p:cNvPr id="3" name="TextBox 2"/>
          <p:cNvSpPr txBox="1"/>
          <p:nvPr/>
        </p:nvSpPr>
        <p:spPr>
          <a:xfrm>
            <a:off x="1007604" y="460080"/>
            <a:ext cx="7128792" cy="707886"/>
          </a:xfrm>
          <a:prstGeom prst="rect">
            <a:avLst/>
          </a:prstGeom>
          <a:noFill/>
        </p:spPr>
        <p:txBody>
          <a:bodyPr wrap="square" rtlCol="0">
            <a:spAutoFit/>
          </a:bodyPr>
          <a:lstStyle/>
          <a:p>
            <a:pPr algn="ctr"/>
            <a:r>
              <a:rPr lang="en-CA" sz="4000" b="1" u="sng" dirty="0" smtClean="0">
                <a:latin typeface="Baskerville Old Face" pitchFamily="18" charset="0"/>
              </a:rPr>
              <a:t>Next Week:</a:t>
            </a:r>
            <a:endParaRPr lang="en-CA" sz="4000" b="1" u="sng" dirty="0">
              <a:latin typeface="Baskerville Old Face" pitchFamily="18" charset="0"/>
            </a:endParaRPr>
          </a:p>
        </p:txBody>
      </p:sp>
      <p:sp>
        <p:nvSpPr>
          <p:cNvPr id="4" name="TextBox 3"/>
          <p:cNvSpPr txBox="1"/>
          <p:nvPr/>
        </p:nvSpPr>
        <p:spPr>
          <a:xfrm>
            <a:off x="179512" y="1531447"/>
            <a:ext cx="6228692" cy="4401205"/>
          </a:xfrm>
          <a:prstGeom prst="rect">
            <a:avLst/>
          </a:prstGeom>
          <a:noFill/>
        </p:spPr>
        <p:txBody>
          <a:bodyPr wrap="square" rtlCol="0">
            <a:spAutoFit/>
          </a:bodyPr>
          <a:lstStyle/>
          <a:p>
            <a:pPr lvl="1">
              <a:buFont typeface="Arial" pitchFamily="34" charset="0"/>
              <a:buChar char="•"/>
            </a:pPr>
            <a:r>
              <a:rPr lang="en-CA" sz="2000" dirty="0" smtClean="0">
                <a:latin typeface="Baskerville Old Face" pitchFamily="18" charset="0"/>
              </a:rPr>
              <a:t> Final</a:t>
            </a:r>
            <a:r>
              <a:rPr lang="en-CA" sz="2000" dirty="0">
                <a:latin typeface="Baskerville Old Face" pitchFamily="18" charset="0"/>
              </a:rPr>
              <a:t> </a:t>
            </a:r>
            <a:r>
              <a:rPr lang="en-CA" sz="2000" dirty="0" smtClean="0">
                <a:latin typeface="Baskerville Old Face" pitchFamily="18" charset="0"/>
              </a:rPr>
              <a:t>session!</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Group discussion – what you achieved, what you learned and how you feel after eight weeks!</a:t>
            </a:r>
          </a:p>
          <a:p>
            <a:pPr lvl="1">
              <a:buFont typeface="Arial" pitchFamily="34" charset="0"/>
              <a:buChar char="•"/>
            </a:pPr>
            <a:endParaRPr lang="en-CA" sz="2000" dirty="0" smtClean="0">
              <a:latin typeface="Baskerville Old Face" pitchFamily="18" charset="0"/>
            </a:endParaRPr>
          </a:p>
          <a:p>
            <a:pPr lvl="1">
              <a:buFont typeface="Arial" pitchFamily="34" charset="0"/>
              <a:buChar char="•"/>
            </a:pPr>
            <a:r>
              <a:rPr lang="en-CA" sz="2000" dirty="0" smtClean="0">
                <a:latin typeface="Baskerville Old Face" pitchFamily="18" charset="0"/>
              </a:rPr>
              <a:t> Handing in of success stones for final count</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Optional final weigh-in and measurements </a:t>
            </a:r>
          </a:p>
          <a:p>
            <a:pPr lvl="1"/>
            <a:r>
              <a:rPr lang="en-CA" sz="2000" dirty="0" smtClean="0">
                <a:latin typeface="Baskerville Old Face" pitchFamily="18" charset="0"/>
              </a:rPr>
              <a:t>with your EWSNetwork Consultant! </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Working on a maintenance plan</a:t>
            </a:r>
          </a:p>
          <a:p>
            <a:pPr lvl="1">
              <a:buFont typeface="Arial" pitchFamily="34" charset="0"/>
              <a:buChar char="•"/>
            </a:pPr>
            <a:endParaRPr lang="en-CA" sz="2000" dirty="0">
              <a:latin typeface="Baskerville Old Face" pitchFamily="18" charset="0"/>
            </a:endParaRPr>
          </a:p>
          <a:p>
            <a:pPr lvl="1">
              <a:buFont typeface="Arial" pitchFamily="34" charset="0"/>
              <a:buChar char="•"/>
            </a:pPr>
            <a:r>
              <a:rPr lang="en-CA" sz="2000" dirty="0" smtClean="0">
                <a:latin typeface="Baskerville Old Face" pitchFamily="18" charset="0"/>
              </a:rPr>
              <a:t> Re-visit your weekly sub-goals…</a:t>
            </a:r>
            <a:endParaRPr lang="en-CA" sz="2000" dirty="0">
              <a:latin typeface="Baskerville Old Face" pitchFamily="18" charset="0"/>
            </a:endParaRPr>
          </a:p>
          <a:p>
            <a:pPr lvl="1"/>
            <a:endParaRPr lang="en-CA" sz="2000" dirty="0">
              <a:latin typeface="Baskerville Old Face" pitchFamily="18" charset="0"/>
            </a:endParaRPr>
          </a:p>
        </p:txBody>
      </p:sp>
      <p:pic>
        <p:nvPicPr>
          <p:cNvPr id="6" name="Picture 4" descr="http://99diet.com/wp-content/uploads/2013/04/healthy-eat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2558549"/>
            <a:ext cx="3155624" cy="23675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11760" y="5736175"/>
            <a:ext cx="5508612" cy="646331"/>
          </a:xfrm>
          <a:prstGeom prst="rect">
            <a:avLst/>
          </a:prstGeom>
          <a:noFill/>
        </p:spPr>
        <p:txBody>
          <a:bodyPr wrap="square" rtlCol="0">
            <a:spAutoFit/>
          </a:bodyPr>
          <a:lstStyle/>
          <a:p>
            <a:pPr algn="ctr"/>
            <a:r>
              <a:rPr lang="en-US" b="1" i="1" dirty="0" smtClean="0"/>
              <a:t>Let’s do a group workout now! </a:t>
            </a:r>
          </a:p>
          <a:p>
            <a:pPr algn="ctr"/>
            <a:r>
              <a:rPr lang="en-US" b="1" i="1" dirty="0" smtClean="0"/>
              <a:t>Let’s re-visit handout 4.6.</a:t>
            </a:r>
            <a:endParaRPr lang="en-US" b="1" i="1" dirty="0"/>
          </a:p>
        </p:txBody>
      </p:sp>
    </p:spTree>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2.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3.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ppt/theme/themeOverride4.xml><?xml version="1.0" encoding="utf-8"?>
<a:themeOverride xmlns:a="http://schemas.openxmlformats.org/drawingml/2006/main">
  <a:clrScheme name="EWSNetwork">
    <a:dk1>
      <a:srgbClr val="002060"/>
    </a:dk1>
    <a:lt1>
      <a:sysClr val="window" lastClr="FFFFFF"/>
    </a:lt1>
    <a:dk2>
      <a:srgbClr val="002060"/>
    </a:dk2>
    <a:lt2>
      <a:srgbClr val="FFFFFF"/>
    </a:lt2>
    <a:accent1>
      <a:srgbClr val="7CBF33"/>
    </a:accent1>
    <a:accent2>
      <a:srgbClr val="DA1F28"/>
    </a:accent2>
    <a:accent3>
      <a:srgbClr val="002060"/>
    </a:accent3>
    <a:accent4>
      <a:srgbClr val="002060"/>
    </a:accent4>
    <a:accent5>
      <a:srgbClr val="474B78"/>
    </a:accent5>
    <a:accent6>
      <a:srgbClr val="7CBF33"/>
    </a:accent6>
    <a:hlink>
      <a:srgbClr val="7CBF33"/>
    </a:hlink>
    <a:folHlink>
      <a:srgbClr val="002060"/>
    </a:folHlink>
  </a:clrScheme>
</a:themeOverride>
</file>

<file path=docProps/app.xml><?xml version="1.0" encoding="utf-8"?>
<Properties xmlns="http://schemas.openxmlformats.org/officeDocument/2006/extended-properties" xmlns:vt="http://schemas.openxmlformats.org/officeDocument/2006/docPropsVTypes">
  <Template>Concourse</Template>
  <TotalTime>9862</TotalTime>
  <Words>1016</Words>
  <Application>Microsoft Office PowerPoint</Application>
  <PresentationFormat>Letter Paper (8.5x11 in)</PresentationFormat>
  <Paragraphs>91</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now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Sustain Energy and Productivity During the Workday…nutritionally</dc:title>
  <dc:creator>Employers' Edge Inc.</dc:creator>
  <cp:lastModifiedBy>Owner</cp:lastModifiedBy>
  <cp:revision>801</cp:revision>
  <cp:lastPrinted>1601-01-01T00:00:00Z</cp:lastPrinted>
  <dcterms:created xsi:type="dcterms:W3CDTF">2010-09-03T20:32:24Z</dcterms:created>
  <dcterms:modified xsi:type="dcterms:W3CDTF">2013-12-15T21:58:52Z</dcterms:modified>
</cp:coreProperties>
</file>