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25"/>
  </p:notesMasterIdLst>
  <p:handoutMasterIdLst>
    <p:handoutMasterId r:id="rId26"/>
  </p:handoutMasterIdLst>
  <p:sldIdLst>
    <p:sldId id="371" r:id="rId2"/>
    <p:sldId id="372" r:id="rId3"/>
    <p:sldId id="389" r:id="rId4"/>
    <p:sldId id="394" r:id="rId5"/>
    <p:sldId id="395" r:id="rId6"/>
    <p:sldId id="400" r:id="rId7"/>
    <p:sldId id="401" r:id="rId8"/>
    <p:sldId id="404" r:id="rId9"/>
    <p:sldId id="399" r:id="rId10"/>
    <p:sldId id="403" r:id="rId11"/>
    <p:sldId id="406" r:id="rId12"/>
    <p:sldId id="405" r:id="rId13"/>
    <p:sldId id="407" r:id="rId14"/>
    <p:sldId id="408" r:id="rId15"/>
    <p:sldId id="414" r:id="rId16"/>
    <p:sldId id="415" r:id="rId17"/>
    <p:sldId id="409" r:id="rId18"/>
    <p:sldId id="410" r:id="rId19"/>
    <p:sldId id="411" r:id="rId20"/>
    <p:sldId id="412" r:id="rId21"/>
    <p:sldId id="413" r:id="rId22"/>
    <p:sldId id="388" r:id="rId23"/>
    <p:sldId id="349" r:id="rId24"/>
  </p:sldIdLst>
  <p:sldSz cx="9144000" cy="6858000" type="letter"/>
  <p:notesSz cx="7086600" cy="9372600"/>
  <p:defaultTextStyle>
    <a:defPPr>
      <a:defRPr lang="en-CA"/>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51">
          <p15:clr>
            <a:srgbClr val="A4A3A4"/>
          </p15:clr>
        </p15:guide>
        <p15:guide id="2" pos="22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3333"/>
    <a:srgbClr val="292929"/>
    <a:srgbClr val="FFFF00"/>
    <a:srgbClr val="0000A4"/>
    <a:srgbClr val="0000CC"/>
    <a:srgbClr val="C0C0C0"/>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88735" autoAdjust="0"/>
  </p:normalViewPr>
  <p:slideViewPr>
    <p:cSldViewPr>
      <p:cViewPr>
        <p:scale>
          <a:sx n="72" d="100"/>
          <a:sy n="72" d="100"/>
        </p:scale>
        <p:origin x="-1488" y="54"/>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1" d="100"/>
          <a:sy n="61" d="100"/>
        </p:scale>
        <p:origin x="-3624" y="-756"/>
      </p:cViewPr>
      <p:guideLst>
        <p:guide orient="horz" pos="2951"/>
        <p:guide pos="2232"/>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49155" name="Rectangle 3"/>
          <p:cNvSpPr>
            <a:spLocks noGrp="1" noChangeArrowheads="1"/>
          </p:cNvSpPr>
          <p:nvPr>
            <p:ph type="dt" sz="quarter" idx="1"/>
          </p:nvPr>
        </p:nvSpPr>
        <p:spPr bwMode="auto">
          <a:xfrm>
            <a:off x="4016375"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49156" name="Rectangle 4"/>
          <p:cNvSpPr>
            <a:spLocks noGrp="1" noChangeArrowheads="1"/>
          </p:cNvSpPr>
          <p:nvPr>
            <p:ph type="ftr" sz="quarter" idx="2"/>
          </p:nvPr>
        </p:nvSpPr>
        <p:spPr bwMode="auto">
          <a:xfrm>
            <a:off x="0" y="8904288"/>
            <a:ext cx="3070225" cy="468312"/>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49157" name="Rectangle 5"/>
          <p:cNvSpPr>
            <a:spLocks noGrp="1" noChangeArrowheads="1"/>
          </p:cNvSpPr>
          <p:nvPr>
            <p:ph type="sldNum" sz="quarter" idx="3"/>
          </p:nvPr>
        </p:nvSpPr>
        <p:spPr bwMode="auto">
          <a:xfrm>
            <a:off x="4016375" y="8904288"/>
            <a:ext cx="3070225" cy="468312"/>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lgn="r">
              <a:defRPr sz="1200">
                <a:latin typeface="Times New Roman" pitchFamily="18" charset="0"/>
              </a:defRPr>
            </a:lvl1pPr>
          </a:lstStyle>
          <a:p>
            <a:pPr>
              <a:defRPr/>
            </a:pPr>
            <a:fld id="{DE689794-001C-4034-8F31-A6BF042E498A}" type="slidenum">
              <a:rPr lang="en-CA"/>
              <a:pPr>
                <a:defRPr/>
              </a:pPr>
              <a:t>‹#›</a:t>
            </a:fld>
            <a:endParaRPr lang="en-CA"/>
          </a:p>
        </p:txBody>
      </p:sp>
    </p:spTree>
    <p:extLst>
      <p:ext uri="{BB962C8B-B14F-4D97-AF65-F5344CB8AC3E}">
        <p14:creationId xmlns:p14="http://schemas.microsoft.com/office/powerpoint/2010/main" val="2905413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defRPr sz="1200">
                <a:latin typeface="Arial" charset="0"/>
              </a:defRPr>
            </a:lvl1pPr>
          </a:lstStyle>
          <a:p>
            <a:pPr>
              <a:defRPr/>
            </a:pPr>
            <a:endParaRPr lang="en-US"/>
          </a:p>
        </p:txBody>
      </p:sp>
      <p:sp>
        <p:nvSpPr>
          <p:cNvPr id="120835" name="Rectangle 3"/>
          <p:cNvSpPr>
            <a:spLocks noGrp="1" noChangeArrowheads="1"/>
          </p:cNvSpPr>
          <p:nvPr>
            <p:ph type="dt" idx="1"/>
          </p:nvPr>
        </p:nvSpPr>
        <p:spPr bwMode="auto">
          <a:xfrm>
            <a:off x="4014788"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lgn="r">
              <a:defRPr sz="1200">
                <a:latin typeface="Arial" charset="0"/>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200150" y="703263"/>
            <a:ext cx="4686300" cy="3514725"/>
          </a:xfrm>
          <a:prstGeom prst="rect">
            <a:avLst/>
          </a:prstGeom>
          <a:noFill/>
          <a:ln w="9525">
            <a:solidFill>
              <a:srgbClr val="000000"/>
            </a:solidFill>
            <a:miter lim="800000"/>
            <a:headEnd/>
            <a:tailEnd/>
          </a:ln>
        </p:spPr>
      </p:sp>
      <p:sp>
        <p:nvSpPr>
          <p:cNvPr id="120837" name="Rectangle 5"/>
          <p:cNvSpPr>
            <a:spLocks noGrp="1" noChangeArrowheads="1"/>
          </p:cNvSpPr>
          <p:nvPr>
            <p:ph type="body" sz="quarter" idx="3"/>
          </p:nvPr>
        </p:nvSpPr>
        <p:spPr bwMode="auto">
          <a:xfrm>
            <a:off x="708025" y="4452938"/>
            <a:ext cx="5670550" cy="4216400"/>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20838" name="Rectangle 6"/>
          <p:cNvSpPr>
            <a:spLocks noGrp="1" noChangeArrowheads="1"/>
          </p:cNvSpPr>
          <p:nvPr>
            <p:ph type="ftr" sz="quarter" idx="4"/>
          </p:nvPr>
        </p:nvSpPr>
        <p:spPr bwMode="auto">
          <a:xfrm>
            <a:off x="0" y="8902700"/>
            <a:ext cx="3070225" cy="468313"/>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defRPr sz="1200">
                <a:latin typeface="Arial" charset="0"/>
              </a:defRPr>
            </a:lvl1pPr>
          </a:lstStyle>
          <a:p>
            <a:pPr>
              <a:defRPr/>
            </a:pPr>
            <a:endParaRPr lang="en-US"/>
          </a:p>
        </p:txBody>
      </p:sp>
      <p:sp>
        <p:nvSpPr>
          <p:cNvPr id="120839" name="Rectangle 7"/>
          <p:cNvSpPr>
            <a:spLocks noGrp="1" noChangeArrowheads="1"/>
          </p:cNvSpPr>
          <p:nvPr>
            <p:ph type="sldNum" sz="quarter" idx="5"/>
          </p:nvPr>
        </p:nvSpPr>
        <p:spPr bwMode="auto">
          <a:xfrm>
            <a:off x="4014788" y="8902700"/>
            <a:ext cx="3070225" cy="468313"/>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lgn="r">
              <a:defRPr sz="1200">
                <a:latin typeface="Arial" charset="0"/>
              </a:defRPr>
            </a:lvl1pPr>
          </a:lstStyle>
          <a:p>
            <a:pPr>
              <a:defRPr/>
            </a:pPr>
            <a:fld id="{9FB4E9A6-3B2D-4A01-9FCD-D07BE8D86FE0}" type="slidenum">
              <a:rPr lang="en-US"/>
              <a:pPr>
                <a:defRPr/>
              </a:pPr>
              <a:t>‹#›</a:t>
            </a:fld>
            <a:endParaRPr lang="en-US"/>
          </a:p>
        </p:txBody>
      </p:sp>
    </p:spTree>
    <p:extLst>
      <p:ext uri="{BB962C8B-B14F-4D97-AF65-F5344CB8AC3E}">
        <p14:creationId xmlns:p14="http://schemas.microsoft.com/office/powerpoint/2010/main" val="31803941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S PGothic" pitchFamily="34" charset="-128"/>
        <a:cs typeface="ＭＳ Ｐゴシック" pitchFamily="-60" charset="-128"/>
      </a:defRPr>
    </a:lvl1pPr>
    <a:lvl2pPr marL="4572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42429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handout 2.7</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14</a:t>
            </a:fld>
            <a:endParaRPr lang="en-US"/>
          </a:p>
        </p:txBody>
      </p:sp>
    </p:spTree>
    <p:extLst>
      <p:ext uri="{BB962C8B-B14F-4D97-AF65-F5344CB8AC3E}">
        <p14:creationId xmlns:p14="http://schemas.microsoft.com/office/powerpoint/2010/main" val="2414133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handout 3.3</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17</a:t>
            </a:fld>
            <a:endParaRPr lang="en-US"/>
          </a:p>
        </p:txBody>
      </p:sp>
    </p:spTree>
    <p:extLst>
      <p:ext uri="{BB962C8B-B14F-4D97-AF65-F5344CB8AC3E}">
        <p14:creationId xmlns:p14="http://schemas.microsoft.com/office/powerpoint/2010/main" val="895945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Refer to handout</a:t>
            </a:r>
            <a:r>
              <a:rPr lang="en-US" baseline="0" dirty="0" smtClean="0"/>
              <a:t> 2.9. </a:t>
            </a:r>
            <a:r>
              <a:rPr lang="en-US" dirty="0" smtClean="0"/>
              <a:t>Consultant should</a:t>
            </a:r>
            <a:r>
              <a:rPr lang="en-US" baseline="0" dirty="0" smtClean="0"/>
              <a:t> lead a group discussion while analyzing food labels and guiding them to better understanding of how to determine the nutritional value of packaged foods.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19</a:t>
            </a:fld>
            <a:endParaRPr lang="en-US"/>
          </a:p>
        </p:txBody>
      </p:sp>
    </p:spTree>
    <p:extLst>
      <p:ext uri="{BB962C8B-B14F-4D97-AF65-F5344CB8AC3E}">
        <p14:creationId xmlns:p14="http://schemas.microsoft.com/office/powerpoint/2010/main" val="1965425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handout 3.0</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20</a:t>
            </a:fld>
            <a:endParaRPr lang="en-US"/>
          </a:p>
        </p:txBody>
      </p:sp>
    </p:spTree>
    <p:extLst>
      <p:ext uri="{BB962C8B-B14F-4D97-AF65-F5344CB8AC3E}">
        <p14:creationId xmlns:p14="http://schemas.microsoft.com/office/powerpoint/2010/main" val="4040708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22</a:t>
            </a:fld>
            <a:endParaRPr lang="en-US"/>
          </a:p>
        </p:txBody>
      </p:sp>
    </p:spTree>
    <p:extLst>
      <p:ext uri="{BB962C8B-B14F-4D97-AF65-F5344CB8AC3E}">
        <p14:creationId xmlns:p14="http://schemas.microsoft.com/office/powerpoint/2010/main" val="2688918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12804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3</a:t>
            </a:fld>
            <a:endParaRPr lang="en-US"/>
          </a:p>
        </p:txBody>
      </p:sp>
    </p:spTree>
    <p:extLst>
      <p:ext uri="{BB962C8B-B14F-4D97-AF65-F5344CB8AC3E}">
        <p14:creationId xmlns:p14="http://schemas.microsoft.com/office/powerpoint/2010/main" val="2536257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handout</a:t>
            </a:r>
            <a:r>
              <a:rPr lang="en-US" baseline="0" dirty="0" smtClean="0"/>
              <a:t> 2.1 and have them complete during workshop.</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4</a:t>
            </a:fld>
            <a:endParaRPr lang="en-US"/>
          </a:p>
        </p:txBody>
      </p:sp>
    </p:spTree>
    <p:extLst>
      <p:ext uri="{BB962C8B-B14F-4D97-AF65-F5344CB8AC3E}">
        <p14:creationId xmlns:p14="http://schemas.microsoft.com/office/powerpoint/2010/main" val="534683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them</a:t>
            </a:r>
            <a:r>
              <a:rPr lang="en-US" baseline="0" dirty="0" smtClean="0"/>
              <a:t> to handout 2.2</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5</a:t>
            </a:fld>
            <a:endParaRPr lang="en-US"/>
          </a:p>
        </p:txBody>
      </p:sp>
    </p:spTree>
    <p:extLst>
      <p:ext uri="{BB962C8B-B14F-4D97-AF65-F5344CB8AC3E}">
        <p14:creationId xmlns:p14="http://schemas.microsoft.com/office/powerpoint/2010/main" val="2808769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handout 2.3. Encourage group</a:t>
            </a:r>
            <a:r>
              <a:rPr lang="en-US" baseline="0" dirty="0" smtClean="0"/>
              <a:t> again that you are available to provide personalized guidelines for resistance training through a one-on-one consultation.</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6</a:t>
            </a:fld>
            <a:endParaRPr lang="en-US"/>
          </a:p>
        </p:txBody>
      </p:sp>
    </p:spTree>
    <p:extLst>
      <p:ext uri="{BB962C8B-B14F-4D97-AF65-F5344CB8AC3E}">
        <p14:creationId xmlns:p14="http://schemas.microsoft.com/office/powerpoint/2010/main" val="379387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8</a:t>
            </a:fld>
            <a:endParaRPr lang="en-US"/>
          </a:p>
        </p:txBody>
      </p:sp>
    </p:spTree>
    <p:extLst>
      <p:ext uri="{BB962C8B-B14F-4D97-AF65-F5344CB8AC3E}">
        <p14:creationId xmlns:p14="http://schemas.microsoft.com/office/powerpoint/2010/main" val="707633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group refer to handout 4.4</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9</a:t>
            </a:fld>
            <a:endParaRPr lang="en-US"/>
          </a:p>
        </p:txBody>
      </p:sp>
    </p:spTree>
    <p:extLst>
      <p:ext uri="{BB962C8B-B14F-4D97-AF65-F5344CB8AC3E}">
        <p14:creationId xmlns:p14="http://schemas.microsoft.com/office/powerpoint/2010/main" val="1486397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handout 2.5</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10</a:t>
            </a:fld>
            <a:endParaRPr lang="en-US"/>
          </a:p>
        </p:txBody>
      </p:sp>
    </p:spTree>
    <p:extLst>
      <p:ext uri="{BB962C8B-B14F-4D97-AF65-F5344CB8AC3E}">
        <p14:creationId xmlns:p14="http://schemas.microsoft.com/office/powerpoint/2010/main" val="703707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a:t>
            </a:r>
            <a:r>
              <a:rPr lang="en-US" baseline="0" dirty="0" smtClean="0"/>
              <a:t> to handout 2.6</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11</a:t>
            </a:fld>
            <a:endParaRPr lang="en-US"/>
          </a:p>
        </p:txBody>
      </p:sp>
    </p:spTree>
    <p:extLst>
      <p:ext uri="{BB962C8B-B14F-4D97-AF65-F5344CB8AC3E}">
        <p14:creationId xmlns:p14="http://schemas.microsoft.com/office/powerpoint/2010/main" val="42635617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endParaRPr lang="en-CA"/>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lstStyle>
          <a:p>
            <a:pPr>
              <a:defRPr/>
            </a:pPr>
            <a:endParaRPr lang="en-US"/>
          </a:p>
        </p:txBody>
      </p:sp>
      <p:sp>
        <p:nvSpPr>
          <p:cNvPr id="12" name="Footer Placeholder 18"/>
          <p:cNvSpPr>
            <a:spLocks noGrp="1"/>
          </p:cNvSpPr>
          <p:nvPr>
            <p:ph type="ftr" sz="quarter" idx="11"/>
          </p:nvPr>
        </p:nvSpPr>
        <p:spPr/>
        <p:txBody>
          <a:bodyPr/>
          <a:lstStyle>
            <a:lvl1pPr>
              <a:defRPr>
                <a:solidFill>
                  <a:srgbClr val="E8F0F4"/>
                </a:solidFill>
              </a:defRPr>
            </a:lvl1pPr>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lstStyle>
          <a:p>
            <a:pPr>
              <a:defRPr/>
            </a:pPr>
            <a:fld id="{BD8241A5-6A7A-4766-8E2D-A5B9DE5667FB}" type="slidenum">
              <a:rPr lang="en-US"/>
              <a:pPr>
                <a:defRPr/>
              </a:pPr>
              <a:t>‹#›</a:t>
            </a:fld>
            <a:endParaRPr lang="en-US"/>
          </a:p>
        </p:txBody>
      </p:sp>
    </p:spTree>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EE00811-0F6B-4EB9-89A7-3D8AB805C1AB}" type="slidenum">
              <a:rPr lang="en-US"/>
              <a:pPr>
                <a:defRPr/>
              </a:pPr>
              <a:t>‹#›</a:t>
            </a:fld>
            <a:endParaRPr lang="en-US"/>
          </a:p>
        </p:txBody>
      </p:sp>
    </p:spTree>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5A959CF-194A-4E08-BA29-04DF903E7B28}" type="slidenum">
              <a:rPr lang="en-US"/>
              <a:pPr>
                <a:defRPr/>
              </a:pPr>
              <a:t>‹#›</a:t>
            </a:fld>
            <a:endParaRPr lang="en-US"/>
          </a:p>
        </p:txBody>
      </p:sp>
    </p:spTree>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813D87C-66F3-4229-BD9D-1379006885C2}" type="slidenum">
              <a:rPr lang="en-US"/>
              <a:pPr>
                <a:defRPr/>
              </a:pPr>
              <a:t>‹#›</a:t>
            </a:fld>
            <a:endParaRPr lang="en-US"/>
          </a:p>
        </p:txBody>
      </p:sp>
    </p:spTree>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a:spLocks noChangeArrowheads="1"/>
          </p:cNvSpPr>
          <p:nvPr/>
        </p:nvSpPr>
        <p:spPr bwMode="auto">
          <a:xfrm>
            <a:off x="3636963" y="3005138"/>
            <a:ext cx="182562"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5" name="Chevron 4"/>
          <p:cNvSpPr>
            <a:spLocks noChangeArrowheads="1"/>
          </p:cNvSpPr>
          <p:nvPr/>
        </p:nvSpPr>
        <p:spPr bwMode="auto">
          <a:xfrm>
            <a:off x="3449638" y="3005138"/>
            <a:ext cx="184150"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2" name="Title 1"/>
          <p:cNvSpPr>
            <a:spLocks noGrp="1"/>
          </p:cNvSpPr>
          <p:nvPr>
            <p:ph type="title"/>
          </p:nvPr>
        </p:nvSpPr>
        <p:spPr>
          <a:xfrm>
            <a:off x="722376" y="1059712"/>
            <a:ext cx="7772400" cy="1828800"/>
          </a:xfrm>
        </p:spPr>
        <p:txBody>
          <a:bodyPr anchor="b">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3F1731AB-9BD2-48E2-A60C-8BC9727A9F8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81A9DED-6C2F-4A8E-9E67-391F1866E2B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5930A390-8BF6-4BDA-A97E-0251B359C1E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A3AC4D97-C182-40E1-906A-FA245DD0D70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08002946-FEB6-4E45-A04C-8B7699C6ABA9}" type="slidenum">
              <a:rPr lang="en-US"/>
              <a:pPr>
                <a:defRPr/>
              </a:pPr>
              <a:t>‹#›</a:t>
            </a:fld>
            <a:endParaRPr lang="en-US"/>
          </a:p>
        </p:txBody>
      </p:sp>
    </p:spTree>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30271A0C-55FB-464E-BD5C-C5A4BC98FEC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CA"/>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a:spLocks noChangeArrowheads="1"/>
          </p:cNvSpPr>
          <p:nvPr/>
        </p:nvSpPr>
        <p:spPr bwMode="auto">
          <a:xfrm>
            <a:off x="8664575"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10" name="Chevron 9"/>
          <p:cNvSpPr>
            <a:spLocks noChangeArrowheads="1"/>
          </p:cNvSpPr>
          <p:nvPr/>
        </p:nvSpPr>
        <p:spPr bwMode="auto">
          <a:xfrm>
            <a:off x="8477250"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lvl1pPr>
          </a:lstStyle>
          <a:p>
            <a:pPr>
              <a:defRPr/>
            </a:pPr>
            <a:endParaRPr lang="en-US"/>
          </a:p>
        </p:txBody>
      </p:sp>
      <p:sp>
        <p:nvSpPr>
          <p:cNvPr id="12" name="Footer Placeholder 5"/>
          <p:cNvSpPr>
            <a:spLocks noGrp="1"/>
          </p:cNvSpPr>
          <p:nvPr>
            <p:ph type="ftr" sz="quarter" idx="11"/>
          </p:nvPr>
        </p:nvSpPr>
        <p:spPr/>
        <p:txBody>
          <a:bodyPr/>
          <a:lstStyle>
            <a:lvl1pPr>
              <a:defRPr/>
            </a:lvl1pPr>
          </a:lstStyle>
          <a:p>
            <a:pPr>
              <a:defRPr/>
            </a:pPr>
            <a:endParaRPr lang="en-US"/>
          </a:p>
        </p:txBody>
      </p:sp>
      <p:sp>
        <p:nvSpPr>
          <p:cNvPr id="13" name="Slide Number Placeholder 6"/>
          <p:cNvSpPr>
            <a:spLocks noGrp="1"/>
          </p:cNvSpPr>
          <p:nvPr>
            <p:ph type="sldNum" sz="quarter" idx="12"/>
          </p:nvPr>
        </p:nvSpPr>
        <p:spPr/>
        <p:txBody>
          <a:bodyPr/>
          <a:lstStyle>
            <a:lvl1pPr>
              <a:defRPr/>
            </a:lvl1pPr>
          </a:lstStyle>
          <a:p>
            <a:pPr>
              <a:defRPr/>
            </a:pPr>
            <a:fld id="{0FB682F9-D669-4F8F-8097-9FB23BA7B90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CA"/>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a:defRPr sz="1000">
                <a:latin typeface="Arial" charset="0"/>
              </a:defRPr>
            </a:lvl1pPr>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Arial" charset="0"/>
              </a:defRPr>
            </a:lvl1pPr>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Arial" charset="0"/>
              </a:defRPr>
            </a:lvl1pPr>
          </a:lstStyle>
          <a:p>
            <a:pPr>
              <a:defRPr/>
            </a:pPr>
            <a:fld id="{BAADD4C6-2654-4F17-9F44-EB0CADE13EE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86" r:id="rId1"/>
    <p:sldLayoutId id="2147484282" r:id="rId2"/>
    <p:sldLayoutId id="2147484287" r:id="rId3"/>
    <p:sldLayoutId id="2147484288" r:id="rId4"/>
    <p:sldLayoutId id="2147484289" r:id="rId5"/>
    <p:sldLayoutId id="2147484290" r:id="rId6"/>
    <p:sldLayoutId id="2147484283" r:id="rId7"/>
    <p:sldLayoutId id="2147484291" r:id="rId8"/>
    <p:sldLayoutId id="2147484292" r:id="rId9"/>
    <p:sldLayoutId id="2147484284" r:id="rId10"/>
    <p:sldLayoutId id="2147484285" r:id="rId11"/>
  </p:sldLayoutIdLst>
  <p:transition spd="med">
    <p:pull/>
  </p:transition>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S PGothic" pitchFamily="34" charset="-128"/>
          <a:cs typeface="ＭＳ Ｐゴシック" pitchFamily="-60" charset="-128"/>
        </a:defRPr>
      </a:lvl1pPr>
      <a:lvl2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2pPr>
      <a:lvl3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3pPr>
      <a:lvl4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4pPr>
      <a:lvl5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5pPr>
      <a:lvl6pPr marL="457200" algn="l" rtl="0" fontAlgn="base">
        <a:spcBef>
          <a:spcPct val="0"/>
        </a:spcBef>
        <a:spcAft>
          <a:spcPct val="0"/>
        </a:spcAft>
        <a:defRPr sz="4100" b="1">
          <a:solidFill>
            <a:schemeClr val="tx2"/>
          </a:solidFill>
          <a:latin typeface="Lucida Sans Unicode" pitchFamily="-60" charset="-52"/>
        </a:defRPr>
      </a:lvl6pPr>
      <a:lvl7pPr marL="914400" algn="l" rtl="0" fontAlgn="base">
        <a:spcBef>
          <a:spcPct val="0"/>
        </a:spcBef>
        <a:spcAft>
          <a:spcPct val="0"/>
        </a:spcAft>
        <a:defRPr sz="4100" b="1">
          <a:solidFill>
            <a:schemeClr val="tx2"/>
          </a:solidFill>
          <a:latin typeface="Lucida Sans Unicode" pitchFamily="-60" charset="-52"/>
        </a:defRPr>
      </a:lvl7pPr>
      <a:lvl8pPr marL="1371600" algn="l" rtl="0" fontAlgn="base">
        <a:spcBef>
          <a:spcPct val="0"/>
        </a:spcBef>
        <a:spcAft>
          <a:spcPct val="0"/>
        </a:spcAft>
        <a:defRPr sz="4100" b="1">
          <a:solidFill>
            <a:schemeClr val="tx2"/>
          </a:solidFill>
          <a:latin typeface="Lucida Sans Unicode" pitchFamily="-60" charset="-52"/>
        </a:defRPr>
      </a:lvl8pPr>
      <a:lvl9pPr marL="1828800" algn="l" rtl="0" fontAlgn="base">
        <a:spcBef>
          <a:spcPct val="0"/>
        </a:spcBef>
        <a:spcAft>
          <a:spcPct val="0"/>
        </a:spcAft>
        <a:defRPr sz="4100" b="1">
          <a:solidFill>
            <a:schemeClr val="tx2"/>
          </a:solidFill>
          <a:latin typeface="Lucida Sans Unicode" pitchFamily="-60" charset="-52"/>
        </a:defRPr>
      </a:lvl9pPr>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S PGothic" pitchFamily="34" charset="-128"/>
          <a:cs typeface="ＭＳ Ｐゴシック" pitchFamily="-60" charset="-128"/>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S PGothic" pitchFamily="34" charset="-128"/>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S PGothic" pitchFamily="34" charset="-128"/>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S PGothic" pitchFamily="34" charset="-128"/>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S PGothic" pitchFamily="34"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www.webmd.com/" TargetMode="Externa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6.jfif"/><Relationship Id="rId13" Type="http://schemas.openxmlformats.org/officeDocument/2006/relationships/image" Target="../media/image2.png"/><Relationship Id="rId3" Type="http://schemas.openxmlformats.org/officeDocument/2006/relationships/image" Target="../media/image11.jfif"/><Relationship Id="rId7" Type="http://schemas.openxmlformats.org/officeDocument/2006/relationships/image" Target="../media/image15.jfif"/><Relationship Id="rId12" Type="http://schemas.openxmlformats.org/officeDocument/2006/relationships/image" Target="../media/image20.jfi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9.jfif"/><Relationship Id="rId5" Type="http://schemas.openxmlformats.org/officeDocument/2006/relationships/image" Target="../media/image13.jpeg"/><Relationship Id="rId10" Type="http://schemas.openxmlformats.org/officeDocument/2006/relationships/image" Target="../media/image18.jfif"/><Relationship Id="rId4" Type="http://schemas.openxmlformats.org/officeDocument/2006/relationships/image" Target="../media/image12.jfif"/><Relationship Id="rId9" Type="http://schemas.openxmlformats.org/officeDocument/2006/relationships/image" Target="../media/image17.jfif"/><Relationship Id="rId14" Type="http://schemas.openxmlformats.org/officeDocument/2006/relationships/hyperlink" Target="http://www.webmd.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image" Target="../media/image23.jfif"/></Relationships>
</file>

<file path=ppt/slides/_rels/slide15.xml.rels><?xml version="1.0" encoding="UTF-8" standalone="yes"?>
<Relationships xmlns="http://schemas.openxmlformats.org/package/2006/relationships"><Relationship Id="rId3" Type="http://schemas.openxmlformats.org/officeDocument/2006/relationships/hyperlink" Target="http://www.eatrightontario.ca/"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eatrightontario.ca/"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3" Type="http://schemas.openxmlformats.org/officeDocument/2006/relationships/image" Target="../media/image26.jf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9.jfif"/><Relationship Id="rId5" Type="http://schemas.openxmlformats.org/officeDocument/2006/relationships/image" Target="../media/image28.jfif"/><Relationship Id="rId4" Type="http://schemas.openxmlformats.org/officeDocument/2006/relationships/image" Target="../media/image27.jfi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www.shape.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www.cdc.gov/" TargetMode="Externa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www.cdc.gov/" TargetMode="Externa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www.cdc.go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www.webmd.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75"/>
          <p:cNvSpPr>
            <a:spLocks noChangeArrowheads="1"/>
          </p:cNvSpPr>
          <p:nvPr/>
        </p:nvSpPr>
        <p:spPr bwMode="auto">
          <a:xfrm>
            <a:off x="1763688" y="112589"/>
            <a:ext cx="5795699" cy="1296144"/>
          </a:xfrm>
          <a:prstGeom prst="rect">
            <a:avLst/>
          </a:prstGeom>
          <a:noFill/>
          <a:ln w="9525">
            <a:noFill/>
            <a:miter lim="800000"/>
            <a:headEnd/>
            <a:tailEnd/>
          </a:ln>
        </p:spPr>
        <p:txBody>
          <a:bodyPr anchor="ctr"/>
          <a:lstStyle/>
          <a:p>
            <a:pPr algn="ctr"/>
            <a:r>
              <a:rPr lang="en-US" sz="4000" dirty="0">
                <a:effectLst>
                  <a:reflection blurRad="6350" stA="53000" endA="300" endPos="35500" dir="5400000" sy="-90000" algn="bl"/>
                </a:effectLst>
                <a:latin typeface="Elephant" panose="02020904090505020303" pitchFamily="18" charset="0"/>
              </a:rPr>
              <a:t>Fit &amp; Lean in 2014</a:t>
            </a:r>
            <a:endParaRPr lang="en-US" sz="6600" b="1" dirty="0">
              <a:latin typeface="Elephant" panose="02020904090505020303" pitchFamily="18" charset="0"/>
              <a:cs typeface="Calibri" pitchFamily="34" charset="0"/>
            </a:endParaRPr>
          </a:p>
        </p:txBody>
      </p:sp>
      <p:sp>
        <p:nvSpPr>
          <p:cNvPr id="9219" name="Text Box 1079"/>
          <p:cNvSpPr txBox="1">
            <a:spLocks noChangeArrowheads="1"/>
          </p:cNvSpPr>
          <p:nvPr/>
        </p:nvSpPr>
        <p:spPr bwMode="auto">
          <a:xfrm>
            <a:off x="1342409" y="6057292"/>
            <a:ext cx="6588224" cy="523875"/>
          </a:xfrm>
          <a:prstGeom prst="rect">
            <a:avLst/>
          </a:prstGeom>
          <a:noFill/>
          <a:ln w="9525">
            <a:noFill/>
            <a:miter lim="800000"/>
            <a:headEnd/>
            <a:tailEnd/>
          </a:ln>
        </p:spPr>
        <p:txBody>
          <a:bodyPr wrap="square">
            <a:spAutoFit/>
          </a:bodyPr>
          <a:lstStyle/>
          <a:p>
            <a:pPr algn="ctr">
              <a:spcBef>
                <a:spcPct val="50000"/>
              </a:spcBef>
            </a:pPr>
            <a:r>
              <a:rPr lang="en-US" sz="2800" b="1" u="sng" dirty="0">
                <a:solidFill>
                  <a:srgbClr val="002060"/>
                </a:solidFill>
                <a:latin typeface="Baskerville Old Face" panose="02020602080505020303" pitchFamily="18" charset="0"/>
                <a:cs typeface="Calibri" pitchFamily="34" charset="0"/>
              </a:rPr>
              <a:t>www.EWSNetwork.com</a:t>
            </a:r>
          </a:p>
        </p:txBody>
      </p:sp>
      <p:pic>
        <p:nvPicPr>
          <p:cNvPr id="9220"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208502" y="5733509"/>
            <a:ext cx="1782763" cy="1082675"/>
          </a:xfrm>
          <a:prstGeom prst="rect">
            <a:avLst/>
          </a:prstGeom>
          <a:noFill/>
          <a:ln w="9525">
            <a:noFill/>
            <a:miter lim="800000"/>
            <a:headEnd/>
            <a:tailEnd/>
          </a:ln>
        </p:spPr>
      </p:pic>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backgroundRemoval t="9960" b="89840" l="1454" r="90641">
                        <a14:foregroundMark x1="43208" y1="35896" x2="43208" y2="35896"/>
                        <a14:foregroundMark x1="6542" y1="72794" x2="6542" y2="72794"/>
                        <a14:foregroundMark x1="1454" y1="71123" x2="9723" y2="71725"/>
                        <a14:foregroundMark x1="5270" y1="74532" x2="1817" y2="75334"/>
                        <a14:foregroundMark x1="73694" y1="71123" x2="69877" y2="83890"/>
                        <a14:foregroundMark x1="72921" y1="79011" x2="80009" y2="79412"/>
                        <a14:foregroundMark x1="82235" y1="85829" x2="82781" y2="86631"/>
                        <a14:foregroundMark x1="82372" y1="86898" x2="80009" y2="79612"/>
                        <a14:foregroundMark x1="80554" y1="81751" x2="80554" y2="81751"/>
                        <a14:foregroundMark x1="80645" y1="83489" x2="80645" y2="83489"/>
                        <a14:foregroundMark x1="90641" y1="60227" x2="90641" y2="60227"/>
                      </a14:backgroundRemoval>
                    </a14:imgEffect>
                  </a14:imgLayer>
                </a14:imgProps>
              </a:ext>
              <a:ext uri="{28A0092B-C50C-407E-A947-70E740481C1C}">
                <a14:useLocalDpi xmlns:a14="http://schemas.microsoft.com/office/drawing/2010/main" val="0"/>
              </a:ext>
            </a:extLst>
          </a:blip>
          <a:stretch>
            <a:fillRect/>
          </a:stretch>
        </p:blipFill>
        <p:spPr>
          <a:xfrm>
            <a:off x="1486425" y="1556792"/>
            <a:ext cx="6444208" cy="3972251"/>
          </a:xfrm>
          <a:prstGeom prst="rect">
            <a:avLst/>
          </a:prstGeom>
          <a:noFill/>
          <a:ln>
            <a:noFill/>
          </a:ln>
        </p:spPr>
      </p:pic>
      <p:sp>
        <p:nvSpPr>
          <p:cNvPr id="4" name="TextBox 3"/>
          <p:cNvSpPr txBox="1"/>
          <p:nvPr/>
        </p:nvSpPr>
        <p:spPr>
          <a:xfrm>
            <a:off x="1109010" y="1251930"/>
            <a:ext cx="6925981" cy="461665"/>
          </a:xfrm>
          <a:prstGeom prst="rect">
            <a:avLst/>
          </a:prstGeom>
          <a:noFill/>
        </p:spPr>
        <p:txBody>
          <a:bodyPr wrap="square" rtlCol="0" anchor="ctr">
            <a:spAutoFit/>
          </a:bodyPr>
          <a:lstStyle/>
          <a:p>
            <a:pPr algn="ctr"/>
            <a:r>
              <a:rPr lang="en-US" sz="2400" u="sng" dirty="0" smtClean="0">
                <a:latin typeface="Baskerville Old Face" panose="02020602080505020303" pitchFamily="18" charset="0"/>
              </a:rPr>
              <a:t>Getting Active &amp; Becoming an Educated Eater</a:t>
            </a:r>
            <a:endParaRPr lang="en-US" sz="2400" u="sng" dirty="0">
              <a:latin typeface="Baskerville Old Face" panose="02020602080505020303" pitchFamily="18" charset="0"/>
            </a:endParaRPr>
          </a:p>
        </p:txBody>
      </p:sp>
    </p:spTree>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683568" y="188640"/>
            <a:ext cx="7776864" cy="648072"/>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The Importance of Staying Hydrated</a:t>
            </a:r>
            <a:endParaRPr lang="en-US" sz="4000" b="1" dirty="0">
              <a:latin typeface="Baskerville Old Face" panose="02020602080505020303" pitchFamily="18" charset="0"/>
              <a:cs typeface="Calibri" pitchFamily="34" charset="0"/>
            </a:endParaRPr>
          </a:p>
        </p:txBody>
      </p:sp>
      <p:pic>
        <p:nvPicPr>
          <p:cNvPr id="3" name="Picture 2"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6175" y="1880828"/>
            <a:ext cx="2836871" cy="233934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a:off x="431540" y="1304764"/>
            <a:ext cx="5580620" cy="4708981"/>
          </a:xfrm>
          <a:prstGeom prst="rect">
            <a:avLst/>
          </a:prstGeom>
          <a:noFill/>
        </p:spPr>
        <p:txBody>
          <a:bodyPr wrap="square" rtlCol="0">
            <a:spAutoFit/>
          </a:bodyPr>
          <a:lstStyle/>
          <a:p>
            <a:r>
              <a:rPr lang="en-US" sz="2000" dirty="0" smtClean="0">
                <a:latin typeface="Baskerville Old Face" panose="02020602080505020303" pitchFamily="18" charset="0"/>
              </a:rPr>
              <a:t>You’ve heard it before – it is important to ensure you are drinking at least 8 glasses of water a day for good health. If you are physically active, you will need to consume even more water than this. Why?</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Lean muscle in the human body is made up of around 80% water and it needs that water to function properly. When you start to become dehydrated, your muscle tissue starts to lose water and it makes it harder for that muscle to contract effectively, reducing your strength and endurance.</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Always have a water bottle with you when exercising and make sure to drink throughout your workout.</a:t>
            </a:r>
          </a:p>
          <a:p>
            <a:r>
              <a:rPr lang="en-US" sz="2000" dirty="0" smtClean="0">
                <a:latin typeface="Baskerville Old Face" panose="02020602080505020303" pitchFamily="18" charset="0"/>
              </a:rPr>
              <a:t>*</a:t>
            </a:r>
            <a:r>
              <a:rPr lang="en-US" sz="2000" i="1" dirty="0" smtClean="0">
                <a:latin typeface="Baskerville Old Face" panose="02020602080505020303" pitchFamily="18" charset="0"/>
              </a:rPr>
              <a:t>see handout 2.5</a:t>
            </a:r>
            <a:endParaRPr lang="en-US" sz="2000" i="1" dirty="0">
              <a:latin typeface="Baskerville Old Face" panose="02020602080505020303" pitchFamily="18" charset="0"/>
            </a:endParaRPr>
          </a:p>
        </p:txBody>
      </p:sp>
      <p:sp>
        <p:nvSpPr>
          <p:cNvPr id="6" name="TextBox 5"/>
          <p:cNvSpPr txBox="1"/>
          <p:nvPr/>
        </p:nvSpPr>
        <p:spPr>
          <a:xfrm>
            <a:off x="5365955" y="6299949"/>
            <a:ext cx="2263360" cy="276999"/>
          </a:xfrm>
          <a:prstGeom prst="rect">
            <a:avLst/>
          </a:prstGeom>
          <a:noFill/>
        </p:spPr>
        <p:txBody>
          <a:bodyPr wrap="square" rtlCol="0">
            <a:spAutoFit/>
          </a:bodyPr>
          <a:lstStyle/>
          <a:p>
            <a:r>
              <a:rPr lang="en-US" sz="1200" i="1" dirty="0" smtClean="0"/>
              <a:t>Source: </a:t>
            </a:r>
            <a:r>
              <a:rPr lang="en-US" sz="1200" i="1" dirty="0" smtClean="0">
                <a:hlinkClick r:id="rId5"/>
              </a:rPr>
              <a:t>www.webmd.com</a:t>
            </a:r>
            <a:r>
              <a:rPr lang="en-US" sz="1200" i="1" dirty="0" smtClean="0"/>
              <a:t>   </a:t>
            </a:r>
            <a:endParaRPr lang="en-US" sz="1200" i="1" dirty="0"/>
          </a:p>
        </p:txBody>
      </p:sp>
    </p:spTree>
    <p:extLst>
      <p:ext uri="{BB962C8B-B14F-4D97-AF65-F5344CB8AC3E}">
        <p14:creationId xmlns:p14="http://schemas.microsoft.com/office/powerpoint/2010/main" val="890618077"/>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2868129" y="90497"/>
            <a:ext cx="3407743" cy="710211"/>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Portion Control</a:t>
            </a:r>
            <a:endParaRPr lang="en-US" sz="4000" b="1" dirty="0">
              <a:latin typeface="Baskerville Old Face" panose="02020602080505020303" pitchFamily="18" charset="0"/>
              <a:cs typeface="Calibri" pitchFamily="34" charset="0"/>
            </a:endParaRPr>
          </a:p>
        </p:txBody>
      </p:sp>
      <p:sp>
        <p:nvSpPr>
          <p:cNvPr id="3" name="TextBox 2"/>
          <p:cNvSpPr txBox="1"/>
          <p:nvPr/>
        </p:nvSpPr>
        <p:spPr>
          <a:xfrm>
            <a:off x="2339752" y="728700"/>
            <a:ext cx="4464496" cy="400110"/>
          </a:xfrm>
          <a:prstGeom prst="rect">
            <a:avLst/>
          </a:prstGeom>
          <a:noFill/>
        </p:spPr>
        <p:txBody>
          <a:bodyPr wrap="square" rtlCol="0">
            <a:spAutoFit/>
          </a:bodyPr>
          <a:lstStyle/>
          <a:p>
            <a:pPr algn="ctr"/>
            <a:r>
              <a:rPr lang="en-US" sz="2000" dirty="0" smtClean="0">
                <a:latin typeface="Baskerville Old Face" panose="02020602080505020303" pitchFamily="18" charset="0"/>
              </a:rPr>
              <a:t>Basic Guidelines – handout 2.6</a:t>
            </a:r>
            <a:endParaRPr lang="en-US" sz="2000" dirty="0">
              <a:latin typeface="Baskerville Old Face" panose="02020602080505020303"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610" y="1603699"/>
            <a:ext cx="886780" cy="886780"/>
          </a:xfrm>
          <a:prstGeom prst="rect">
            <a:avLst/>
          </a:prstGeom>
        </p:spPr>
      </p:pic>
      <p:sp>
        <p:nvSpPr>
          <p:cNvPr id="5" name="TextBox 4"/>
          <p:cNvSpPr txBox="1"/>
          <p:nvPr/>
        </p:nvSpPr>
        <p:spPr>
          <a:xfrm>
            <a:off x="275754" y="2712083"/>
            <a:ext cx="1440160" cy="338554"/>
          </a:xfrm>
          <a:prstGeom prst="rect">
            <a:avLst/>
          </a:prstGeom>
          <a:noFill/>
        </p:spPr>
        <p:txBody>
          <a:bodyPr wrap="square" rtlCol="0">
            <a:spAutoFit/>
          </a:bodyPr>
          <a:lstStyle/>
          <a:p>
            <a:pPr algn="ctr"/>
            <a:r>
              <a:rPr lang="en-US" sz="1600" dirty="0" smtClean="0">
                <a:latin typeface="Baskerville Old Face" panose="02020602080505020303" pitchFamily="18" charset="0"/>
              </a:rPr>
              <a:t>= 1 cup</a:t>
            </a:r>
            <a:endParaRPr lang="en-US" sz="1600" dirty="0">
              <a:latin typeface="Baskerville Old Face" panose="02020602080505020303" pitchFamily="18"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6214" y="1629948"/>
            <a:ext cx="542698" cy="834283"/>
          </a:xfrm>
          <a:prstGeom prst="rect">
            <a:avLst/>
          </a:prstGeom>
        </p:spPr>
      </p:pic>
      <p:sp>
        <p:nvSpPr>
          <p:cNvPr id="7" name="TextBox 6"/>
          <p:cNvSpPr txBox="1"/>
          <p:nvPr/>
        </p:nvSpPr>
        <p:spPr>
          <a:xfrm>
            <a:off x="2097483" y="2712083"/>
            <a:ext cx="1440160" cy="338554"/>
          </a:xfrm>
          <a:prstGeom prst="rect">
            <a:avLst/>
          </a:prstGeom>
          <a:noFill/>
        </p:spPr>
        <p:txBody>
          <a:bodyPr wrap="square" rtlCol="0">
            <a:spAutoFit/>
          </a:bodyPr>
          <a:lstStyle/>
          <a:p>
            <a:pPr algn="ctr"/>
            <a:r>
              <a:rPr lang="en-US" sz="1600" dirty="0" smtClean="0">
                <a:latin typeface="Baskerville Old Face" panose="02020602080505020303" pitchFamily="18" charset="0"/>
              </a:rPr>
              <a:t>= ½ cup</a:t>
            </a:r>
            <a:endParaRPr lang="en-US" sz="1600" dirty="0">
              <a:latin typeface="Baskerville Old Face" panose="02020602080505020303" pitchFamily="18" charset="0"/>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15781" y="1811537"/>
            <a:ext cx="572444" cy="572444"/>
          </a:xfrm>
          <a:prstGeom prst="rect">
            <a:avLst/>
          </a:prstGeom>
        </p:spPr>
      </p:pic>
      <p:sp>
        <p:nvSpPr>
          <p:cNvPr id="9" name="TextBox 8"/>
          <p:cNvSpPr txBox="1"/>
          <p:nvPr/>
        </p:nvSpPr>
        <p:spPr>
          <a:xfrm>
            <a:off x="3930588" y="2712083"/>
            <a:ext cx="1548172" cy="338554"/>
          </a:xfrm>
          <a:prstGeom prst="rect">
            <a:avLst/>
          </a:prstGeom>
          <a:noFill/>
        </p:spPr>
        <p:txBody>
          <a:bodyPr wrap="square" rtlCol="0">
            <a:spAutoFit/>
          </a:bodyPr>
          <a:lstStyle/>
          <a:p>
            <a:pPr algn="ctr"/>
            <a:r>
              <a:rPr lang="en-US" sz="1600" dirty="0" smtClean="0">
                <a:latin typeface="Baskerville Old Face" panose="02020602080505020303" pitchFamily="18" charset="0"/>
              </a:rPr>
              <a:t>= 1 oz. or 2 tbsp.</a:t>
            </a:r>
            <a:endParaRPr lang="en-US" sz="1600" dirty="0">
              <a:latin typeface="Baskerville Old Face" panose="02020602080505020303" pitchFamily="18" charset="0"/>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5872" y="1898426"/>
            <a:ext cx="426391" cy="426391"/>
          </a:xfrm>
          <a:prstGeom prst="rect">
            <a:avLst/>
          </a:prstGeom>
        </p:spPr>
      </p:pic>
      <p:sp>
        <p:nvSpPr>
          <p:cNvPr id="11" name="TextBox 10"/>
          <p:cNvSpPr txBox="1"/>
          <p:nvPr/>
        </p:nvSpPr>
        <p:spPr>
          <a:xfrm>
            <a:off x="5871705" y="2712083"/>
            <a:ext cx="1158701" cy="338554"/>
          </a:xfrm>
          <a:prstGeom prst="rect">
            <a:avLst/>
          </a:prstGeom>
          <a:noFill/>
        </p:spPr>
        <p:txBody>
          <a:bodyPr wrap="square" rtlCol="0">
            <a:spAutoFit/>
          </a:bodyPr>
          <a:lstStyle/>
          <a:p>
            <a:pPr algn="ctr"/>
            <a:r>
              <a:rPr lang="en-US" sz="1600" dirty="0" smtClean="0">
                <a:latin typeface="Baskerville Old Face" panose="02020602080505020303" pitchFamily="18" charset="0"/>
              </a:rPr>
              <a:t>= 1 tbsp.</a:t>
            </a:r>
            <a:endParaRPr lang="en-US" sz="1600" dirty="0">
              <a:latin typeface="Baskerville Old Face" panose="02020602080505020303" pitchFamily="18" charset="0"/>
            </a:endParaRPr>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82515" y="1732925"/>
            <a:ext cx="1016798" cy="640839"/>
          </a:xfrm>
          <a:prstGeom prst="rect">
            <a:avLst/>
          </a:prstGeom>
        </p:spPr>
      </p:pic>
      <p:sp>
        <p:nvSpPr>
          <p:cNvPr id="13" name="TextBox 12"/>
          <p:cNvSpPr txBox="1"/>
          <p:nvPr/>
        </p:nvSpPr>
        <p:spPr>
          <a:xfrm>
            <a:off x="7306674" y="2705383"/>
            <a:ext cx="1568480" cy="338554"/>
          </a:xfrm>
          <a:prstGeom prst="rect">
            <a:avLst/>
          </a:prstGeom>
          <a:noFill/>
        </p:spPr>
        <p:txBody>
          <a:bodyPr wrap="square" rtlCol="0">
            <a:spAutoFit/>
          </a:bodyPr>
          <a:lstStyle/>
          <a:p>
            <a:pPr algn="ctr"/>
            <a:r>
              <a:rPr lang="en-US" sz="1600" dirty="0" smtClean="0">
                <a:latin typeface="Baskerville Old Face" panose="02020602080505020303" pitchFamily="18" charset="0"/>
              </a:rPr>
              <a:t>= 1 slice of bread</a:t>
            </a:r>
            <a:endParaRPr lang="en-US" sz="1600" dirty="0">
              <a:latin typeface="Baskerville Old Face" panose="02020602080505020303" pitchFamily="18" charset="0"/>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5703" y="3611566"/>
            <a:ext cx="1370211" cy="1225674"/>
          </a:xfrm>
          <a:prstGeom prst="rect">
            <a:avLst/>
          </a:prstGeom>
        </p:spPr>
      </p:pic>
      <p:sp>
        <p:nvSpPr>
          <p:cNvPr id="15" name="TextBox 14"/>
          <p:cNvSpPr txBox="1"/>
          <p:nvPr/>
        </p:nvSpPr>
        <p:spPr>
          <a:xfrm>
            <a:off x="228748" y="4837240"/>
            <a:ext cx="1440160" cy="338554"/>
          </a:xfrm>
          <a:prstGeom prst="rect">
            <a:avLst/>
          </a:prstGeom>
          <a:noFill/>
        </p:spPr>
        <p:txBody>
          <a:bodyPr wrap="square" rtlCol="0">
            <a:spAutoFit/>
          </a:bodyPr>
          <a:lstStyle/>
          <a:p>
            <a:pPr algn="ctr"/>
            <a:r>
              <a:rPr lang="en-US" sz="1600" dirty="0" smtClean="0">
                <a:latin typeface="Baskerville Old Face" panose="02020602080505020303" pitchFamily="18" charset="0"/>
              </a:rPr>
              <a:t>= 3 oz. meat</a:t>
            </a:r>
            <a:endParaRPr lang="en-US" sz="1600" dirty="0">
              <a:latin typeface="Baskerville Old Face" panose="02020602080505020303" pitchFamily="18" charset="0"/>
            </a:endParaRPr>
          </a:p>
        </p:txBody>
      </p:sp>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21322" y="3379452"/>
            <a:ext cx="1120899" cy="1563359"/>
          </a:xfrm>
          <a:prstGeom prst="rect">
            <a:avLst/>
          </a:prstGeom>
        </p:spPr>
      </p:pic>
      <p:sp>
        <p:nvSpPr>
          <p:cNvPr id="17" name="TextBox 16"/>
          <p:cNvSpPr txBox="1"/>
          <p:nvPr/>
        </p:nvSpPr>
        <p:spPr>
          <a:xfrm>
            <a:off x="1859523" y="4847674"/>
            <a:ext cx="1440160" cy="338554"/>
          </a:xfrm>
          <a:prstGeom prst="rect">
            <a:avLst/>
          </a:prstGeom>
          <a:noFill/>
        </p:spPr>
        <p:txBody>
          <a:bodyPr wrap="square" rtlCol="0">
            <a:spAutoFit/>
          </a:bodyPr>
          <a:lstStyle/>
          <a:p>
            <a:pPr algn="ctr"/>
            <a:r>
              <a:rPr lang="en-US" sz="1600" dirty="0" smtClean="0">
                <a:latin typeface="Baskerville Old Face" panose="02020602080505020303" pitchFamily="18" charset="0"/>
              </a:rPr>
              <a:t>= 3 oz. fish</a:t>
            </a:r>
            <a:endParaRPr lang="en-US" sz="1600" dirty="0">
              <a:latin typeface="Baskerville Old Face" panose="02020602080505020303" pitchFamily="18" charset="0"/>
            </a:endParaRPr>
          </a:p>
        </p:txBody>
      </p:sp>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0588" y="3450689"/>
            <a:ext cx="1282824" cy="1288551"/>
          </a:xfrm>
          <a:prstGeom prst="rect">
            <a:avLst/>
          </a:prstGeom>
        </p:spPr>
      </p:pic>
      <p:sp>
        <p:nvSpPr>
          <p:cNvPr id="19" name="TextBox 18"/>
          <p:cNvSpPr txBox="1"/>
          <p:nvPr/>
        </p:nvSpPr>
        <p:spPr>
          <a:xfrm>
            <a:off x="3811263" y="4853834"/>
            <a:ext cx="1521474" cy="338554"/>
          </a:xfrm>
          <a:prstGeom prst="rect">
            <a:avLst/>
          </a:prstGeom>
          <a:noFill/>
        </p:spPr>
        <p:txBody>
          <a:bodyPr wrap="square" rtlCol="0">
            <a:spAutoFit/>
          </a:bodyPr>
          <a:lstStyle/>
          <a:p>
            <a:pPr algn="ctr"/>
            <a:r>
              <a:rPr lang="en-US" sz="1600" dirty="0" smtClean="0">
                <a:latin typeface="Baskerville Old Face" panose="02020602080505020303" pitchFamily="18" charset="0"/>
              </a:rPr>
              <a:t>= 1 oz. deli meat</a:t>
            </a:r>
            <a:endParaRPr lang="en-US" sz="1600" dirty="0">
              <a:latin typeface="Baskerville Old Face" panose="02020602080505020303" pitchFamily="18" charset="0"/>
            </a:endParaRPr>
          </a:p>
        </p:txBody>
      </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15275" y="3611566"/>
            <a:ext cx="1071562" cy="1071562"/>
          </a:xfrm>
          <a:prstGeom prst="rect">
            <a:avLst/>
          </a:prstGeom>
        </p:spPr>
      </p:pic>
      <p:sp>
        <p:nvSpPr>
          <p:cNvPr id="21" name="TextBox 20"/>
          <p:cNvSpPr txBox="1"/>
          <p:nvPr/>
        </p:nvSpPr>
        <p:spPr>
          <a:xfrm>
            <a:off x="5441843" y="4847674"/>
            <a:ext cx="1918522" cy="338554"/>
          </a:xfrm>
          <a:prstGeom prst="rect">
            <a:avLst/>
          </a:prstGeom>
          <a:noFill/>
        </p:spPr>
        <p:txBody>
          <a:bodyPr wrap="square" rtlCol="0">
            <a:spAutoFit/>
          </a:bodyPr>
          <a:lstStyle/>
          <a:p>
            <a:pPr algn="ctr"/>
            <a:r>
              <a:rPr lang="en-US" sz="1600" dirty="0" smtClean="0">
                <a:latin typeface="Baskerville Old Face" panose="02020602080505020303" pitchFamily="18" charset="0"/>
              </a:rPr>
              <a:t>= 3 oz. muffin</a:t>
            </a:r>
            <a:endParaRPr lang="en-US" sz="1600" dirty="0">
              <a:latin typeface="Baskerville Old Face" panose="02020602080505020303" pitchFamily="18" charset="0"/>
            </a:endParaRPr>
          </a:p>
        </p:txBody>
      </p:sp>
      <p:pic>
        <p:nvPicPr>
          <p:cNvPr id="22" name="Picture 2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60332" y="3656306"/>
            <a:ext cx="1014158" cy="1009650"/>
          </a:xfrm>
          <a:prstGeom prst="rect">
            <a:avLst/>
          </a:prstGeom>
        </p:spPr>
      </p:pic>
      <p:sp>
        <p:nvSpPr>
          <p:cNvPr id="23" name="TextBox 22"/>
          <p:cNvSpPr txBox="1"/>
          <p:nvPr/>
        </p:nvSpPr>
        <p:spPr>
          <a:xfrm>
            <a:off x="7306674" y="4847674"/>
            <a:ext cx="1521474" cy="338554"/>
          </a:xfrm>
          <a:prstGeom prst="rect">
            <a:avLst/>
          </a:prstGeom>
          <a:noFill/>
        </p:spPr>
        <p:txBody>
          <a:bodyPr wrap="square" rtlCol="0">
            <a:spAutoFit/>
          </a:bodyPr>
          <a:lstStyle/>
          <a:p>
            <a:pPr algn="ctr"/>
            <a:r>
              <a:rPr lang="en-US" sz="1600" dirty="0" smtClean="0">
                <a:latin typeface="Baskerville Old Face" panose="02020602080505020303" pitchFamily="18" charset="0"/>
              </a:rPr>
              <a:t>= 1.5oz. cheese</a:t>
            </a:r>
            <a:endParaRPr lang="en-US" sz="1600" dirty="0">
              <a:latin typeface="Baskerville Old Face" panose="02020602080505020303" pitchFamily="18" charset="0"/>
            </a:endParaRPr>
          </a:p>
        </p:txBody>
      </p:sp>
      <p:pic>
        <p:nvPicPr>
          <p:cNvPr id="24" name="Picture 5" descr="C:\Documents and Settings\user\Desktop\EWS Network\EWSN_logo_suite\EmployeeWellness_Logo2 800x486.gif"/>
          <p:cNvPicPr>
            <a:picLocks noChangeAspect="1" noChangeArrowheads="1"/>
          </p:cNvPicPr>
          <p:nvPr/>
        </p:nvPicPr>
        <p:blipFill>
          <a:blip r:embed="rId13" cstate="print"/>
          <a:srcRect/>
          <a:stretch>
            <a:fillRect/>
          </a:stretch>
        </p:blipFill>
        <p:spPr bwMode="auto">
          <a:xfrm>
            <a:off x="7360365" y="5933272"/>
            <a:ext cx="1605324" cy="974916"/>
          </a:xfrm>
          <a:prstGeom prst="rect">
            <a:avLst/>
          </a:prstGeom>
          <a:noFill/>
          <a:ln w="9525">
            <a:noFill/>
            <a:miter lim="800000"/>
            <a:headEnd/>
            <a:tailEnd/>
          </a:ln>
        </p:spPr>
      </p:pic>
      <p:sp>
        <p:nvSpPr>
          <p:cNvPr id="25" name="TextBox 24"/>
          <p:cNvSpPr txBox="1"/>
          <p:nvPr/>
        </p:nvSpPr>
        <p:spPr>
          <a:xfrm>
            <a:off x="467544" y="5337212"/>
            <a:ext cx="3006334" cy="246221"/>
          </a:xfrm>
          <a:prstGeom prst="rect">
            <a:avLst/>
          </a:prstGeom>
          <a:noFill/>
        </p:spPr>
        <p:txBody>
          <a:bodyPr wrap="square" rtlCol="0">
            <a:spAutoFit/>
          </a:bodyPr>
          <a:lstStyle/>
          <a:p>
            <a:r>
              <a:rPr lang="en-US" sz="1000" i="1" dirty="0" smtClean="0"/>
              <a:t>Source: </a:t>
            </a:r>
            <a:r>
              <a:rPr lang="en-US" sz="1000" i="1" dirty="0" smtClean="0">
                <a:hlinkClick r:id="rId14"/>
              </a:rPr>
              <a:t>www.webmd.com</a:t>
            </a:r>
            <a:r>
              <a:rPr lang="en-US" sz="1000" i="1" dirty="0" smtClean="0"/>
              <a:t> </a:t>
            </a:r>
            <a:endParaRPr lang="en-US" sz="1000" i="1" dirty="0"/>
          </a:p>
        </p:txBody>
      </p:sp>
    </p:spTree>
    <p:extLst>
      <p:ext uri="{BB962C8B-B14F-4D97-AF65-F5344CB8AC3E}">
        <p14:creationId xmlns:p14="http://schemas.microsoft.com/office/powerpoint/2010/main" val="2582778926"/>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0312" y="5883084"/>
            <a:ext cx="1605324" cy="974916"/>
          </a:xfrm>
          <a:prstGeom prst="rect">
            <a:avLst/>
          </a:prstGeom>
          <a:noFill/>
          <a:ln w="9525">
            <a:noFill/>
            <a:miter lim="800000"/>
            <a:headEnd/>
            <a:tailEnd/>
          </a:ln>
        </p:spPr>
      </p:pic>
      <p:sp>
        <p:nvSpPr>
          <p:cNvPr id="3" name="Title 2"/>
          <p:cNvSpPr>
            <a:spLocks/>
          </p:cNvSpPr>
          <p:nvPr/>
        </p:nvSpPr>
        <p:spPr bwMode="auto">
          <a:xfrm>
            <a:off x="2879812" y="230798"/>
            <a:ext cx="3407743" cy="710211"/>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Portion Control</a:t>
            </a:r>
            <a:endParaRPr lang="en-US" sz="4000" b="1" dirty="0">
              <a:latin typeface="Baskerville Old Face" panose="02020602080505020303" pitchFamily="18" charset="0"/>
              <a:cs typeface="Calibri"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2001314"/>
            <a:ext cx="2916324" cy="2876861"/>
          </a:xfrm>
          <a:prstGeom prst="rect">
            <a:avLst/>
          </a:prstGeom>
          <a:ln w="228600" cap="sq" cmpd="thickThin">
            <a:solidFill>
              <a:srgbClr val="000000"/>
            </a:solidFill>
            <a:prstDash val="solid"/>
            <a:miter lim="800000"/>
          </a:ln>
          <a:effectLst>
            <a:innerShdw blurRad="76200">
              <a:srgbClr val="000000"/>
            </a:innerShdw>
          </a:effectLst>
        </p:spPr>
      </p:pic>
      <p:sp>
        <p:nvSpPr>
          <p:cNvPr id="6" name="TextBox 5"/>
          <p:cNvSpPr txBox="1"/>
          <p:nvPr/>
        </p:nvSpPr>
        <p:spPr>
          <a:xfrm>
            <a:off x="3887924" y="1628800"/>
            <a:ext cx="5097712" cy="3785652"/>
          </a:xfrm>
          <a:prstGeom prst="rect">
            <a:avLst/>
          </a:prstGeom>
          <a:noFill/>
        </p:spPr>
        <p:txBody>
          <a:bodyPr wrap="square" rtlCol="0">
            <a:spAutoFit/>
          </a:bodyPr>
          <a:lstStyle/>
          <a:p>
            <a:r>
              <a:rPr lang="en-US" sz="2000" dirty="0" smtClean="0">
                <a:latin typeface="Baskerville Old Face" panose="02020602080505020303" pitchFamily="18" charset="0"/>
              </a:rPr>
              <a:t>One of the easiest ways to know how much to put on your plate without a measuring cup or food scale is to divide your plate into four sections. </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Devote ¼ of your plate to lean protein.</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Devote ¼ of your plate to starch, such as rice, potatoes or pasta.</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Finally, use the remaining ½ of the plate for vegetables.</a:t>
            </a:r>
            <a:endParaRPr lang="en-US" sz="2000" dirty="0">
              <a:latin typeface="Baskerville Old Face" panose="02020602080505020303" pitchFamily="18" charset="0"/>
            </a:endParaRPr>
          </a:p>
        </p:txBody>
      </p:sp>
    </p:spTree>
    <p:extLst>
      <p:ext uri="{BB962C8B-B14F-4D97-AF65-F5344CB8AC3E}">
        <p14:creationId xmlns:p14="http://schemas.microsoft.com/office/powerpoint/2010/main" val="2396902666"/>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2473711" y="76466"/>
            <a:ext cx="4307843" cy="710211"/>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Timing Your Meals</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60365" y="5933272"/>
            <a:ext cx="1605324" cy="974916"/>
          </a:xfrm>
          <a:prstGeom prst="rect">
            <a:avLst/>
          </a:prstGeom>
          <a:noFill/>
          <a:ln w="9525">
            <a:noFill/>
            <a:miter lim="800000"/>
            <a:headEnd/>
            <a:tailEnd/>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1924" y="786677"/>
            <a:ext cx="4111418" cy="2849760"/>
          </a:xfrm>
          <a:prstGeom prst="rect">
            <a:avLst/>
          </a:prstGeom>
        </p:spPr>
      </p:pic>
      <p:sp>
        <p:nvSpPr>
          <p:cNvPr id="5" name="TextBox 4"/>
          <p:cNvSpPr txBox="1"/>
          <p:nvPr/>
        </p:nvSpPr>
        <p:spPr>
          <a:xfrm>
            <a:off x="234545" y="3700695"/>
            <a:ext cx="8786177" cy="2246769"/>
          </a:xfrm>
          <a:prstGeom prst="rect">
            <a:avLst/>
          </a:prstGeom>
          <a:noFill/>
        </p:spPr>
        <p:txBody>
          <a:bodyPr wrap="square" rtlCol="0">
            <a:spAutoFit/>
          </a:bodyPr>
          <a:lstStyle/>
          <a:p>
            <a:r>
              <a:rPr lang="en-US" sz="2000" dirty="0" smtClean="0">
                <a:latin typeface="Baskerville Old Face" panose="02020602080505020303" pitchFamily="18" charset="0"/>
              </a:rPr>
              <a:t>Simply learning how to time your eating can be helpful in controlling cravings and helping you to avoid overeating.</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Eating at the right times of day can also help improve your fat loss by preventing excess insulin, allowing </a:t>
            </a:r>
            <a:r>
              <a:rPr lang="en-US" sz="2000" dirty="0" err="1" smtClean="0">
                <a:latin typeface="Baskerville Old Face" panose="02020602080505020303" pitchFamily="18" charset="0"/>
              </a:rPr>
              <a:t>leptin</a:t>
            </a:r>
            <a:r>
              <a:rPr lang="en-US" sz="2000" dirty="0" smtClean="0">
                <a:latin typeface="Baskerville Old Face" panose="02020602080505020303" pitchFamily="18" charset="0"/>
              </a:rPr>
              <a:t> (a protein hormone produced by fatty tissue which is believed to regulate fat storage in the body) to work its magic on appetite control and metabolism and by balancing the stress hormone, cortisol.</a:t>
            </a:r>
            <a:endParaRPr lang="en-US" sz="2000" dirty="0">
              <a:latin typeface="Baskerville Old Face" panose="02020602080505020303" pitchFamily="18" charset="0"/>
            </a:endParaRPr>
          </a:p>
        </p:txBody>
      </p:sp>
    </p:spTree>
    <p:extLst>
      <p:ext uri="{BB962C8B-B14F-4D97-AF65-F5344CB8AC3E}">
        <p14:creationId xmlns:p14="http://schemas.microsoft.com/office/powerpoint/2010/main" val="151348085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496818" y="152636"/>
            <a:ext cx="6150365" cy="710211"/>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Eating Healthy on a Budget</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60365" y="5933272"/>
            <a:ext cx="1605324" cy="974916"/>
          </a:xfrm>
          <a:prstGeom prst="rect">
            <a:avLst/>
          </a:prstGeom>
          <a:noFill/>
          <a:ln w="9525">
            <a:noFill/>
            <a:miter lim="800000"/>
            <a:headEnd/>
            <a:tailEnd/>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626" y="1194830"/>
            <a:ext cx="2932818" cy="1951657"/>
          </a:xfrm>
          <a:prstGeom prst="rect">
            <a:avLst/>
          </a:prstGeom>
        </p:spPr>
      </p:pic>
      <p:sp>
        <p:nvSpPr>
          <p:cNvPr id="5" name="TextBox 4"/>
          <p:cNvSpPr txBox="1"/>
          <p:nvPr/>
        </p:nvSpPr>
        <p:spPr>
          <a:xfrm>
            <a:off x="3455876" y="1197457"/>
            <a:ext cx="5436604" cy="4401205"/>
          </a:xfrm>
          <a:prstGeom prst="rect">
            <a:avLst/>
          </a:prstGeom>
          <a:noFill/>
        </p:spPr>
        <p:txBody>
          <a:bodyPr wrap="square" rtlCol="0">
            <a:spAutoFit/>
          </a:bodyPr>
          <a:lstStyle/>
          <a:p>
            <a:r>
              <a:rPr lang="en-US" sz="2000" dirty="0" smtClean="0">
                <a:latin typeface="Baskerville Old Face" panose="02020602080505020303" pitchFamily="18" charset="0"/>
              </a:rPr>
              <a:t>Let’s be honest, most people would like to eat healthy but it isn’t uncommon for people to feel that eating healthy is more cost-prohibitive than eating prepared &amp; processed foods full of fat, sodium &amp; empty calories.</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While it can seem this way, we are here to show you that it IS possible to feed your family wholesome, healthy food without going to the poorhouse!</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Yes, some foods are going to cost you a bit more, but you might be surprised to see how much you can save by following our tips and by keeping portion control in mind! </a:t>
            </a:r>
            <a:r>
              <a:rPr lang="en-US" sz="2000" i="1" dirty="0" smtClean="0">
                <a:latin typeface="Baskerville Old Face" panose="02020602080505020303" pitchFamily="18" charset="0"/>
              </a:rPr>
              <a:t>See handout 2.7</a:t>
            </a:r>
            <a:r>
              <a:rPr lang="en-US" sz="2000" dirty="0" smtClean="0">
                <a:latin typeface="Baskerville Old Face" panose="02020602080505020303" pitchFamily="18" charset="0"/>
              </a:rPr>
              <a:t>.</a:t>
            </a:r>
            <a:endParaRPr lang="en-US" sz="2000" dirty="0">
              <a:latin typeface="Baskerville Old Face" panose="02020602080505020303" pitchFamily="18"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36" y="3222559"/>
            <a:ext cx="2569468" cy="2377699"/>
          </a:xfrm>
          <a:prstGeom prst="rect">
            <a:avLst/>
          </a:prstGeom>
        </p:spPr>
      </p:pic>
    </p:spTree>
    <p:extLst>
      <p:ext uri="{BB962C8B-B14F-4D97-AF65-F5344CB8AC3E}">
        <p14:creationId xmlns:p14="http://schemas.microsoft.com/office/powerpoint/2010/main" val="2285076445"/>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496817" y="224644"/>
            <a:ext cx="6150365" cy="710211"/>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Eating Healthy on a Budget</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60365" y="5933272"/>
            <a:ext cx="1605324" cy="974916"/>
          </a:xfrm>
          <a:prstGeom prst="rect">
            <a:avLst/>
          </a:prstGeom>
          <a:noFill/>
          <a:ln w="9525">
            <a:noFill/>
            <a:miter lim="800000"/>
            <a:headEnd/>
            <a:tailEnd/>
          </a:ln>
        </p:spPr>
      </p:pic>
      <p:sp>
        <p:nvSpPr>
          <p:cNvPr id="4" name="TextBox 3"/>
          <p:cNvSpPr txBox="1"/>
          <p:nvPr/>
        </p:nvSpPr>
        <p:spPr>
          <a:xfrm>
            <a:off x="269522" y="1351345"/>
            <a:ext cx="8604956" cy="4093428"/>
          </a:xfrm>
          <a:prstGeom prst="rect">
            <a:avLst/>
          </a:prstGeom>
          <a:noFill/>
        </p:spPr>
        <p:txBody>
          <a:bodyPr wrap="square" rtlCol="0">
            <a:spAutoFit/>
          </a:bodyPr>
          <a:lstStyle/>
          <a:p>
            <a:pPr marL="342900" indent="-342900">
              <a:buFont typeface="Arial" panose="020B0604020202020204" pitchFamily="34" charset="0"/>
              <a:buChar char="•"/>
            </a:pPr>
            <a:r>
              <a:rPr lang="en-US" sz="2000" b="1" dirty="0" smtClean="0">
                <a:latin typeface="Baskerville Old Face" panose="02020602080505020303" pitchFamily="18" charset="0"/>
              </a:rPr>
              <a:t>Plan ahead. </a:t>
            </a:r>
            <a:r>
              <a:rPr lang="en-US" sz="2000" dirty="0" smtClean="0">
                <a:latin typeface="Baskerville Old Face" panose="02020602080505020303" pitchFamily="18" charset="0"/>
              </a:rPr>
              <a:t>Using the tips we’ve shared with you about meal planning, you should be able to build a specific list of food items you need for the week. Never shop without the list and buy only what is on your list!</a:t>
            </a:r>
          </a:p>
          <a:p>
            <a:endParaRPr lang="en-US" sz="2000" dirty="0" smtClean="0">
              <a:latin typeface="Baskerville Old Face" panose="02020602080505020303" pitchFamily="18" charset="0"/>
            </a:endParaRPr>
          </a:p>
          <a:p>
            <a:pPr marL="342900" indent="-342900">
              <a:buAutoNum type="arabicPeriod"/>
            </a:pPr>
            <a:endParaRPr lang="en-US" sz="2000" dirty="0">
              <a:latin typeface="Baskerville Old Face" panose="02020602080505020303" pitchFamily="18" charset="0"/>
            </a:endParaRPr>
          </a:p>
          <a:p>
            <a:pPr marL="342900" indent="-342900">
              <a:buFont typeface="Arial" panose="020B0604020202020204" pitchFamily="34" charset="0"/>
              <a:buChar char="•"/>
            </a:pPr>
            <a:r>
              <a:rPr lang="en-US" sz="2000" b="1" dirty="0" smtClean="0">
                <a:latin typeface="Baskerville Old Face" panose="02020602080505020303" pitchFamily="18" charset="0"/>
              </a:rPr>
              <a:t>Consider no-name brands. </a:t>
            </a:r>
            <a:r>
              <a:rPr lang="en-US" sz="2000" dirty="0" smtClean="0">
                <a:latin typeface="Baskerville Old Face" panose="02020602080505020303" pitchFamily="18" charset="0"/>
              </a:rPr>
              <a:t>These are often the exact same product as the brand name but for less money. Compare the nutrition facts and don’t pay more for the same item just for the branding.</a:t>
            </a:r>
          </a:p>
          <a:p>
            <a:endParaRPr lang="en-US" sz="2000" dirty="0" smtClean="0">
              <a:latin typeface="Baskerville Old Face" panose="02020602080505020303" pitchFamily="18" charset="0"/>
            </a:endParaRP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b="1" dirty="0" smtClean="0">
                <a:latin typeface="Baskerville Old Face" panose="02020602080505020303" pitchFamily="18" charset="0"/>
              </a:rPr>
              <a:t>Buy in bulk. </a:t>
            </a:r>
            <a:r>
              <a:rPr lang="en-US" sz="2000" dirty="0" smtClean="0">
                <a:latin typeface="Baskerville Old Face" panose="02020602080505020303" pitchFamily="18" charset="0"/>
              </a:rPr>
              <a:t>A great place to save money is to purchase items like grains in bulk. You not only save money by getting the item without the packaging but you are also helping the environment at the same time!</a:t>
            </a:r>
            <a:endParaRPr lang="en-US" sz="2000" dirty="0">
              <a:latin typeface="Baskerville Old Face" panose="02020602080505020303" pitchFamily="18" charset="0"/>
            </a:endParaRPr>
          </a:p>
        </p:txBody>
      </p:sp>
      <p:sp>
        <p:nvSpPr>
          <p:cNvPr id="5" name="TextBox 4"/>
          <p:cNvSpPr txBox="1"/>
          <p:nvPr/>
        </p:nvSpPr>
        <p:spPr>
          <a:xfrm>
            <a:off x="683568" y="5444773"/>
            <a:ext cx="4752528" cy="261610"/>
          </a:xfrm>
          <a:prstGeom prst="rect">
            <a:avLst/>
          </a:prstGeom>
          <a:noFill/>
        </p:spPr>
        <p:txBody>
          <a:bodyPr wrap="square" rtlCol="0">
            <a:spAutoFit/>
          </a:bodyPr>
          <a:lstStyle/>
          <a:p>
            <a:r>
              <a:rPr lang="en-US" sz="1100" i="1" dirty="0" smtClean="0"/>
              <a:t>Source: </a:t>
            </a:r>
            <a:r>
              <a:rPr lang="en-US" sz="1100" i="1" dirty="0" smtClean="0">
                <a:hlinkClick r:id="rId3"/>
              </a:rPr>
              <a:t>www.eatrightontario.ca</a:t>
            </a:r>
            <a:r>
              <a:rPr lang="en-US" sz="1100" i="1" dirty="0" smtClean="0"/>
              <a:t> </a:t>
            </a:r>
            <a:endParaRPr lang="en-US" sz="1100" i="1" dirty="0"/>
          </a:p>
        </p:txBody>
      </p:sp>
    </p:spTree>
    <p:extLst>
      <p:ext uri="{BB962C8B-B14F-4D97-AF65-F5344CB8AC3E}">
        <p14:creationId xmlns:p14="http://schemas.microsoft.com/office/powerpoint/2010/main" val="1447235275"/>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496817" y="224644"/>
            <a:ext cx="6150365" cy="710211"/>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Eating Healthy on a Budget</a:t>
            </a:r>
            <a:endParaRPr lang="en-US" sz="4000" b="1" dirty="0">
              <a:latin typeface="Baskerville Old Face" panose="02020602080505020303" pitchFamily="18" charset="0"/>
              <a:cs typeface="Calibri" pitchFamily="34" charset="0"/>
            </a:endParaRPr>
          </a:p>
        </p:txBody>
      </p:sp>
      <p:sp>
        <p:nvSpPr>
          <p:cNvPr id="3" name="TextBox 2"/>
          <p:cNvSpPr txBox="1"/>
          <p:nvPr/>
        </p:nvSpPr>
        <p:spPr>
          <a:xfrm>
            <a:off x="269521" y="1088740"/>
            <a:ext cx="8604956" cy="4708981"/>
          </a:xfrm>
          <a:prstGeom prst="rect">
            <a:avLst/>
          </a:prstGeom>
          <a:noFill/>
        </p:spPr>
        <p:txBody>
          <a:bodyPr wrap="square" rtlCol="0">
            <a:spAutoFit/>
          </a:bodyPr>
          <a:lstStyle/>
          <a:p>
            <a:pPr marL="342900" indent="-342900">
              <a:buFont typeface="Arial" panose="020B0604020202020204" pitchFamily="34" charset="0"/>
              <a:buChar char="•"/>
            </a:pPr>
            <a:r>
              <a:rPr lang="en-US" sz="2000" b="1" dirty="0" smtClean="0">
                <a:latin typeface="Baskerville Old Face" panose="02020602080505020303" pitchFamily="18" charset="0"/>
              </a:rPr>
              <a:t>Start a Meatless Monday in your house! </a:t>
            </a:r>
            <a:r>
              <a:rPr lang="en-US" sz="2000" dirty="0" smtClean="0">
                <a:latin typeface="Baskerville Old Face" panose="02020602080505020303" pitchFamily="18" charset="0"/>
              </a:rPr>
              <a:t>Meat tends to be a big budget item on most grocery lists and simply cutting it out one day per week can have big impacts on your health, your budget &amp; the environment.</a:t>
            </a:r>
          </a:p>
          <a:p>
            <a:endParaRPr lang="en-US" sz="2000" dirty="0" smtClean="0">
              <a:latin typeface="Baskerville Old Face" panose="02020602080505020303" pitchFamily="18" charset="0"/>
            </a:endParaRPr>
          </a:p>
          <a:p>
            <a:pPr marL="342900" indent="-342900">
              <a:buAutoNum type="arabicPeriod"/>
            </a:pPr>
            <a:endParaRPr lang="en-US" sz="2000" dirty="0">
              <a:latin typeface="Baskerville Old Face" panose="02020602080505020303" pitchFamily="18" charset="0"/>
            </a:endParaRPr>
          </a:p>
          <a:p>
            <a:pPr marL="342900" indent="-342900">
              <a:buFont typeface="Arial" panose="020B0604020202020204" pitchFamily="34" charset="0"/>
              <a:buChar char="•"/>
            </a:pPr>
            <a:r>
              <a:rPr lang="en-US" sz="2000" b="1" dirty="0" smtClean="0">
                <a:latin typeface="Baskerville Old Face" panose="02020602080505020303" pitchFamily="18" charset="0"/>
              </a:rPr>
              <a:t>Avoid convenience foods and make your own! </a:t>
            </a:r>
            <a:r>
              <a:rPr lang="en-US" sz="2000" dirty="0" smtClean="0">
                <a:latin typeface="Baskerville Old Face" panose="02020602080505020303" pitchFamily="18" charset="0"/>
              </a:rPr>
              <a:t>Pre-packaged foods are priced higher due to their convenience factor. Making your own is almost always less expensive plus you have the benefit of knowing exactly what you are feeding yourself &amp; your family.</a:t>
            </a:r>
          </a:p>
          <a:p>
            <a:endParaRPr lang="en-US" sz="2000" dirty="0" smtClean="0">
              <a:latin typeface="Baskerville Old Face" panose="02020602080505020303" pitchFamily="18" charset="0"/>
            </a:endParaRP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b="1" dirty="0" smtClean="0">
                <a:latin typeface="Baskerville Old Face" panose="02020602080505020303" pitchFamily="18" charset="0"/>
              </a:rPr>
              <a:t>Shop the perimeter of the grocery store </a:t>
            </a:r>
            <a:r>
              <a:rPr lang="en-US" sz="2000" b="1" u="sng" dirty="0" smtClean="0">
                <a:latin typeface="Baskerville Old Face" panose="02020602080505020303" pitchFamily="18" charset="0"/>
              </a:rPr>
              <a:t>first</a:t>
            </a:r>
            <a:r>
              <a:rPr lang="en-US" sz="2000" dirty="0" smtClean="0">
                <a:latin typeface="Baskerville Old Face" panose="02020602080505020303" pitchFamily="18" charset="0"/>
              </a:rPr>
              <a:t>.  The healthiest foods are placed on the outside of the grocery store while the middle aisles tend to be full of pre-packaged, convenience foods. Avoid the middle aisles and you won’t be as tempted to buy things that aren’t on your list.</a:t>
            </a:r>
            <a:endParaRPr lang="en-US" sz="2000" dirty="0">
              <a:latin typeface="Baskerville Old Face" panose="02020602080505020303" pitchFamily="18" charset="0"/>
            </a:endParaRPr>
          </a:p>
        </p:txBody>
      </p:sp>
      <p:pic>
        <p:nvPicPr>
          <p:cNvPr id="4"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60365" y="5933272"/>
            <a:ext cx="1605324" cy="974916"/>
          </a:xfrm>
          <a:prstGeom prst="rect">
            <a:avLst/>
          </a:prstGeom>
          <a:noFill/>
          <a:ln w="9525">
            <a:noFill/>
            <a:miter lim="800000"/>
            <a:headEnd/>
            <a:tailEnd/>
          </a:ln>
        </p:spPr>
      </p:pic>
      <p:sp>
        <p:nvSpPr>
          <p:cNvPr id="5" name="TextBox 4"/>
          <p:cNvSpPr txBox="1"/>
          <p:nvPr/>
        </p:nvSpPr>
        <p:spPr>
          <a:xfrm>
            <a:off x="647564" y="5734692"/>
            <a:ext cx="4752528" cy="261610"/>
          </a:xfrm>
          <a:prstGeom prst="rect">
            <a:avLst/>
          </a:prstGeom>
          <a:noFill/>
        </p:spPr>
        <p:txBody>
          <a:bodyPr wrap="square" rtlCol="0">
            <a:spAutoFit/>
          </a:bodyPr>
          <a:lstStyle/>
          <a:p>
            <a:r>
              <a:rPr lang="en-US" sz="1100" i="1" dirty="0" smtClean="0"/>
              <a:t>Source: </a:t>
            </a:r>
            <a:r>
              <a:rPr lang="en-US" sz="1100" i="1" dirty="0" smtClean="0">
                <a:hlinkClick r:id="rId3"/>
              </a:rPr>
              <a:t>www.eatrightontario.ca</a:t>
            </a:r>
            <a:r>
              <a:rPr lang="en-US" sz="1100" i="1" dirty="0" smtClean="0"/>
              <a:t> </a:t>
            </a:r>
            <a:endParaRPr lang="en-US" sz="1100" i="1" dirty="0"/>
          </a:p>
        </p:txBody>
      </p:sp>
    </p:spTree>
    <p:extLst>
      <p:ext uri="{BB962C8B-B14F-4D97-AF65-F5344CB8AC3E}">
        <p14:creationId xmlns:p14="http://schemas.microsoft.com/office/powerpoint/2010/main" val="4115735663"/>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622830" y="81229"/>
            <a:ext cx="6150365" cy="710211"/>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Reading Food Labels</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60365" y="5933272"/>
            <a:ext cx="1605324" cy="974916"/>
          </a:xfrm>
          <a:prstGeom prst="rect">
            <a:avLst/>
          </a:prstGeom>
          <a:noFill/>
          <a:ln w="9525">
            <a:noFill/>
            <a:miter lim="800000"/>
            <a:headEnd/>
            <a:tailEnd/>
          </a:ln>
        </p:spPr>
      </p:pic>
      <p:sp>
        <p:nvSpPr>
          <p:cNvPr id="4" name="TextBox 3"/>
          <p:cNvSpPr txBox="1"/>
          <p:nvPr/>
        </p:nvSpPr>
        <p:spPr>
          <a:xfrm>
            <a:off x="323528" y="791440"/>
            <a:ext cx="8532948" cy="2554545"/>
          </a:xfrm>
          <a:prstGeom prst="rect">
            <a:avLst/>
          </a:prstGeom>
          <a:noFill/>
        </p:spPr>
        <p:txBody>
          <a:bodyPr wrap="square" rtlCol="0">
            <a:spAutoFit/>
          </a:bodyPr>
          <a:lstStyle/>
          <a:p>
            <a:r>
              <a:rPr lang="en-US" sz="2000" dirty="0" smtClean="0">
                <a:latin typeface="Baskerville Old Face" panose="02020602080505020303" pitchFamily="18" charset="0"/>
              </a:rPr>
              <a:t>Making healthy food choices is made much easier once you learn how to read &amp; understand food labels. </a:t>
            </a:r>
            <a:r>
              <a:rPr lang="en-US" sz="2000" i="1" dirty="0" smtClean="0">
                <a:latin typeface="Baskerville Old Face" panose="02020602080505020303" pitchFamily="18" charset="0"/>
              </a:rPr>
              <a:t>See handout 2.8</a:t>
            </a:r>
            <a:r>
              <a:rPr lang="en-US" sz="2000" dirty="0" smtClean="0">
                <a:latin typeface="Baskerville Old Face" panose="02020602080505020303" pitchFamily="18" charset="0"/>
              </a:rPr>
              <a:t>.</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Food labels are found on packaged foods and provide information on nutritional value, ingredients, recommended serving size and nutrition claims. </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Nutrition claims must follow certain rules to make sure they are consistent and not misleading.</a:t>
            </a:r>
            <a:endParaRPr lang="en-US" sz="2000" dirty="0">
              <a:latin typeface="Baskerville Old Face" panose="02020602080505020303" pitchFamily="18"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1993" y="3146538"/>
            <a:ext cx="4932040" cy="3288027"/>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29408848"/>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655676" y="143881"/>
            <a:ext cx="6150365" cy="710211"/>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Reading Food Labels</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60365" y="5933272"/>
            <a:ext cx="1605324" cy="974916"/>
          </a:xfrm>
          <a:prstGeom prst="rect">
            <a:avLst/>
          </a:prstGeom>
          <a:noFill/>
          <a:ln w="9525">
            <a:noFill/>
            <a:miter lim="800000"/>
            <a:headEnd/>
            <a:tailEnd/>
          </a:ln>
        </p:spPr>
      </p:pic>
      <p:sp>
        <p:nvSpPr>
          <p:cNvPr id="4" name="TextBox 3"/>
          <p:cNvSpPr txBox="1"/>
          <p:nvPr/>
        </p:nvSpPr>
        <p:spPr>
          <a:xfrm>
            <a:off x="3131840" y="854092"/>
            <a:ext cx="2880320" cy="400110"/>
          </a:xfrm>
          <a:prstGeom prst="rect">
            <a:avLst/>
          </a:prstGeom>
          <a:noFill/>
        </p:spPr>
        <p:txBody>
          <a:bodyPr wrap="square" rtlCol="0">
            <a:spAutoFit/>
          </a:bodyPr>
          <a:lstStyle/>
          <a:p>
            <a:r>
              <a:rPr lang="en-US" sz="2000" u="sng" dirty="0" smtClean="0">
                <a:latin typeface="Baskerville Old Face" panose="02020602080505020303" pitchFamily="18" charset="0"/>
              </a:rPr>
              <a:t>5 Easy Steps to Help You:</a:t>
            </a:r>
            <a:endParaRPr lang="en-US" sz="2000" u="sng" dirty="0">
              <a:latin typeface="Baskerville Old Face" panose="02020602080505020303" pitchFamily="18" charset="0"/>
            </a:endParaRPr>
          </a:p>
        </p:txBody>
      </p:sp>
      <p:sp>
        <p:nvSpPr>
          <p:cNvPr id="5" name="TextBox 4"/>
          <p:cNvSpPr txBox="1"/>
          <p:nvPr/>
        </p:nvSpPr>
        <p:spPr>
          <a:xfrm>
            <a:off x="431540" y="1808820"/>
            <a:ext cx="5580620" cy="3477875"/>
          </a:xfrm>
          <a:prstGeom prst="rect">
            <a:avLst/>
          </a:prstGeom>
          <a:noFill/>
        </p:spPr>
        <p:txBody>
          <a:bodyPr wrap="square" rtlCol="0">
            <a:spAutoFit/>
          </a:bodyPr>
          <a:lstStyle/>
          <a:p>
            <a:pPr marL="342900" indent="-342900">
              <a:buAutoNum type="arabicPeriod"/>
            </a:pPr>
            <a:r>
              <a:rPr lang="en-US" sz="2000" dirty="0" smtClean="0">
                <a:latin typeface="Baskerville Old Face" panose="02020602080505020303" pitchFamily="18" charset="0"/>
              </a:rPr>
              <a:t>Look at the </a:t>
            </a:r>
            <a:r>
              <a:rPr lang="en-US" sz="2000" b="1" dirty="0" smtClean="0">
                <a:solidFill>
                  <a:srgbClr val="FF0000"/>
                </a:solidFill>
                <a:latin typeface="Baskerville Old Face" panose="02020602080505020303" pitchFamily="18" charset="0"/>
              </a:rPr>
              <a:t>serving size</a:t>
            </a:r>
            <a:r>
              <a:rPr lang="en-US" sz="2000" dirty="0" smtClean="0">
                <a:latin typeface="Baskerville Old Face" panose="02020602080505020303" pitchFamily="18" charset="0"/>
              </a:rPr>
              <a:t>. Compare the serving size to the amount you eat in order to get the amount of calories and nutrients described on the label.</a:t>
            </a:r>
          </a:p>
          <a:p>
            <a:pPr marL="342900" indent="-342900">
              <a:buAutoNum type="arabicPeriod"/>
            </a:pPr>
            <a:endParaRPr lang="en-US" sz="2000" dirty="0">
              <a:latin typeface="Baskerville Old Face" panose="02020602080505020303" pitchFamily="18" charset="0"/>
            </a:endParaRPr>
          </a:p>
          <a:p>
            <a:pPr marL="342900" indent="-342900">
              <a:buAutoNum type="arabicPeriod"/>
            </a:pPr>
            <a:r>
              <a:rPr lang="en-US" sz="2000" dirty="0" smtClean="0">
                <a:latin typeface="Baskerville Old Face" panose="02020602080505020303" pitchFamily="18" charset="0"/>
              </a:rPr>
              <a:t>Look at the </a:t>
            </a:r>
            <a:r>
              <a:rPr lang="en-US" sz="2000" b="1" dirty="0" smtClean="0">
                <a:solidFill>
                  <a:srgbClr val="FF0000"/>
                </a:solidFill>
                <a:latin typeface="Baskerville Old Face" panose="02020602080505020303" pitchFamily="18" charset="0"/>
              </a:rPr>
              <a:t>calories</a:t>
            </a:r>
            <a:r>
              <a:rPr lang="en-US" sz="2000" dirty="0" smtClean="0">
                <a:latin typeface="Baskerville Old Face" panose="02020602080505020303" pitchFamily="18" charset="0"/>
              </a:rPr>
              <a:t>. Calories tell you how much energy you get from one serving.</a:t>
            </a:r>
          </a:p>
          <a:p>
            <a:pPr marL="342900" indent="-342900">
              <a:buAutoNum type="arabicPeriod"/>
            </a:pPr>
            <a:endParaRPr lang="en-US" sz="2000" dirty="0">
              <a:latin typeface="Baskerville Old Face" panose="02020602080505020303" pitchFamily="18" charset="0"/>
            </a:endParaRPr>
          </a:p>
          <a:p>
            <a:pPr marL="342900" indent="-342900">
              <a:buAutoNum type="arabicPeriod"/>
            </a:pPr>
            <a:r>
              <a:rPr lang="en-US" sz="2000" dirty="0" smtClean="0">
                <a:latin typeface="Baskerville Old Face" panose="02020602080505020303" pitchFamily="18" charset="0"/>
              </a:rPr>
              <a:t>Look at the </a:t>
            </a:r>
            <a:r>
              <a:rPr lang="en-US" sz="2000" b="1" dirty="0" smtClean="0">
                <a:solidFill>
                  <a:srgbClr val="FF0000"/>
                </a:solidFill>
                <a:latin typeface="Baskerville Old Face" panose="02020602080505020303" pitchFamily="18" charset="0"/>
              </a:rPr>
              <a:t>% daily value (DV)</a:t>
            </a:r>
            <a:r>
              <a:rPr lang="en-US" sz="2000" dirty="0" smtClean="0">
                <a:solidFill>
                  <a:srgbClr val="000000"/>
                </a:solidFill>
                <a:latin typeface="Baskerville Old Face" panose="02020602080505020303" pitchFamily="18" charset="0"/>
              </a:rPr>
              <a:t>. </a:t>
            </a:r>
            <a:r>
              <a:rPr lang="en-US" sz="2000" dirty="0" smtClean="0">
                <a:latin typeface="Baskerville Old Face" panose="02020602080505020303" pitchFamily="18" charset="0"/>
              </a:rPr>
              <a:t>This scale tells you if there is a little or a lot of a nutrient in one serving of a packaged food. </a:t>
            </a:r>
            <a:r>
              <a:rPr lang="en-US" sz="2000" i="1" dirty="0" smtClean="0">
                <a:latin typeface="Baskerville Old Face" panose="02020602080505020303" pitchFamily="18" charset="0"/>
              </a:rPr>
              <a:t>5% or less is </a:t>
            </a:r>
            <a:r>
              <a:rPr lang="en-US" sz="2000" b="1" i="1" dirty="0" smtClean="0">
                <a:latin typeface="Baskerville Old Face" panose="02020602080505020303" pitchFamily="18" charset="0"/>
              </a:rPr>
              <a:t>a little</a:t>
            </a:r>
            <a:r>
              <a:rPr lang="en-US" sz="2000" i="1" dirty="0" smtClean="0">
                <a:latin typeface="Baskerville Old Face" panose="02020602080505020303" pitchFamily="18" charset="0"/>
              </a:rPr>
              <a:t>. 15% or more is </a:t>
            </a:r>
            <a:r>
              <a:rPr lang="en-US" sz="2000" b="1" i="1" dirty="0" smtClean="0">
                <a:latin typeface="Baskerville Old Face" panose="02020602080505020303" pitchFamily="18" charset="0"/>
              </a:rPr>
              <a:t>a lot</a:t>
            </a:r>
            <a:r>
              <a:rPr lang="en-US" sz="2000" i="1" dirty="0" smtClean="0">
                <a:latin typeface="Baskerville Old Face" panose="02020602080505020303" pitchFamily="18" charset="0"/>
              </a:rPr>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4228" y="2093483"/>
            <a:ext cx="1968863" cy="2908548"/>
          </a:xfrm>
          <a:prstGeom prst="rect">
            <a:avLst/>
          </a:prstGeom>
        </p:spPr>
      </p:pic>
    </p:spTree>
    <p:extLst>
      <p:ext uri="{BB962C8B-B14F-4D97-AF65-F5344CB8AC3E}">
        <p14:creationId xmlns:p14="http://schemas.microsoft.com/office/powerpoint/2010/main" val="5441896"/>
      </p:ext>
    </p:extLst>
  </p:cSld>
  <p:clrMapOvr>
    <a:masterClrMapping/>
  </p:clrMapOvr>
  <p:transition spd="med">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655676" y="143881"/>
            <a:ext cx="6150365" cy="710211"/>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Reading Food Labels</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60365" y="5933272"/>
            <a:ext cx="1605324" cy="974916"/>
          </a:xfrm>
          <a:prstGeom prst="rect">
            <a:avLst/>
          </a:prstGeom>
          <a:noFill/>
          <a:ln w="9525">
            <a:noFill/>
            <a:miter lim="800000"/>
            <a:headEnd/>
            <a:tailEnd/>
          </a:ln>
        </p:spPr>
      </p:pic>
      <p:sp>
        <p:nvSpPr>
          <p:cNvPr id="4" name="TextBox 3"/>
          <p:cNvSpPr txBox="1"/>
          <p:nvPr/>
        </p:nvSpPr>
        <p:spPr>
          <a:xfrm>
            <a:off x="3131840" y="854092"/>
            <a:ext cx="2880320" cy="400110"/>
          </a:xfrm>
          <a:prstGeom prst="rect">
            <a:avLst/>
          </a:prstGeom>
          <a:noFill/>
        </p:spPr>
        <p:txBody>
          <a:bodyPr wrap="square" rtlCol="0">
            <a:spAutoFit/>
          </a:bodyPr>
          <a:lstStyle/>
          <a:p>
            <a:r>
              <a:rPr lang="en-US" sz="2000" u="sng" dirty="0" smtClean="0">
                <a:latin typeface="Baskerville Old Face" panose="02020602080505020303" pitchFamily="18" charset="0"/>
              </a:rPr>
              <a:t>5 Easy Steps to Help You:</a:t>
            </a:r>
            <a:endParaRPr lang="en-US" sz="2000" u="sng" dirty="0">
              <a:latin typeface="Baskerville Old Face" panose="02020602080505020303" pitchFamily="18" charset="0"/>
            </a:endParaRPr>
          </a:p>
        </p:txBody>
      </p:sp>
      <p:sp>
        <p:nvSpPr>
          <p:cNvPr id="6" name="TextBox 5"/>
          <p:cNvSpPr txBox="1"/>
          <p:nvPr/>
        </p:nvSpPr>
        <p:spPr>
          <a:xfrm>
            <a:off x="611560" y="1254202"/>
            <a:ext cx="7920880" cy="1938992"/>
          </a:xfrm>
          <a:prstGeom prst="rect">
            <a:avLst/>
          </a:prstGeom>
          <a:noFill/>
        </p:spPr>
        <p:txBody>
          <a:bodyPr wrap="square" rtlCol="0">
            <a:spAutoFit/>
          </a:bodyPr>
          <a:lstStyle/>
          <a:p>
            <a:r>
              <a:rPr lang="en-US" sz="2000" dirty="0" smtClean="0">
                <a:latin typeface="Baskerville Old Face" panose="02020602080505020303" pitchFamily="18" charset="0"/>
              </a:rPr>
              <a:t>4. Try </a:t>
            </a:r>
            <a:r>
              <a:rPr lang="en-US" sz="2000" dirty="0">
                <a:latin typeface="Baskerville Old Face" panose="02020602080505020303" pitchFamily="18" charset="0"/>
              </a:rPr>
              <a:t>to get more of these nutrients: </a:t>
            </a:r>
            <a:r>
              <a:rPr lang="en-US" sz="2000" b="1" dirty="0">
                <a:solidFill>
                  <a:srgbClr val="FF0000"/>
                </a:solidFill>
                <a:latin typeface="Baskerville Old Face" panose="02020602080505020303" pitchFamily="18" charset="0"/>
              </a:rPr>
              <a:t>fiber, vitamin A, vitamin C, iron, calcium</a:t>
            </a:r>
            <a:r>
              <a:rPr lang="en-US" sz="2000" dirty="0">
                <a:latin typeface="Baskerville Old Face" panose="02020602080505020303" pitchFamily="18" charset="0"/>
              </a:rPr>
              <a:t>. </a:t>
            </a:r>
            <a:endParaRPr lang="en-US" sz="2000" dirty="0" smtClean="0">
              <a:latin typeface="Baskerville Old Face" panose="02020602080505020303" pitchFamily="18" charset="0"/>
            </a:endParaRP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5. Try to eat less of these nutrients: </a:t>
            </a:r>
            <a:r>
              <a:rPr lang="en-US" sz="2000" b="1" dirty="0" smtClean="0">
                <a:solidFill>
                  <a:srgbClr val="FF0000"/>
                </a:solidFill>
                <a:latin typeface="Baskerville Old Face" panose="02020602080505020303" pitchFamily="18" charset="0"/>
              </a:rPr>
              <a:t>fat, saturated fat, trans fat, sodium, cholesterol</a:t>
            </a:r>
            <a:r>
              <a:rPr lang="en-US" sz="2000" dirty="0" smtClean="0">
                <a:latin typeface="Baskerville Old Face" panose="02020602080505020303" pitchFamily="18" charset="0"/>
              </a:rPr>
              <a:t>.</a:t>
            </a:r>
            <a:endParaRPr lang="en-US" sz="2000" dirty="0">
              <a:latin typeface="Baskerville Old Face" panose="02020602080505020303" pitchFamily="18" charset="0"/>
            </a:endParaRPr>
          </a:p>
          <a:p>
            <a:endParaRPr lang="en-US" sz="2000" dirty="0"/>
          </a:p>
        </p:txBody>
      </p:sp>
      <p:sp>
        <p:nvSpPr>
          <p:cNvPr id="7" name="TextBox 6"/>
          <p:cNvSpPr txBox="1"/>
          <p:nvPr/>
        </p:nvSpPr>
        <p:spPr>
          <a:xfrm>
            <a:off x="3599892" y="5337212"/>
            <a:ext cx="5472608" cy="1015663"/>
          </a:xfrm>
          <a:prstGeom prst="rect">
            <a:avLst/>
          </a:prstGeom>
          <a:noFill/>
        </p:spPr>
        <p:txBody>
          <a:bodyPr wrap="square" rtlCol="0">
            <a:spAutoFit/>
          </a:bodyPr>
          <a:lstStyle/>
          <a:p>
            <a:r>
              <a:rPr lang="en-US" sz="2000" i="1" dirty="0" smtClean="0">
                <a:latin typeface="Baskerville Old Face" panose="02020602080505020303" pitchFamily="18" charset="0"/>
              </a:rPr>
              <a:t>Let’s take a look at the food labels you have brought with you and we can analyze them together . Handout 2.9!! </a:t>
            </a:r>
            <a:endParaRPr lang="en-US" sz="2000" i="1" dirty="0">
              <a:latin typeface="Baskerville Old Face" panose="02020602080505020303" pitchFamily="18"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362" y="3182436"/>
            <a:ext cx="2619375" cy="1743075"/>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0924" y="2909704"/>
            <a:ext cx="2761236" cy="2015807"/>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18252" y="3182436"/>
            <a:ext cx="2619375" cy="17430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6316714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p:cNvSpPr>
          <p:nvPr/>
        </p:nvSpPr>
        <p:spPr bwMode="auto">
          <a:xfrm>
            <a:off x="2303748" y="44624"/>
            <a:ext cx="4593965" cy="899319"/>
          </a:xfrm>
          <a:prstGeom prst="rect">
            <a:avLst/>
          </a:prstGeom>
          <a:noFill/>
          <a:ln w="9525">
            <a:noFill/>
            <a:miter lim="800000"/>
            <a:headEnd/>
            <a:tailEnd/>
          </a:ln>
        </p:spPr>
        <p:txBody>
          <a:bodyPr anchor="ctr"/>
          <a:lstStyle/>
          <a:p>
            <a:pPr algn="ctr" eaLnBrk="0" hangingPunct="0">
              <a:defRPr/>
            </a:pPr>
            <a:endParaRPr lang="en-US" sz="4000" b="1" dirty="0">
              <a:latin typeface="Baskerville Old Face" panose="02020602080505020303" pitchFamily="18" charset="0"/>
              <a:cs typeface="Calibri" pitchFamily="34" charset="0"/>
            </a:endParaRPr>
          </a:p>
        </p:txBody>
      </p:sp>
      <p:sp>
        <p:nvSpPr>
          <p:cNvPr id="5" name="Title 2"/>
          <p:cNvSpPr>
            <a:spLocks/>
          </p:cNvSpPr>
          <p:nvPr/>
        </p:nvSpPr>
        <p:spPr bwMode="auto">
          <a:xfrm>
            <a:off x="1632309" y="90497"/>
            <a:ext cx="6311429" cy="899319"/>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How Did Your Month Go?</a:t>
            </a:r>
            <a:endParaRPr lang="en-US" sz="4000" b="1" dirty="0">
              <a:latin typeface="Baskerville Old Face" panose="02020602080505020303" pitchFamily="18" charset="0"/>
              <a:cs typeface="Calibri" pitchFamily="34" charset="0"/>
            </a:endParaRPr>
          </a:p>
        </p:txBody>
      </p:sp>
      <p:pic>
        <p:nvPicPr>
          <p:cNvPr id="8"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sp>
        <p:nvSpPr>
          <p:cNvPr id="7" name="TextBox 6"/>
          <p:cNvSpPr txBox="1"/>
          <p:nvPr/>
        </p:nvSpPr>
        <p:spPr>
          <a:xfrm>
            <a:off x="539552" y="1521955"/>
            <a:ext cx="7308812" cy="3477875"/>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latin typeface="Baskerville Old Face" panose="02020602080505020303" pitchFamily="18" charset="0"/>
              </a:rPr>
              <a:t>How did your month go? </a:t>
            </a:r>
          </a:p>
          <a:p>
            <a:pPr marL="342900" indent="-342900">
              <a:buFont typeface="Arial" panose="020B0604020202020204" pitchFamily="34" charset="0"/>
              <a:buChar char="•"/>
            </a:pPr>
            <a:endParaRPr lang="en-US" sz="2000" dirty="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Did </a:t>
            </a:r>
            <a:r>
              <a:rPr lang="en-US" sz="2000" dirty="0" smtClean="0">
                <a:latin typeface="Baskerville Old Face" panose="02020602080505020303" pitchFamily="18" charset="0"/>
              </a:rPr>
              <a:t>you achieve any of your goals?</a:t>
            </a: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Did you come up with any new goals?</a:t>
            </a: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What worked for you last month?</a:t>
            </a: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What didn’t work for you last month?</a:t>
            </a: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Anything to share with the group that might be helpful to others?</a:t>
            </a:r>
          </a:p>
        </p:txBody>
      </p:sp>
      <p:pic>
        <p:nvPicPr>
          <p:cNvPr id="9" name="Picture 2" descr="http://happydietitian.files.wordpress.com/2012/01/healthy-eating-for-childr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6454" y="1446043"/>
            <a:ext cx="2857500" cy="2771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032688"/>
      </p:ext>
    </p:extLst>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683568" y="188640"/>
            <a:ext cx="7776864" cy="648072"/>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The Importance of Sleep</a:t>
            </a:r>
            <a:endParaRPr lang="en-US" sz="4000" b="1" dirty="0">
              <a:latin typeface="Baskerville Old Face" panose="02020602080505020303" pitchFamily="18" charset="0"/>
              <a:cs typeface="Calibri" pitchFamily="34" charset="0"/>
            </a:endParaRPr>
          </a:p>
        </p:txBody>
      </p:sp>
      <p:pic>
        <p:nvPicPr>
          <p:cNvPr id="3" name="Picture 2"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sp>
        <p:nvSpPr>
          <p:cNvPr id="5" name="TextBox 4"/>
          <p:cNvSpPr txBox="1"/>
          <p:nvPr/>
        </p:nvSpPr>
        <p:spPr>
          <a:xfrm>
            <a:off x="683568" y="4616413"/>
            <a:ext cx="8280920" cy="1631216"/>
          </a:xfrm>
          <a:prstGeom prst="rect">
            <a:avLst/>
          </a:prstGeom>
          <a:noFill/>
        </p:spPr>
        <p:txBody>
          <a:bodyPr wrap="square" rtlCol="0">
            <a:spAutoFit/>
          </a:bodyPr>
          <a:lstStyle/>
          <a:p>
            <a:r>
              <a:rPr lang="en-US" sz="2000" dirty="0" smtClean="0">
                <a:latin typeface="Baskerville Old Face" panose="02020602080505020303" pitchFamily="18" charset="0"/>
              </a:rPr>
              <a:t>Just as exercise &amp; nutrition are essential for good health, so is sleep! The quality of your sleep directly affects the quality of your waking life, including your mental sharpness, productivity, emotional balance, creativity and even your weight! No other activity delivers so many benefits with so little effort!</a:t>
            </a:r>
          </a:p>
          <a:p>
            <a:r>
              <a:rPr lang="en-US" sz="2000" dirty="0" smtClean="0">
                <a:latin typeface="Baskerville Old Face" panose="02020602080505020303" pitchFamily="18" charset="0"/>
              </a:rPr>
              <a:t>			Check out </a:t>
            </a:r>
            <a:r>
              <a:rPr lang="en-US" sz="2000" i="1" dirty="0" smtClean="0">
                <a:latin typeface="Baskerville Old Face" panose="02020602080505020303" pitchFamily="18" charset="0"/>
              </a:rPr>
              <a:t>handout 3.0</a:t>
            </a:r>
            <a:endParaRPr lang="en-US" sz="2000" i="1" dirty="0">
              <a:latin typeface="Baskerville Old Face" panose="02020602080505020303" pitchFamily="18"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8767" y="997549"/>
            <a:ext cx="5206465" cy="34580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9480850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043608" y="188640"/>
            <a:ext cx="7056784" cy="612068"/>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The Importance of Sleep</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sp>
        <p:nvSpPr>
          <p:cNvPr id="5" name="TextBox 4"/>
          <p:cNvSpPr txBox="1"/>
          <p:nvPr/>
        </p:nvSpPr>
        <p:spPr>
          <a:xfrm>
            <a:off x="4319972" y="1304764"/>
            <a:ext cx="4670556" cy="4401205"/>
          </a:xfrm>
          <a:prstGeom prst="rect">
            <a:avLst/>
          </a:prstGeom>
          <a:noFill/>
        </p:spPr>
        <p:txBody>
          <a:bodyPr wrap="square" rtlCol="0">
            <a:spAutoFit/>
          </a:bodyPr>
          <a:lstStyle/>
          <a:p>
            <a:r>
              <a:rPr lang="en-US" sz="2000" dirty="0" smtClean="0">
                <a:latin typeface="Baskerville Old Face" panose="02020602080505020303" pitchFamily="18" charset="0"/>
              </a:rPr>
              <a:t>Exactly how sleep affects our ability to lose weight has a lot to do with two specific hormones: </a:t>
            </a:r>
            <a:r>
              <a:rPr lang="en-US" sz="2000" b="1" i="1" dirty="0" smtClean="0">
                <a:latin typeface="Baskerville Old Face" panose="02020602080505020303" pitchFamily="18" charset="0"/>
              </a:rPr>
              <a:t>ghrelin and </a:t>
            </a:r>
            <a:r>
              <a:rPr lang="en-US" sz="2000" b="1" i="1" dirty="0" err="1" smtClean="0">
                <a:latin typeface="Baskerville Old Face" panose="02020602080505020303" pitchFamily="18" charset="0"/>
              </a:rPr>
              <a:t>leptin</a:t>
            </a:r>
            <a:r>
              <a:rPr lang="en-US" sz="2000" i="1" dirty="0" smtClean="0">
                <a:latin typeface="Baskerville Old Face" panose="02020602080505020303" pitchFamily="18" charset="0"/>
              </a:rPr>
              <a:t>.</a:t>
            </a:r>
          </a:p>
          <a:p>
            <a:endParaRPr lang="en-US" sz="2000" i="1" dirty="0">
              <a:latin typeface="Baskerville Old Face" panose="02020602080505020303" pitchFamily="18" charset="0"/>
            </a:endParaRPr>
          </a:p>
          <a:p>
            <a:r>
              <a:rPr lang="en-US" sz="2000" b="1" i="1" dirty="0" smtClean="0">
                <a:latin typeface="Baskerville Old Face" panose="02020602080505020303" pitchFamily="18" charset="0"/>
              </a:rPr>
              <a:t>Ghrelin</a:t>
            </a:r>
            <a:r>
              <a:rPr lang="en-US" sz="2000" dirty="0" smtClean="0">
                <a:latin typeface="Baskerville Old Face" panose="02020602080505020303" pitchFamily="18" charset="0"/>
              </a:rPr>
              <a:t> is the ‘go’ hormone that tells you when to eat and when you are sleep deprived, you have increased levels of ghrelin in your system.</a:t>
            </a:r>
          </a:p>
          <a:p>
            <a:endParaRPr lang="en-US" sz="2000" b="1" dirty="0">
              <a:latin typeface="Baskerville Old Face" panose="02020602080505020303" pitchFamily="18" charset="0"/>
            </a:endParaRPr>
          </a:p>
          <a:p>
            <a:r>
              <a:rPr lang="en-US" sz="2000" b="1" i="1" dirty="0" err="1" smtClean="0">
                <a:latin typeface="Baskerville Old Face" panose="02020602080505020303" pitchFamily="18" charset="0"/>
              </a:rPr>
              <a:t>Leptin</a:t>
            </a:r>
            <a:r>
              <a:rPr lang="en-US" sz="2000" dirty="0" smtClean="0">
                <a:latin typeface="Baskerville Old Face" panose="02020602080505020303" pitchFamily="18" charset="0"/>
              </a:rPr>
              <a:t> is the hormone that tells you when to stop eating and these hormone levels drop when sleep deprived.</a:t>
            </a:r>
          </a:p>
          <a:p>
            <a:endParaRPr lang="en-US" sz="2000" b="1" i="1" dirty="0" smtClean="0">
              <a:latin typeface="Baskerville Old Face" panose="02020602080505020303" pitchFamily="18" charset="0"/>
            </a:endParaRPr>
          </a:p>
          <a:p>
            <a:pPr algn="ctr"/>
            <a:r>
              <a:rPr lang="en-US" sz="2000" b="1" i="1" u="sng" dirty="0" smtClean="0">
                <a:latin typeface="Baskerville Old Face" panose="02020602080505020303" pitchFamily="18" charset="0"/>
              </a:rPr>
              <a:t>More ghrelin and less </a:t>
            </a:r>
            <a:r>
              <a:rPr lang="en-US" sz="2000" b="1" i="1" u="sng" dirty="0" err="1" smtClean="0">
                <a:latin typeface="Baskerville Old Face" panose="02020602080505020303" pitchFamily="18" charset="0"/>
              </a:rPr>
              <a:t>leptin</a:t>
            </a:r>
            <a:r>
              <a:rPr lang="en-US" sz="2000" b="1" i="1" u="sng" dirty="0" smtClean="0">
                <a:latin typeface="Baskerville Old Face" panose="02020602080505020303" pitchFamily="18" charset="0"/>
              </a:rPr>
              <a:t> = weight gain!</a:t>
            </a:r>
            <a:endParaRPr lang="en-US" sz="2000" dirty="0">
              <a:latin typeface="Baskerville Old Face" panose="02020602080505020303" pitchFamily="18" charset="0"/>
            </a:endParaRP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287524" y="1664804"/>
            <a:ext cx="3771900" cy="286131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287524" y="4977172"/>
            <a:ext cx="2263360" cy="276999"/>
          </a:xfrm>
          <a:prstGeom prst="rect">
            <a:avLst/>
          </a:prstGeom>
          <a:noFill/>
        </p:spPr>
        <p:txBody>
          <a:bodyPr wrap="square" rtlCol="0">
            <a:spAutoFit/>
          </a:bodyPr>
          <a:lstStyle/>
          <a:p>
            <a:r>
              <a:rPr lang="en-US" sz="1200" i="1" dirty="0" smtClean="0"/>
              <a:t>Source: </a:t>
            </a:r>
            <a:r>
              <a:rPr lang="en-US" sz="1200" i="1" dirty="0" smtClean="0">
                <a:hlinkClick r:id="rId4"/>
              </a:rPr>
              <a:t>www.webmd.com</a:t>
            </a:r>
            <a:r>
              <a:rPr lang="en-US" sz="1200" i="1" dirty="0" smtClean="0"/>
              <a:t>   </a:t>
            </a:r>
            <a:endParaRPr lang="en-US" sz="1200" i="1" dirty="0"/>
          </a:p>
        </p:txBody>
      </p:sp>
    </p:spTree>
    <p:extLst>
      <p:ext uri="{BB962C8B-B14F-4D97-AF65-F5344CB8AC3E}">
        <p14:creationId xmlns:p14="http://schemas.microsoft.com/office/powerpoint/2010/main" val="3938676330"/>
      </p:ext>
    </p:extLst>
  </p:cSld>
  <p:clrMapOvr>
    <a:masterClrMapping/>
  </p:clrMapOvr>
  <p:transition spd="med">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540304" y="5920841"/>
            <a:ext cx="1605324" cy="974916"/>
          </a:xfrm>
          <a:prstGeom prst="rect">
            <a:avLst/>
          </a:prstGeom>
          <a:noFill/>
          <a:ln w="9525">
            <a:noFill/>
            <a:miter lim="800000"/>
            <a:headEnd/>
            <a:tailEnd/>
          </a:ln>
        </p:spPr>
      </p:pic>
      <p:sp>
        <p:nvSpPr>
          <p:cNvPr id="3" name="TextBox 2"/>
          <p:cNvSpPr txBox="1"/>
          <p:nvPr/>
        </p:nvSpPr>
        <p:spPr>
          <a:xfrm>
            <a:off x="1007604" y="460080"/>
            <a:ext cx="7128792" cy="707886"/>
          </a:xfrm>
          <a:prstGeom prst="rect">
            <a:avLst/>
          </a:prstGeom>
          <a:noFill/>
        </p:spPr>
        <p:txBody>
          <a:bodyPr wrap="square" rtlCol="0">
            <a:spAutoFit/>
          </a:bodyPr>
          <a:lstStyle/>
          <a:p>
            <a:pPr algn="ctr"/>
            <a:r>
              <a:rPr lang="en-CA" sz="4000" b="1" u="sng" dirty="0" smtClean="0">
                <a:latin typeface="Baskerville Old Face" pitchFamily="18" charset="0"/>
              </a:rPr>
              <a:t>Next Month:</a:t>
            </a:r>
            <a:endParaRPr lang="en-CA" sz="4000" b="1" u="sng" dirty="0">
              <a:latin typeface="Baskerville Old Face" pitchFamily="18" charset="0"/>
            </a:endParaRPr>
          </a:p>
        </p:txBody>
      </p:sp>
      <p:sp>
        <p:nvSpPr>
          <p:cNvPr id="4" name="TextBox 3"/>
          <p:cNvSpPr txBox="1"/>
          <p:nvPr/>
        </p:nvSpPr>
        <p:spPr>
          <a:xfrm>
            <a:off x="490257" y="1685337"/>
            <a:ext cx="6228692" cy="4708981"/>
          </a:xfrm>
          <a:prstGeom prst="rect">
            <a:avLst/>
          </a:prstGeom>
          <a:noFill/>
        </p:spPr>
        <p:txBody>
          <a:bodyPr wrap="square" rtlCol="0">
            <a:spAutoFit/>
          </a:bodyPr>
          <a:lstStyle/>
          <a:p>
            <a:pPr lvl="1">
              <a:buFont typeface="Arial" pitchFamily="34" charset="0"/>
              <a:buChar char="•"/>
            </a:pPr>
            <a:r>
              <a:rPr lang="en-CA" sz="2000" dirty="0" smtClean="0">
                <a:latin typeface="Baskerville Old Face" pitchFamily="18" charset="0"/>
              </a:rPr>
              <a:t> Monthly check-in and group discussion </a:t>
            </a:r>
          </a:p>
          <a:p>
            <a:pPr lvl="1">
              <a:buFont typeface="Arial" pitchFamily="34" charset="0"/>
              <a:buChar char="•"/>
            </a:pPr>
            <a:endParaRPr lang="en-CA" sz="2000" dirty="0" smtClean="0">
              <a:latin typeface="Baskerville Old Face" pitchFamily="18" charset="0"/>
            </a:endParaRPr>
          </a:p>
          <a:p>
            <a:pPr lvl="1">
              <a:buFont typeface="Arial" pitchFamily="34" charset="0"/>
              <a:buChar char="•"/>
            </a:pPr>
            <a:r>
              <a:rPr lang="en-CA" sz="2000" dirty="0" smtClean="0">
                <a:latin typeface="Baskerville Old Face" pitchFamily="18" charset="0"/>
              </a:rPr>
              <a:t> Staying motivated</a:t>
            </a:r>
          </a:p>
          <a:p>
            <a:pPr lvl="1">
              <a:buFont typeface="Arial" pitchFamily="34" charset="0"/>
              <a:buChar char="•"/>
            </a:pPr>
            <a:endParaRPr lang="en-CA" sz="2000" dirty="0">
              <a:latin typeface="Baskerville Old Face" pitchFamily="18" charset="0"/>
            </a:endParaRPr>
          </a:p>
          <a:p>
            <a:pPr lvl="1">
              <a:buFont typeface="Arial" pitchFamily="34" charset="0"/>
              <a:buChar char="•"/>
            </a:pPr>
            <a:r>
              <a:rPr lang="en-CA" sz="2000" dirty="0" smtClean="0">
                <a:latin typeface="Baskerville Old Face" pitchFamily="18" charset="0"/>
              </a:rPr>
              <a:t> Using positive affirmations to reprogram </a:t>
            </a:r>
          </a:p>
          <a:p>
            <a:pPr lvl="1"/>
            <a:r>
              <a:rPr lang="en-CA" sz="2000" dirty="0" smtClean="0">
                <a:latin typeface="Baskerville Old Face" pitchFamily="18" charset="0"/>
              </a:rPr>
              <a:t>self-defeating inner monologues</a:t>
            </a:r>
          </a:p>
          <a:p>
            <a:pPr lvl="1">
              <a:buFont typeface="Arial" pitchFamily="34" charset="0"/>
              <a:buChar char="•"/>
            </a:pPr>
            <a:endParaRPr lang="en-CA" sz="2000" dirty="0">
              <a:latin typeface="Baskerville Old Face" pitchFamily="18" charset="0"/>
            </a:endParaRPr>
          </a:p>
          <a:p>
            <a:pPr lvl="1">
              <a:buFont typeface="Arial" pitchFamily="34" charset="0"/>
              <a:buChar char="•"/>
            </a:pPr>
            <a:r>
              <a:rPr lang="en-CA" sz="2000" dirty="0" smtClean="0">
                <a:latin typeface="Baskerville Old Face" pitchFamily="18" charset="0"/>
              </a:rPr>
              <a:t> Creating a supportive environment</a:t>
            </a:r>
          </a:p>
          <a:p>
            <a:pPr lvl="1">
              <a:buFont typeface="Arial" pitchFamily="34" charset="0"/>
              <a:buChar char="•"/>
            </a:pPr>
            <a:endParaRPr lang="en-CA" sz="2000" dirty="0">
              <a:latin typeface="Baskerville Old Face" pitchFamily="18" charset="0"/>
            </a:endParaRPr>
          </a:p>
          <a:p>
            <a:pPr lvl="1">
              <a:buFont typeface="Arial" pitchFamily="34" charset="0"/>
              <a:buChar char="•"/>
            </a:pPr>
            <a:r>
              <a:rPr lang="en-CA" sz="2000" dirty="0" smtClean="0">
                <a:latin typeface="Baskerville Old Face" pitchFamily="18" charset="0"/>
              </a:rPr>
              <a:t> Preparing for Maintenance</a:t>
            </a:r>
          </a:p>
          <a:p>
            <a:pPr lvl="1">
              <a:buFont typeface="Arial" pitchFamily="34" charset="0"/>
              <a:buChar char="•"/>
            </a:pPr>
            <a:endParaRPr lang="en-CA" sz="2000" dirty="0">
              <a:latin typeface="Baskerville Old Face" pitchFamily="18" charset="0"/>
            </a:endParaRPr>
          </a:p>
          <a:p>
            <a:pPr lvl="1">
              <a:buFont typeface="Arial" pitchFamily="34" charset="0"/>
              <a:buChar char="•"/>
            </a:pPr>
            <a:r>
              <a:rPr lang="en-CA" sz="2000" dirty="0" smtClean="0">
                <a:latin typeface="Baskerville Old Face" pitchFamily="18" charset="0"/>
              </a:rPr>
              <a:t> Re-visit </a:t>
            </a:r>
            <a:r>
              <a:rPr lang="en-CA" sz="2000" dirty="0" smtClean="0">
                <a:latin typeface="Baskerville Old Face" pitchFamily="18" charset="0"/>
              </a:rPr>
              <a:t>sub-goals…</a:t>
            </a:r>
          </a:p>
          <a:p>
            <a:pPr lvl="1">
              <a:buFont typeface="Arial" pitchFamily="34" charset="0"/>
              <a:buChar char="•"/>
            </a:pPr>
            <a:endParaRPr lang="en-CA" sz="2000" dirty="0">
              <a:latin typeface="Baskerville Old Face" pitchFamily="18" charset="0"/>
            </a:endParaRPr>
          </a:p>
          <a:p>
            <a:pPr lvl="1">
              <a:buFont typeface="Arial" pitchFamily="34" charset="0"/>
              <a:buChar char="•"/>
            </a:pPr>
            <a:r>
              <a:rPr lang="en-CA" sz="2000" dirty="0" smtClean="0">
                <a:latin typeface="Baskerville Old Face" pitchFamily="18" charset="0"/>
              </a:rPr>
              <a:t> Completion Certificates</a:t>
            </a:r>
            <a:endParaRPr lang="en-CA" sz="2000" dirty="0">
              <a:latin typeface="Baskerville Old Face" pitchFamily="18" charset="0"/>
            </a:endParaRPr>
          </a:p>
          <a:p>
            <a:pPr lvl="1"/>
            <a:endParaRPr lang="en-CA" sz="2000" dirty="0">
              <a:latin typeface="Baskerville Old Face" pitchFamily="18" charset="0"/>
            </a:endParaRPr>
          </a:p>
        </p:txBody>
      </p:sp>
      <p:pic>
        <p:nvPicPr>
          <p:cNvPr id="6" name="Picture 4" descr="http://99diet.com/wp-content/uploads/2013/04/healthy-eat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94488" y="2060848"/>
            <a:ext cx="3155624" cy="23675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0" y="3716338"/>
            <a:ext cx="8929688" cy="1169987"/>
          </a:xfrm>
          <a:prstGeom prst="rect">
            <a:avLst/>
          </a:prstGeom>
          <a:noFill/>
          <a:ln w="38100">
            <a:noFill/>
            <a:miter lim="800000"/>
            <a:headEnd/>
            <a:tailEnd/>
          </a:ln>
        </p:spPr>
        <p:txBody>
          <a:bodyPr>
            <a:spAutoFit/>
          </a:bodyPr>
          <a:lstStyle/>
          <a:p>
            <a:pPr algn="r">
              <a:spcBef>
                <a:spcPct val="50000"/>
              </a:spcBef>
            </a:pPr>
            <a:r>
              <a:rPr lang="en-US" sz="2800" b="1" dirty="0">
                <a:latin typeface="Baskerville Old Face" panose="02020602080505020303" pitchFamily="18" charset="0"/>
                <a:cs typeface="Calibri" pitchFamily="34" charset="0"/>
              </a:rPr>
              <a:t>&lt;Consultant Name&gt;</a:t>
            </a:r>
          </a:p>
          <a:p>
            <a:pPr algn="r">
              <a:spcBef>
                <a:spcPct val="50000"/>
              </a:spcBef>
            </a:pPr>
            <a:r>
              <a:rPr lang="en-US" sz="2800" b="1" u="sng" dirty="0">
                <a:latin typeface="Baskerville Old Face" panose="02020602080505020303" pitchFamily="18" charset="0"/>
                <a:cs typeface="Calibri" pitchFamily="34" charset="0"/>
              </a:rPr>
              <a:t>&lt;consultant&gt;@EWSNetwork.com</a:t>
            </a:r>
            <a:r>
              <a:rPr lang="en-US" sz="2800" b="1" dirty="0">
                <a:latin typeface="Baskerville Old Face" panose="02020602080505020303" pitchFamily="18" charset="0"/>
                <a:cs typeface="Calibri" pitchFamily="34" charset="0"/>
              </a:rPr>
              <a:t>     P:123.456.7890</a:t>
            </a:r>
            <a:endParaRPr lang="en-CA" sz="2800" b="1" dirty="0">
              <a:latin typeface="Baskerville Old Face" panose="02020602080505020303" pitchFamily="18" charset="0"/>
              <a:cs typeface="Calibri" pitchFamily="34" charset="0"/>
            </a:endParaRPr>
          </a:p>
        </p:txBody>
      </p:sp>
      <p:sp>
        <p:nvSpPr>
          <p:cNvPr id="9" name="Rectangle 2"/>
          <p:cNvSpPr>
            <a:spLocks noGrp="1" noChangeArrowheads="1"/>
          </p:cNvSpPr>
          <p:nvPr>
            <p:ph type="ctrTitle"/>
          </p:nvPr>
        </p:nvSpPr>
        <p:spPr>
          <a:xfrm>
            <a:off x="0" y="1428750"/>
            <a:ext cx="8858280" cy="1928812"/>
          </a:xfrm>
        </p:spPr>
        <p:txBody>
          <a:bodyPr/>
          <a:lstStyle/>
          <a:p>
            <a:pPr eaLnBrk="1" fontAlgn="auto" hangingPunct="1">
              <a:spcAft>
                <a:spcPts val="0"/>
              </a:spcAft>
              <a:defRPr/>
            </a:pPr>
            <a:r>
              <a:rPr lang="en-US" dirty="0" smtClean="0">
                <a:solidFill>
                  <a:schemeClr val="tx1"/>
                </a:solidFill>
                <a:effectLst/>
                <a:latin typeface="Baskerville Old Face" panose="02020602080505020303" pitchFamily="18" charset="0"/>
                <a:cs typeface="Calibri" pitchFamily="34" charset="0"/>
              </a:rPr>
              <a:t>Questions now or later?</a:t>
            </a:r>
            <a:endParaRPr lang="en-CA" sz="3400" dirty="0" smtClean="0">
              <a:solidFill>
                <a:schemeClr val="tx1"/>
              </a:solidFill>
              <a:effectLst/>
              <a:latin typeface="Baskerville Old Face" panose="02020602080505020303" pitchFamily="18" charset="0"/>
              <a:cs typeface="Calibri" pitchFamily="34" charset="0"/>
            </a:endParaRPr>
          </a:p>
        </p:txBody>
      </p:sp>
      <p:sp>
        <p:nvSpPr>
          <p:cNvPr id="28676" name="Text Box 3"/>
          <p:cNvSpPr txBox="1">
            <a:spLocks noChangeArrowheads="1"/>
          </p:cNvSpPr>
          <p:nvPr/>
        </p:nvSpPr>
        <p:spPr bwMode="auto">
          <a:xfrm>
            <a:off x="138113" y="5995988"/>
            <a:ext cx="8929687" cy="523875"/>
          </a:xfrm>
          <a:prstGeom prst="rect">
            <a:avLst/>
          </a:prstGeom>
          <a:noFill/>
          <a:ln w="38100">
            <a:noFill/>
            <a:miter lim="800000"/>
            <a:headEnd/>
            <a:tailEnd/>
          </a:ln>
        </p:spPr>
        <p:txBody>
          <a:bodyPr>
            <a:spAutoFit/>
          </a:bodyPr>
          <a:lstStyle/>
          <a:p>
            <a:pPr algn="ctr">
              <a:spcBef>
                <a:spcPct val="50000"/>
              </a:spcBef>
            </a:pPr>
            <a:r>
              <a:rPr lang="en-US" sz="2800" b="1" u="sng" dirty="0">
                <a:latin typeface="Baskerville Old Face" panose="02020602080505020303" pitchFamily="18" charset="0"/>
                <a:cs typeface="Calibri" pitchFamily="34" charset="0"/>
              </a:rPr>
              <a:t>www.EWSNetwork.com</a:t>
            </a:r>
            <a:endParaRPr lang="en-CA" sz="2800" b="1" dirty="0">
              <a:latin typeface="Baskerville Old Face" panose="02020602080505020303" pitchFamily="18" charset="0"/>
              <a:cs typeface="Calibri" pitchFamily="34" charset="0"/>
            </a:endParaRPr>
          </a:p>
        </p:txBody>
      </p:sp>
    </p:spTree>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632309" y="90497"/>
            <a:ext cx="6311429" cy="899319"/>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Time to Get Moving!</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sp>
        <p:nvSpPr>
          <p:cNvPr id="4" name="TextBox 3"/>
          <p:cNvSpPr txBox="1"/>
          <p:nvPr/>
        </p:nvSpPr>
        <p:spPr>
          <a:xfrm>
            <a:off x="4896036" y="1436987"/>
            <a:ext cx="3636404" cy="3785652"/>
          </a:xfrm>
          <a:prstGeom prst="rect">
            <a:avLst/>
          </a:prstGeom>
          <a:noFill/>
        </p:spPr>
        <p:txBody>
          <a:bodyPr wrap="square" rtlCol="0">
            <a:spAutoFit/>
          </a:bodyPr>
          <a:lstStyle/>
          <a:p>
            <a:r>
              <a:rPr lang="en-US" sz="2000" dirty="0" smtClean="0">
                <a:latin typeface="Baskerville Old Face" panose="02020602080505020303" pitchFamily="18" charset="0"/>
              </a:rPr>
              <a:t>They say that losing weight is 80% what you eat and 20% what you do. Over the past month, we have focused on the nutrition aspect of your new fit &amp; lean lifestyle. </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Now that you are well-stocked with the fundamentals of nutrition and have had time to implement those changes in your life, it’s time to fill in the final piece of the puzzle – physical activity!</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1124744"/>
            <a:ext cx="3514593" cy="46884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2735775"/>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619672" y="188640"/>
            <a:ext cx="6311429" cy="1224136"/>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Determining Your Current Fitness Level</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556" y="2240868"/>
            <a:ext cx="2857500" cy="2190750"/>
          </a:xfrm>
          <a:prstGeom prst="rect">
            <a:avLst/>
          </a:prstGeom>
          <a:ln w="228600" cap="sq" cmpd="thickThin">
            <a:solidFill>
              <a:srgbClr val="000000"/>
            </a:solidFill>
            <a:prstDash val="solid"/>
            <a:miter lim="800000"/>
          </a:ln>
          <a:effectLst>
            <a:innerShdw blurRad="76200">
              <a:srgbClr val="000000"/>
            </a:innerShdw>
          </a:effectLst>
        </p:spPr>
      </p:pic>
      <p:sp>
        <p:nvSpPr>
          <p:cNvPr id="6" name="TextBox 5"/>
          <p:cNvSpPr txBox="1"/>
          <p:nvPr/>
        </p:nvSpPr>
        <p:spPr>
          <a:xfrm>
            <a:off x="3959932" y="1628800"/>
            <a:ext cx="4932548" cy="3785652"/>
          </a:xfrm>
          <a:prstGeom prst="rect">
            <a:avLst/>
          </a:prstGeom>
          <a:noFill/>
        </p:spPr>
        <p:txBody>
          <a:bodyPr wrap="square" rtlCol="0">
            <a:spAutoFit/>
          </a:bodyPr>
          <a:lstStyle/>
          <a:p>
            <a:r>
              <a:rPr lang="en-US" sz="2000" dirty="0" smtClean="0">
                <a:latin typeface="Baskerville Old Face" panose="02020602080505020303" pitchFamily="18" charset="0"/>
              </a:rPr>
              <a:t>First off – let’s refer to handout 2.1 and complete a basic fitness self-assessment to get an idea of whether you are a novice, beginner, intermediate or advanced exerciser. Be honest – there’s no shame in being a novice. Remember, we all start somewhere!</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Your </a:t>
            </a:r>
            <a:r>
              <a:rPr lang="en-US" sz="2000" b="1" dirty="0" err="1" smtClean="0">
                <a:latin typeface="Baskerville Old Face" panose="02020602080505020303" pitchFamily="18" charset="0"/>
              </a:rPr>
              <a:t>EWSNetwork</a:t>
            </a:r>
            <a:r>
              <a:rPr lang="en-US" sz="2000" b="1" dirty="0" smtClean="0">
                <a:latin typeface="Baskerville Old Face" panose="02020602080505020303" pitchFamily="18" charset="0"/>
              </a:rPr>
              <a:t> Consultant </a:t>
            </a:r>
            <a:r>
              <a:rPr lang="en-US" sz="2000" dirty="0" smtClean="0">
                <a:latin typeface="Baskerville Old Face" panose="02020602080505020303" pitchFamily="18" charset="0"/>
              </a:rPr>
              <a:t>is here to help you determine your resistance training guidelines so take advantage of this and book your one-on-one session to get personalized guidelines and recommendations.</a:t>
            </a:r>
          </a:p>
        </p:txBody>
      </p:sp>
    </p:spTree>
    <p:extLst>
      <p:ext uri="{BB962C8B-B14F-4D97-AF65-F5344CB8AC3E}">
        <p14:creationId xmlns:p14="http://schemas.microsoft.com/office/powerpoint/2010/main" val="4009276070"/>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619672" y="188640"/>
            <a:ext cx="6311429" cy="566195"/>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Basic Cardio Guidelines</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580" y="1592796"/>
            <a:ext cx="2838450" cy="2857500"/>
          </a:xfrm>
          <a:prstGeom prst="rect">
            <a:avLst/>
          </a:prstGeom>
          <a:ln w="88900" cap="sq" cmpd="thickThin">
            <a:solidFill>
              <a:srgbClr val="000000"/>
            </a:solidFill>
            <a:prstDash val="solid"/>
            <a:miter lim="800000"/>
          </a:ln>
          <a:effectLst>
            <a:innerShdw blurRad="76200">
              <a:srgbClr val="000000"/>
            </a:innerShdw>
          </a:effectLst>
        </p:spPr>
      </p:pic>
      <p:sp>
        <p:nvSpPr>
          <p:cNvPr id="5" name="TextBox 4"/>
          <p:cNvSpPr txBox="1"/>
          <p:nvPr/>
        </p:nvSpPr>
        <p:spPr>
          <a:xfrm>
            <a:off x="3923928" y="1016732"/>
            <a:ext cx="4860540" cy="5632311"/>
          </a:xfrm>
          <a:prstGeom prst="rect">
            <a:avLst/>
          </a:prstGeom>
          <a:noFill/>
        </p:spPr>
        <p:txBody>
          <a:bodyPr wrap="square" rtlCol="0">
            <a:spAutoFit/>
          </a:bodyPr>
          <a:lstStyle/>
          <a:p>
            <a:pPr algn="ctr"/>
            <a:r>
              <a:rPr lang="en-US" sz="2000" dirty="0" smtClean="0">
                <a:latin typeface="Baskerville Old Face" panose="02020602080505020303" pitchFamily="18" charset="0"/>
              </a:rPr>
              <a:t>Cardiovascular exercise is the main component in any comprehensive exercise program.</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For important health benefits, adults need at least:</a:t>
            </a:r>
          </a:p>
          <a:p>
            <a:endParaRPr lang="en-US" sz="2000" dirty="0">
              <a:latin typeface="Baskerville Old Face" panose="02020602080505020303" pitchFamily="18" charset="0"/>
            </a:endParaRPr>
          </a:p>
          <a:p>
            <a:pPr marL="285750" indent="-285750">
              <a:buFont typeface="Arial" panose="020B0604020202020204" pitchFamily="34" charset="0"/>
              <a:buChar char="•"/>
            </a:pPr>
            <a:r>
              <a:rPr lang="en-US" sz="2000" dirty="0" smtClean="0">
                <a:latin typeface="Baskerville Old Face" panose="02020602080505020303" pitchFamily="18" charset="0"/>
              </a:rPr>
              <a:t>2 hours and 30 minutes (150 minutes)  of moderate-intensity aerobic activity every week</a:t>
            </a:r>
          </a:p>
          <a:p>
            <a:pPr marL="285750" indent="-285750">
              <a:buFont typeface="Arial" panose="020B0604020202020204" pitchFamily="34" charset="0"/>
              <a:buChar char="•"/>
            </a:pPr>
            <a:endParaRPr lang="en-US" sz="2000" dirty="0">
              <a:latin typeface="Baskerville Old Face" panose="02020602080505020303" pitchFamily="18" charset="0"/>
            </a:endParaRPr>
          </a:p>
          <a:p>
            <a:pPr algn="ctr"/>
            <a:r>
              <a:rPr lang="en-US" sz="2000" b="1" u="sng" dirty="0" smtClean="0">
                <a:latin typeface="Baskerville Old Face" panose="02020602080505020303" pitchFamily="18" charset="0"/>
              </a:rPr>
              <a:t>OR</a:t>
            </a:r>
          </a:p>
          <a:p>
            <a:endParaRPr lang="en-US" sz="2000" dirty="0">
              <a:latin typeface="Baskerville Old Face" panose="02020602080505020303" pitchFamily="18" charset="0"/>
            </a:endParaRPr>
          </a:p>
          <a:p>
            <a:pPr marL="285750" indent="-285750">
              <a:buFont typeface="Arial" panose="020B0604020202020204" pitchFamily="34" charset="0"/>
              <a:buChar char="•"/>
            </a:pPr>
            <a:r>
              <a:rPr lang="en-US" sz="2000" dirty="0" smtClean="0">
                <a:latin typeface="Baskerville Old Face" panose="02020602080505020303" pitchFamily="18" charset="0"/>
              </a:rPr>
              <a:t>1 hour and 15 minutes (75 minutes) of vigorous-intensity aerobic activity every week</a:t>
            </a:r>
          </a:p>
          <a:p>
            <a:r>
              <a:rPr lang="en-US" sz="2000" i="1" dirty="0" smtClean="0">
                <a:latin typeface="Baskerville Old Face" panose="02020602080505020303" pitchFamily="18" charset="0"/>
              </a:rPr>
              <a:t>*see handout 2.2</a:t>
            </a:r>
            <a:endParaRPr lang="en-US" sz="2000" i="1" dirty="0">
              <a:latin typeface="Baskerville Old Face" panose="02020602080505020303" pitchFamily="18" charset="0"/>
            </a:endParaRPr>
          </a:p>
          <a:p>
            <a:endParaRPr lang="en-US" sz="2000" dirty="0">
              <a:latin typeface="Baskerville Old Face" panose="02020602080505020303" pitchFamily="18" charset="0"/>
            </a:endParaRPr>
          </a:p>
        </p:txBody>
      </p:sp>
      <p:sp>
        <p:nvSpPr>
          <p:cNvPr id="6" name="TextBox 5"/>
          <p:cNvSpPr txBox="1"/>
          <p:nvPr/>
        </p:nvSpPr>
        <p:spPr>
          <a:xfrm>
            <a:off x="539552" y="5320641"/>
            <a:ext cx="2263360" cy="276999"/>
          </a:xfrm>
          <a:prstGeom prst="rect">
            <a:avLst/>
          </a:prstGeom>
          <a:noFill/>
        </p:spPr>
        <p:txBody>
          <a:bodyPr wrap="square" rtlCol="0">
            <a:spAutoFit/>
          </a:bodyPr>
          <a:lstStyle/>
          <a:p>
            <a:r>
              <a:rPr lang="en-US" sz="1200" i="1" dirty="0" smtClean="0"/>
              <a:t>Source: </a:t>
            </a:r>
            <a:r>
              <a:rPr lang="en-US" sz="1200" i="1" dirty="0" smtClean="0">
                <a:hlinkClick r:id="rId5"/>
              </a:rPr>
              <a:t>www.cdc.gov</a:t>
            </a:r>
            <a:r>
              <a:rPr lang="en-US" sz="1200" i="1" dirty="0" smtClean="0"/>
              <a:t>  </a:t>
            </a:r>
            <a:endParaRPr lang="en-US" sz="1200" i="1" dirty="0"/>
          </a:p>
        </p:txBody>
      </p:sp>
    </p:spTree>
    <p:extLst>
      <p:ext uri="{BB962C8B-B14F-4D97-AF65-F5344CB8AC3E}">
        <p14:creationId xmlns:p14="http://schemas.microsoft.com/office/powerpoint/2010/main" val="1624866001"/>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899592" y="188640"/>
            <a:ext cx="7344816" cy="1044116"/>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Basic Strength Training Guidelines</a:t>
            </a:r>
            <a:endParaRPr lang="en-US" sz="4000" b="1" dirty="0">
              <a:latin typeface="Baskerville Old Face" panose="02020602080505020303" pitchFamily="18" charset="0"/>
              <a:cs typeface="Calibri" pitchFamily="34" charset="0"/>
            </a:endParaRPr>
          </a:p>
        </p:txBody>
      </p:sp>
      <p:pic>
        <p:nvPicPr>
          <p:cNvPr id="3" name="Picture 2"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sp>
        <p:nvSpPr>
          <p:cNvPr id="5" name="TextBox 4"/>
          <p:cNvSpPr txBox="1"/>
          <p:nvPr/>
        </p:nvSpPr>
        <p:spPr>
          <a:xfrm>
            <a:off x="3455876" y="1376772"/>
            <a:ext cx="5256584" cy="4708981"/>
          </a:xfrm>
          <a:prstGeom prst="rect">
            <a:avLst/>
          </a:prstGeom>
          <a:noFill/>
        </p:spPr>
        <p:txBody>
          <a:bodyPr wrap="square" rtlCol="0">
            <a:spAutoFit/>
          </a:bodyPr>
          <a:lstStyle/>
          <a:p>
            <a:r>
              <a:rPr lang="en-US" sz="2000" dirty="0" smtClean="0">
                <a:latin typeface="Baskerville Old Face" panose="02020602080505020303" pitchFamily="18" charset="0"/>
              </a:rPr>
              <a:t>The second essential part to any comprehensive exercise program is strength (or resistance) training.</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You should be performing muscle strengthening activities on 2 or more days a week that work all major muscle groups. These groups consist of:</a:t>
            </a:r>
          </a:p>
          <a:p>
            <a:endParaRPr lang="en-US" sz="2000" dirty="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Legs</a:t>
            </a:r>
          </a:p>
          <a:p>
            <a:pPr marL="342900" indent="-342900">
              <a:buFont typeface="Arial" panose="020B0604020202020204" pitchFamily="34" charset="0"/>
              <a:buChar char="•"/>
            </a:pPr>
            <a:r>
              <a:rPr lang="en-US" sz="2000" dirty="0" smtClean="0">
                <a:latin typeface="Baskerville Old Face" panose="02020602080505020303" pitchFamily="18" charset="0"/>
              </a:rPr>
              <a:t>Hips</a:t>
            </a:r>
          </a:p>
          <a:p>
            <a:pPr marL="342900" indent="-342900">
              <a:buFont typeface="Arial" panose="020B0604020202020204" pitchFamily="34" charset="0"/>
              <a:buChar char="•"/>
            </a:pPr>
            <a:r>
              <a:rPr lang="en-US" sz="2000" dirty="0" smtClean="0">
                <a:latin typeface="Baskerville Old Face" panose="02020602080505020303" pitchFamily="18" charset="0"/>
              </a:rPr>
              <a:t>Back</a:t>
            </a:r>
          </a:p>
          <a:p>
            <a:pPr marL="342900" indent="-342900">
              <a:buFont typeface="Arial" panose="020B0604020202020204" pitchFamily="34" charset="0"/>
              <a:buChar char="•"/>
            </a:pPr>
            <a:r>
              <a:rPr lang="en-US" sz="2000" dirty="0" smtClean="0">
                <a:latin typeface="Baskerville Old Face" panose="02020602080505020303" pitchFamily="18" charset="0"/>
              </a:rPr>
              <a:t>Abdomen</a:t>
            </a:r>
          </a:p>
          <a:p>
            <a:pPr marL="342900" indent="-342900">
              <a:buFont typeface="Arial" panose="020B0604020202020204" pitchFamily="34" charset="0"/>
              <a:buChar char="•"/>
            </a:pPr>
            <a:r>
              <a:rPr lang="en-US" sz="2000" dirty="0" smtClean="0">
                <a:latin typeface="Baskerville Old Face" panose="02020602080505020303" pitchFamily="18" charset="0"/>
              </a:rPr>
              <a:t>Chest</a:t>
            </a:r>
          </a:p>
          <a:p>
            <a:pPr marL="342900" indent="-342900">
              <a:buFont typeface="Arial" panose="020B0604020202020204" pitchFamily="34" charset="0"/>
              <a:buChar char="•"/>
            </a:pPr>
            <a:r>
              <a:rPr lang="en-US" sz="2000" dirty="0" smtClean="0">
                <a:latin typeface="Baskerville Old Face" panose="02020602080505020303" pitchFamily="18" charset="0"/>
              </a:rPr>
              <a:t>Shoulders</a:t>
            </a:r>
          </a:p>
          <a:p>
            <a:pPr marL="342900" indent="-342900">
              <a:buFont typeface="Arial" panose="020B0604020202020204" pitchFamily="34" charset="0"/>
              <a:buChar char="•"/>
            </a:pPr>
            <a:r>
              <a:rPr lang="en-US" sz="2000" dirty="0" smtClean="0">
                <a:latin typeface="Baskerville Old Face" panose="02020602080505020303" pitchFamily="18" charset="0"/>
              </a:rPr>
              <a:t>Arms</a:t>
            </a:r>
            <a:endParaRPr lang="en-US" sz="2000" dirty="0">
              <a:latin typeface="Baskerville Old Face" panose="02020602080505020303"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1844824"/>
            <a:ext cx="2144803" cy="3217205"/>
          </a:xfrm>
          <a:prstGeom prst="rect">
            <a:avLst/>
          </a:prstGeom>
          <a:ln w="88900" cap="sq" cmpd="thickThin">
            <a:solidFill>
              <a:srgbClr val="000000"/>
            </a:solidFill>
            <a:prstDash val="solid"/>
            <a:miter lim="800000"/>
          </a:ln>
          <a:effectLst>
            <a:innerShdw blurRad="76200">
              <a:srgbClr val="000000"/>
            </a:innerShdw>
          </a:effectLst>
        </p:spPr>
      </p:pic>
      <p:sp>
        <p:nvSpPr>
          <p:cNvPr id="8" name="TextBox 7"/>
          <p:cNvSpPr txBox="1"/>
          <p:nvPr/>
        </p:nvSpPr>
        <p:spPr>
          <a:xfrm>
            <a:off x="539552" y="5320641"/>
            <a:ext cx="2263360" cy="276999"/>
          </a:xfrm>
          <a:prstGeom prst="rect">
            <a:avLst/>
          </a:prstGeom>
          <a:noFill/>
        </p:spPr>
        <p:txBody>
          <a:bodyPr wrap="square" rtlCol="0">
            <a:spAutoFit/>
          </a:bodyPr>
          <a:lstStyle/>
          <a:p>
            <a:r>
              <a:rPr lang="en-US" sz="1200" i="1" dirty="0" smtClean="0"/>
              <a:t>Source: </a:t>
            </a:r>
            <a:r>
              <a:rPr lang="en-US" sz="1200" i="1" dirty="0" smtClean="0">
                <a:hlinkClick r:id="rId5"/>
              </a:rPr>
              <a:t>www.cdc.gov</a:t>
            </a:r>
            <a:r>
              <a:rPr lang="en-US" sz="1200" i="1" dirty="0" smtClean="0"/>
              <a:t>  </a:t>
            </a:r>
            <a:endParaRPr lang="en-US" sz="1200" i="1" dirty="0"/>
          </a:p>
        </p:txBody>
      </p:sp>
    </p:spTree>
    <p:extLst>
      <p:ext uri="{BB962C8B-B14F-4D97-AF65-F5344CB8AC3E}">
        <p14:creationId xmlns:p14="http://schemas.microsoft.com/office/powerpoint/2010/main" val="2315741825"/>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251520" y="188640"/>
            <a:ext cx="8604956" cy="1008112"/>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Strength Training: What Counts?</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sp>
        <p:nvSpPr>
          <p:cNvPr id="5" name="TextBox 4"/>
          <p:cNvSpPr txBox="1"/>
          <p:nvPr/>
        </p:nvSpPr>
        <p:spPr>
          <a:xfrm>
            <a:off x="2591780" y="1560924"/>
            <a:ext cx="6264696" cy="4401205"/>
          </a:xfrm>
          <a:prstGeom prst="rect">
            <a:avLst/>
          </a:prstGeom>
          <a:noFill/>
        </p:spPr>
        <p:txBody>
          <a:bodyPr wrap="square" rtlCol="0">
            <a:spAutoFit/>
          </a:bodyPr>
          <a:lstStyle/>
          <a:p>
            <a:r>
              <a:rPr lang="en-US" sz="2000" dirty="0" smtClean="0">
                <a:latin typeface="Baskerville Old Face" panose="02020602080505020303" pitchFamily="18" charset="0"/>
              </a:rPr>
              <a:t>To gain health benefits, these activities need to be done to the point where it’s hard for you to do another repetition without help. </a:t>
            </a:r>
          </a:p>
          <a:p>
            <a:endParaRPr lang="en-US" sz="2000" i="1" dirty="0">
              <a:latin typeface="Baskerville Old Face" panose="02020602080505020303" pitchFamily="18" charset="0"/>
            </a:endParaRPr>
          </a:p>
          <a:p>
            <a:r>
              <a:rPr lang="en-US" sz="2000" dirty="0" smtClean="0">
                <a:latin typeface="Baskerville Old Face" panose="02020602080505020303" pitchFamily="18" charset="0"/>
              </a:rPr>
              <a:t>A repetition is one complete movement of an activity, like lifting a weight or doing a sit-up. Try to do 8-12 reps per activity. This would be considered a set.</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Try to do at least 1 set of muscle-strengthening activities but for more health benefits, aim to do 2-3 sets.</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You can do muscle-strengthening activities on the same day as aerobic activity but keep in mind they do not count towards your aerobic minutes. See </a:t>
            </a:r>
            <a:r>
              <a:rPr lang="en-US" sz="2000" i="1" dirty="0" smtClean="0">
                <a:latin typeface="Baskerville Old Face" panose="02020602080505020303" pitchFamily="18" charset="0"/>
              </a:rPr>
              <a:t>handout 2.3.</a:t>
            </a:r>
            <a:endParaRPr lang="en-US" sz="2000" i="1" dirty="0">
              <a:latin typeface="Baskerville Old Face" panose="02020602080505020303"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880828"/>
            <a:ext cx="1981200" cy="2314575"/>
          </a:xfrm>
          <a:prstGeom prst="rect">
            <a:avLst/>
          </a:prstGeom>
        </p:spPr>
      </p:pic>
      <p:sp>
        <p:nvSpPr>
          <p:cNvPr id="8" name="TextBox 7"/>
          <p:cNvSpPr txBox="1"/>
          <p:nvPr/>
        </p:nvSpPr>
        <p:spPr>
          <a:xfrm>
            <a:off x="328420" y="4473116"/>
            <a:ext cx="2263360" cy="276999"/>
          </a:xfrm>
          <a:prstGeom prst="rect">
            <a:avLst/>
          </a:prstGeom>
          <a:noFill/>
        </p:spPr>
        <p:txBody>
          <a:bodyPr wrap="square" rtlCol="0">
            <a:spAutoFit/>
          </a:bodyPr>
          <a:lstStyle/>
          <a:p>
            <a:r>
              <a:rPr lang="en-US" sz="1200" i="1" dirty="0" smtClean="0"/>
              <a:t>Source: </a:t>
            </a:r>
            <a:r>
              <a:rPr lang="en-US" sz="1200" i="1" dirty="0" smtClean="0">
                <a:hlinkClick r:id="rId4"/>
              </a:rPr>
              <a:t>www.cdc.gov</a:t>
            </a:r>
            <a:r>
              <a:rPr lang="en-US" sz="1200" i="1" dirty="0" smtClean="0"/>
              <a:t>  </a:t>
            </a:r>
            <a:endParaRPr lang="en-US" sz="1200" i="1" dirty="0"/>
          </a:p>
        </p:txBody>
      </p:sp>
    </p:spTree>
    <p:extLst>
      <p:ext uri="{BB962C8B-B14F-4D97-AF65-F5344CB8AC3E}">
        <p14:creationId xmlns:p14="http://schemas.microsoft.com/office/powerpoint/2010/main" val="549858674"/>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547664" y="152636"/>
            <a:ext cx="6048672" cy="612068"/>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Don’t Overlook Flexibility!</a:t>
            </a:r>
            <a:endParaRPr lang="en-US" sz="4000" b="1" dirty="0">
              <a:latin typeface="Baskerville Old Face" panose="02020602080505020303" pitchFamily="18" charset="0"/>
              <a:cs typeface="Calibri" pitchFamily="34" charset="0"/>
            </a:endParaRPr>
          </a:p>
        </p:txBody>
      </p:sp>
      <p:sp>
        <p:nvSpPr>
          <p:cNvPr id="3" name="TextBox 2"/>
          <p:cNvSpPr txBox="1"/>
          <p:nvPr/>
        </p:nvSpPr>
        <p:spPr>
          <a:xfrm>
            <a:off x="251520" y="763553"/>
            <a:ext cx="8640960" cy="5324535"/>
          </a:xfrm>
          <a:prstGeom prst="rect">
            <a:avLst/>
          </a:prstGeom>
          <a:noFill/>
        </p:spPr>
        <p:txBody>
          <a:bodyPr wrap="square" rtlCol="0">
            <a:spAutoFit/>
          </a:bodyPr>
          <a:lstStyle/>
          <a:p>
            <a:r>
              <a:rPr lang="en-US" sz="2000" dirty="0" smtClean="0">
                <a:latin typeface="Baskerville Old Face" panose="02020602080505020303" pitchFamily="18" charset="0"/>
              </a:rPr>
              <a:t>When we talk about the importance of flexibility, we are referring to the range of motion for a given joint. The degree of flexibility you have is influenced by muscles and connective tissues, like ligaments and tendons. A good stretching program can lead to an increase in flexibility.</a:t>
            </a:r>
            <a:r>
              <a:rPr lang="en-US" sz="2000" dirty="0">
                <a:latin typeface="Baskerville Old Face" panose="02020602080505020303" pitchFamily="18" charset="0"/>
              </a:rPr>
              <a:t> </a:t>
            </a:r>
            <a:r>
              <a:rPr lang="en-US" sz="2000" dirty="0" smtClean="0">
                <a:latin typeface="Baskerville Old Face" panose="02020602080505020303" pitchFamily="18" charset="0"/>
              </a:rPr>
              <a:t>Things to keep in mind:</a:t>
            </a:r>
          </a:p>
          <a:p>
            <a:endParaRPr lang="en-US" sz="2000" dirty="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Use </a:t>
            </a:r>
            <a:r>
              <a:rPr lang="en-US" sz="2000" b="1" dirty="0" smtClean="0">
                <a:latin typeface="Baskerville Old Face" panose="02020602080505020303" pitchFamily="18" charset="0"/>
              </a:rPr>
              <a:t>dynamic movement </a:t>
            </a:r>
            <a:r>
              <a:rPr lang="en-US" sz="2000" dirty="0" smtClean="0">
                <a:latin typeface="Baskerville Old Face" panose="02020602080505020303" pitchFamily="18" charset="0"/>
              </a:rPr>
              <a:t>as a warm-up for exercise. (e.g.: if you are going to jog three miles, the best way to warm up is to start walking and increase your speed over a period of five minutes.) The best time to use static stretching (slowly stretching a muscle to its end position and holding it for a short period of time) is during a post-workout cool-down when your muscles are already warm.</a:t>
            </a:r>
          </a:p>
          <a:p>
            <a:pPr marL="342900" indent="-342900">
              <a:buFont typeface="Arial" panose="020B0604020202020204" pitchFamily="34" charset="0"/>
              <a:buChar char="•"/>
            </a:pPr>
            <a:endParaRPr lang="en-US" sz="2000" dirty="0">
              <a:latin typeface="Baskerville Old Face" panose="02020602080505020303" pitchFamily="18" charset="0"/>
            </a:endParaRPr>
          </a:p>
          <a:p>
            <a:pPr marL="342900" indent="-342900">
              <a:buFont typeface="Arial" panose="020B0604020202020204" pitchFamily="34" charset="0"/>
              <a:buChar char="•"/>
            </a:pPr>
            <a:r>
              <a:rPr lang="en-US" sz="2000" b="1" dirty="0" smtClean="0">
                <a:latin typeface="Baskerville Old Face" panose="02020602080505020303" pitchFamily="18" charset="0"/>
              </a:rPr>
              <a:t>Don’t overstretch </a:t>
            </a:r>
            <a:r>
              <a:rPr lang="en-US" sz="2000" dirty="0" smtClean="0">
                <a:latin typeface="Baskerville Old Face" panose="02020602080505020303" pitchFamily="18" charset="0"/>
              </a:rPr>
              <a:t>– you must stretch and hold a muscle beyond its normal length to improve flexibility, however, you should not stretch to the point of pain as it could do serious damage.</a:t>
            </a:r>
          </a:p>
          <a:p>
            <a:pPr marL="342900" indent="-342900">
              <a:buFont typeface="Arial" panose="020B0604020202020204" pitchFamily="34" charset="0"/>
              <a:buChar char="•"/>
            </a:pPr>
            <a:endParaRPr lang="en-US" sz="2000" dirty="0">
              <a:latin typeface="Baskerville Old Face" panose="02020602080505020303" pitchFamily="18" charset="0"/>
            </a:endParaRPr>
          </a:p>
          <a:p>
            <a:pPr marL="342900" indent="-342900">
              <a:buFont typeface="Arial" panose="020B0604020202020204" pitchFamily="34" charset="0"/>
              <a:buChar char="•"/>
            </a:pPr>
            <a:r>
              <a:rPr lang="en-US" sz="2000" b="1" dirty="0" smtClean="0">
                <a:latin typeface="Baskerville Old Face" panose="02020602080505020303" pitchFamily="18" charset="0"/>
              </a:rPr>
              <a:t>Don’t bounce! </a:t>
            </a:r>
            <a:r>
              <a:rPr lang="en-US" sz="2000" dirty="0" smtClean="0">
                <a:latin typeface="Baskerville Old Face" panose="02020602080505020303" pitchFamily="18" charset="0"/>
              </a:rPr>
              <a:t>This can make it harder to control the force and range of motion which could lead to injury.</a:t>
            </a:r>
          </a:p>
        </p:txBody>
      </p:sp>
      <p:pic>
        <p:nvPicPr>
          <p:cNvPr id="6"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sp>
        <p:nvSpPr>
          <p:cNvPr id="7" name="TextBox 6"/>
          <p:cNvSpPr txBox="1"/>
          <p:nvPr/>
        </p:nvSpPr>
        <p:spPr>
          <a:xfrm>
            <a:off x="5220072" y="6311087"/>
            <a:ext cx="2263360" cy="276999"/>
          </a:xfrm>
          <a:prstGeom prst="rect">
            <a:avLst/>
          </a:prstGeom>
          <a:noFill/>
        </p:spPr>
        <p:txBody>
          <a:bodyPr wrap="square" rtlCol="0">
            <a:spAutoFit/>
          </a:bodyPr>
          <a:lstStyle/>
          <a:p>
            <a:r>
              <a:rPr lang="en-US" sz="1200" i="1" dirty="0" smtClean="0"/>
              <a:t>Source: </a:t>
            </a:r>
            <a:r>
              <a:rPr lang="en-US" sz="1200" i="1" dirty="0" smtClean="0">
                <a:hlinkClick r:id="rId4"/>
              </a:rPr>
              <a:t>www.webmd.com</a:t>
            </a:r>
            <a:r>
              <a:rPr lang="en-US" sz="1200" i="1" dirty="0" smtClean="0"/>
              <a:t>   </a:t>
            </a:r>
            <a:endParaRPr lang="en-US" sz="1200" i="1" dirty="0"/>
          </a:p>
        </p:txBody>
      </p:sp>
    </p:spTree>
    <p:extLst>
      <p:ext uri="{BB962C8B-B14F-4D97-AF65-F5344CB8AC3E}">
        <p14:creationId xmlns:p14="http://schemas.microsoft.com/office/powerpoint/2010/main" val="2698582118"/>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043608" y="188640"/>
            <a:ext cx="7056784" cy="1152128"/>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Rated Perceived Exertion (RPE) Scale</a:t>
            </a:r>
            <a:endParaRPr lang="en-US" sz="4000" b="1" dirty="0">
              <a:latin typeface="Baskerville Old Face" panose="02020602080505020303" pitchFamily="18" charset="0"/>
              <a:cs typeface="Calibri" pitchFamily="34" charset="0"/>
            </a:endParaRPr>
          </a:p>
        </p:txBody>
      </p:sp>
      <p:pic>
        <p:nvPicPr>
          <p:cNvPr id="3" name="Picture 2"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sp>
        <p:nvSpPr>
          <p:cNvPr id="4" name="TextBox 3"/>
          <p:cNvSpPr txBox="1"/>
          <p:nvPr/>
        </p:nvSpPr>
        <p:spPr>
          <a:xfrm>
            <a:off x="381399" y="1604734"/>
            <a:ext cx="8604956" cy="4093428"/>
          </a:xfrm>
          <a:prstGeom prst="rect">
            <a:avLst/>
          </a:prstGeom>
          <a:noFill/>
        </p:spPr>
        <p:txBody>
          <a:bodyPr wrap="square" rtlCol="0">
            <a:spAutoFit/>
          </a:bodyPr>
          <a:lstStyle/>
          <a:p>
            <a:r>
              <a:rPr lang="en-US" sz="2000" dirty="0" smtClean="0">
                <a:latin typeface="Baskerville Old Face" panose="02020602080505020303" pitchFamily="18" charset="0"/>
              </a:rPr>
              <a:t>The RPE scale is used to measure the intensity of your exercise. The scale runs from 0-10. The numbers relate to phrases used to rate how easy or difficult you find an activity. </a:t>
            </a:r>
            <a:r>
              <a:rPr lang="en-US" sz="2000" i="1" dirty="0" smtClean="0">
                <a:latin typeface="Baskerville Old Face" panose="02020602080505020303" pitchFamily="18" charset="0"/>
              </a:rPr>
              <a:t>See handout 2.4</a:t>
            </a:r>
            <a:r>
              <a:rPr lang="en-US" sz="2000" dirty="0" smtClean="0">
                <a:latin typeface="Baskerville Old Face" panose="02020602080505020303" pitchFamily="18" charset="0"/>
              </a:rPr>
              <a:t>.</a:t>
            </a:r>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r>
              <a:rPr lang="en-US" sz="2000" dirty="0" smtClean="0">
                <a:latin typeface="Baskerville Old Face" panose="02020602080505020303" pitchFamily="18" charset="0"/>
              </a:rPr>
              <a:t>For example, 0 (nothing at all) would be how you feel when sitting in a chair; 10 (very, very heavy) is how you feel at the end of an exercise stress test or after a very difficult activity.</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In most cases, you should exercise at a level that feels 3 (moderate) to 4 (somewhat heavy). </a:t>
            </a:r>
            <a:endParaRPr lang="en-US" sz="2000" dirty="0">
              <a:latin typeface="Baskerville Old Face" panose="02020602080505020303" pitchFamily="18" charset="0"/>
            </a:endParaRPr>
          </a:p>
          <a:p>
            <a:endParaRPr lang="en-US" sz="2000" dirty="0" smtClean="0">
              <a:latin typeface="Baskerville Old Face" panose="02020602080505020303" pitchFamily="18" charset="0"/>
            </a:endParaRPr>
          </a:p>
          <a:p>
            <a:r>
              <a:rPr lang="en-US" sz="2000" dirty="0" smtClean="0">
                <a:latin typeface="Baskerville Old Face" panose="02020602080505020303" pitchFamily="18" charset="0"/>
              </a:rPr>
              <a:t>When using this scale, remember to include feelings of shortness of breath as well as how tired you feel in your legs and overall.</a:t>
            </a:r>
            <a:endParaRPr lang="en-US" sz="2000" dirty="0">
              <a:latin typeface="Baskerville Old Face" panose="02020602080505020303" pitchFamily="18" charset="0"/>
            </a:endParaRPr>
          </a:p>
        </p:txBody>
      </p:sp>
      <p:sp>
        <p:nvSpPr>
          <p:cNvPr id="5" name="TextBox 4"/>
          <p:cNvSpPr txBox="1"/>
          <p:nvPr/>
        </p:nvSpPr>
        <p:spPr>
          <a:xfrm>
            <a:off x="647564" y="5712073"/>
            <a:ext cx="2263360" cy="276999"/>
          </a:xfrm>
          <a:prstGeom prst="rect">
            <a:avLst/>
          </a:prstGeom>
          <a:noFill/>
        </p:spPr>
        <p:txBody>
          <a:bodyPr wrap="square" rtlCol="0">
            <a:spAutoFit/>
          </a:bodyPr>
          <a:lstStyle/>
          <a:p>
            <a:r>
              <a:rPr lang="en-US" sz="1200" i="1" dirty="0" smtClean="0"/>
              <a:t>Source: my.clevelandclinic.org  </a:t>
            </a:r>
            <a:endParaRPr lang="en-US" sz="1200" i="1" dirty="0"/>
          </a:p>
        </p:txBody>
      </p:sp>
    </p:spTree>
    <p:extLst>
      <p:ext uri="{BB962C8B-B14F-4D97-AF65-F5344CB8AC3E}">
        <p14:creationId xmlns:p14="http://schemas.microsoft.com/office/powerpoint/2010/main" val="2698470549"/>
      </p:ext>
    </p:extLst>
  </p:cSld>
  <p:clrMapOvr>
    <a:masterClrMapping/>
  </p:clrMapOvr>
  <p:transition spd="med">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ppt/theme/themeOverride2.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ppt/theme/themeOverride3.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ppt/theme/themeOverride4.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docProps/app.xml><?xml version="1.0" encoding="utf-8"?>
<Properties xmlns="http://schemas.openxmlformats.org/officeDocument/2006/extended-properties" xmlns:vt="http://schemas.openxmlformats.org/officeDocument/2006/docPropsVTypes">
  <Template>Concourse</Template>
  <TotalTime>9504</TotalTime>
  <Words>2120</Words>
  <Application>Microsoft Office PowerPoint</Application>
  <PresentationFormat>Letter Paper (8.5x11 in)</PresentationFormat>
  <Paragraphs>205</Paragraphs>
  <Slides>23</Slides>
  <Notes>15</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now or later?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Sustain Energy and Productivity During the Workday…nutritionally</dc:title>
  <dc:creator>Employers' Edge Inc.</dc:creator>
  <cp:lastModifiedBy>Owner</cp:lastModifiedBy>
  <cp:revision>761</cp:revision>
  <cp:lastPrinted>1601-01-01T00:00:00Z</cp:lastPrinted>
  <dcterms:created xsi:type="dcterms:W3CDTF">2010-09-03T20:32:24Z</dcterms:created>
  <dcterms:modified xsi:type="dcterms:W3CDTF">2013-12-16T17:30:54Z</dcterms:modified>
</cp:coreProperties>
</file>