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1"/>
  </p:notesMasterIdLst>
  <p:handoutMasterIdLst>
    <p:handoutMasterId r:id="rId22"/>
  </p:handoutMasterIdLst>
  <p:sldIdLst>
    <p:sldId id="371" r:id="rId2"/>
    <p:sldId id="333" r:id="rId3"/>
    <p:sldId id="381" r:id="rId4"/>
    <p:sldId id="372" r:id="rId5"/>
    <p:sldId id="373" r:id="rId6"/>
    <p:sldId id="395" r:id="rId7"/>
    <p:sldId id="375" r:id="rId8"/>
    <p:sldId id="377" r:id="rId9"/>
    <p:sldId id="382" r:id="rId10"/>
    <p:sldId id="383" r:id="rId11"/>
    <p:sldId id="387" r:id="rId12"/>
    <p:sldId id="389" r:id="rId13"/>
    <p:sldId id="390" r:id="rId14"/>
    <p:sldId id="392" r:id="rId15"/>
    <p:sldId id="393" r:id="rId16"/>
    <p:sldId id="396" r:id="rId17"/>
    <p:sldId id="394" r:id="rId18"/>
    <p:sldId id="388" r:id="rId19"/>
    <p:sldId id="349" r:id="rId20"/>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88735" autoAdjust="0"/>
  </p:normalViewPr>
  <p:slideViewPr>
    <p:cSldViewPr>
      <p:cViewPr>
        <p:scale>
          <a:sx n="72" d="100"/>
          <a:sy n="72" d="100"/>
        </p:scale>
        <p:origin x="-1320"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audience share</a:t>
            </a:r>
            <a:r>
              <a:rPr lang="en-US" baseline="0" dirty="0" smtClean="0"/>
              <a:t> what they do, tips they follow, how they stay organized..</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15</a:t>
            </a:fld>
            <a:endParaRPr lang="en-US"/>
          </a:p>
        </p:txBody>
      </p:sp>
    </p:spTree>
    <p:extLst>
      <p:ext uri="{BB962C8B-B14F-4D97-AF65-F5344CB8AC3E}">
        <p14:creationId xmlns:p14="http://schemas.microsoft.com/office/powerpoint/2010/main" val="274591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1.7. Consultant should be available to groups</a:t>
            </a:r>
            <a:r>
              <a:rPr lang="en-US" baseline="0" dirty="0" smtClean="0"/>
              <a:t> as needed for questions or instructions. Review and suggest any improvements that could be made to their ideas or discuss why their ideas were good. After the discussion, they can copy down the meal plan ideas onto their meal planner template 1.8. also point out 1.9 and 1.10 for </a:t>
            </a:r>
            <a:r>
              <a:rPr lang="en-US" baseline="0" smtClean="0"/>
              <a:t>other ideas..</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16</a:t>
            </a:fld>
            <a:endParaRPr lang="en-US"/>
          </a:p>
        </p:txBody>
      </p:sp>
    </p:spTree>
    <p:extLst>
      <p:ext uri="{BB962C8B-B14F-4D97-AF65-F5344CB8AC3E}">
        <p14:creationId xmlns:p14="http://schemas.microsoft.com/office/powerpoint/2010/main" val="423929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08025" y="4452938"/>
            <a:ext cx="5670550" cy="4689475"/>
          </a:xfrm>
          <a:noFill/>
          <a:ln/>
        </p:spPr>
        <p:txBody>
          <a:bodyPr/>
          <a:lstStyle/>
          <a:p>
            <a:r>
              <a:rPr lang="en-US" dirty="0" smtClean="0"/>
              <a:t>Measurement</a:t>
            </a:r>
            <a:r>
              <a:rPr lang="en-US" baseline="0" dirty="0" smtClean="0"/>
              <a:t> log – take them through how to do it. give them their measuring tape and walk them through how to do it. You can also do their measurements during </a:t>
            </a:r>
            <a:r>
              <a:rPr lang="en-US" baseline="0" smtClean="0"/>
              <a:t>their one-on-ones too.</a:t>
            </a:r>
            <a:endParaRPr lang="en-US" smtClean="0"/>
          </a:p>
        </p:txBody>
      </p:sp>
      <p:sp>
        <p:nvSpPr>
          <p:cNvPr id="31748" name="Slide Number Placeholder 3"/>
          <p:cNvSpPr>
            <a:spLocks noGrp="1"/>
          </p:cNvSpPr>
          <p:nvPr>
            <p:ph type="sldNum" sz="quarter" idx="5"/>
          </p:nvPr>
        </p:nvSpPr>
        <p:spPr>
          <a:noFill/>
        </p:spPr>
        <p:txBody>
          <a:bodyPr/>
          <a:lstStyle/>
          <a:p>
            <a:fld id="{100EDDA3-F3D1-46A4-8473-5DD7D037C8F2}" type="slidenum">
              <a:rPr lang="en-US" smtClean="0"/>
              <a:pPr/>
              <a:t>2</a:t>
            </a:fld>
            <a:endParaRPr lang="en-US" smtClean="0"/>
          </a:p>
        </p:txBody>
      </p:sp>
    </p:spTree>
    <p:extLst>
      <p:ext uri="{BB962C8B-B14F-4D97-AF65-F5344CB8AC3E}">
        <p14:creationId xmlns:p14="http://schemas.microsoft.com/office/powerpoint/2010/main" val="6482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group take out the sheet (handout</a:t>
            </a:r>
            <a:r>
              <a:rPr lang="en-US" baseline="0" dirty="0" smtClean="0"/>
              <a:t> 1.1)</a:t>
            </a:r>
            <a:r>
              <a:rPr lang="en-US" dirty="0" smtClean="0"/>
              <a:t> and fill it out &amp; sign it before the next slide.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165355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 group turn to 1.2 and write at least 3 ways that their family can support their healthy choices.</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people should avoid using food as a reward</a:t>
            </a:r>
            <a:r>
              <a:rPr lang="en-US" baseline="0" dirty="0" smtClean="0"/>
              <a:t>! Aim more for things like new workout gear, a massage or a new fitness DVD. </a:t>
            </a:r>
          </a:p>
          <a:p>
            <a:endParaRPr lang="en-US" baseline="0" dirty="0" smtClean="0"/>
          </a:p>
          <a:p>
            <a:r>
              <a:rPr lang="en-US" baseline="0" dirty="0" smtClean="0"/>
              <a:t>Goal worksheets are included as handout 1.3. Please have group refer to worksheet and work on defining at least one goal they want to achieve over the next 3 months. PARTICIPANTS WILL BE GIVEN ONE GOAL SHEET FOR EACH WEEK IN BETWEEN SESSIONS….ASK THEM TO KEEP UP A GOAL SHEET PER WEEK…WORK IN BITE-SIZE!</a:t>
            </a:r>
          </a:p>
          <a:p>
            <a:endParaRPr lang="en-US" baseline="0" dirty="0" smtClean="0"/>
          </a:p>
          <a:p>
            <a:r>
              <a:rPr lang="en-US" baseline="0" dirty="0" smtClean="0"/>
              <a:t>Participants should be encouraged to set a minimum of three small, achievable goals for themselves each week (maximum 5 goals/week).</a:t>
            </a:r>
          </a:p>
          <a:p>
            <a:endParaRPr lang="en-US" baseline="0" dirty="0" smtClean="0"/>
          </a:p>
          <a:p>
            <a:r>
              <a:rPr lang="en-US" baseline="0" dirty="0" smtClean="0"/>
              <a:t>You can also introduce the “Success Stones” and jar at this slide – for each goal achieved, they will receive a success stone to add to their jar. “Success stones” can be found in floral décor/candle section of your local dollar store. If working with men, success stones could be swapped out for screws , nuts, bolts, etc. Good idea for manufacturing clients. The participant who completes the most goals during the program will receive a health/fitness related prize at the end of the program (pedometer, resistance bands, water bottle,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199736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group refer to handout 1.4 and help them to understand how to calculate both BMR and target heart rate.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313375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Could mention heart rate monitors can</a:t>
            </a:r>
            <a:r>
              <a:rPr lang="en-CA" baseline="0" dirty="0" smtClean="0"/>
              <a:t> be</a:t>
            </a:r>
            <a:r>
              <a:rPr lang="en-CA" dirty="0" smtClean="0"/>
              <a:t> helpful in determining this as well and can be had for $60-200, depending on</a:t>
            </a:r>
            <a:r>
              <a:rPr lang="en-CA" baseline="0" dirty="0" smtClean="0"/>
              <a:t> model. Good reward for reaching a big fitness goal!</a:t>
            </a:r>
          </a:p>
          <a:p>
            <a:endParaRPr lang="en-CA" baseline="0" dirty="0" smtClean="0"/>
          </a:p>
          <a:p>
            <a:r>
              <a:rPr lang="en-CA" baseline="0" dirty="0" smtClean="0"/>
              <a:t>Have them determine their maximum heart rate &amp; target heart rate on the worksheet in handout 1.6.</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197915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clients turn to GI chart (handout</a:t>
            </a:r>
            <a:r>
              <a:rPr lang="en-US" baseline="0" dirty="0" smtClean="0"/>
              <a:t> 1.5)</a:t>
            </a:r>
            <a:r>
              <a:rPr lang="en-US" dirty="0" smtClean="0"/>
              <a:t> to review guidelines for GI</a:t>
            </a:r>
            <a:r>
              <a:rPr lang="en-US" baseline="0" dirty="0" smtClean="0"/>
              <a:t> foods to consume regularly, occasionally and those to avoid when possible. Remind them that this might be something handy to put on fridge or on cupboard as a reference in the kitchen.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12</a:t>
            </a:fld>
            <a:endParaRPr lang="en-US"/>
          </a:p>
        </p:txBody>
      </p:sp>
    </p:spTree>
    <p:extLst>
      <p:ext uri="{BB962C8B-B14F-4D97-AF65-F5344CB8AC3E}">
        <p14:creationId xmlns:p14="http://schemas.microsoft.com/office/powerpoint/2010/main" val="410758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refer to meal planning template (handout 1.7) and encourage them to set completing</a:t>
            </a:r>
            <a:r>
              <a:rPr lang="en-US" baseline="0" dirty="0" smtClean="0"/>
              <a:t> a meal plan for the week as one of their goals over the next 4 weeks.</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310602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f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mayoclini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2667972" y="1052511"/>
            <a:ext cx="4112666" cy="830997"/>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Getting Started &amp; </a:t>
            </a:r>
          </a:p>
          <a:p>
            <a:pPr algn="ctr"/>
            <a:r>
              <a:rPr lang="en-US" sz="2400" u="sng" dirty="0" smtClean="0">
                <a:latin typeface="Baskerville Old Face" panose="02020602080505020303" pitchFamily="18" charset="0"/>
              </a:rPr>
              <a:t>Making Smart Food Choices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188640"/>
            <a:ext cx="7128792" cy="1600438"/>
          </a:xfrm>
          <a:prstGeom prst="rect">
            <a:avLst/>
          </a:prstGeom>
          <a:noFill/>
        </p:spPr>
        <p:txBody>
          <a:bodyPr wrap="square" rtlCol="0">
            <a:spAutoFit/>
          </a:bodyPr>
          <a:lstStyle/>
          <a:p>
            <a:pPr algn="ctr"/>
            <a:r>
              <a:rPr lang="en-CA" sz="4000" dirty="0" smtClean="0">
                <a:latin typeface="Baskerville Old Face" pitchFamily="18" charset="0"/>
              </a:rPr>
              <a:t>Calculating Your</a:t>
            </a:r>
          </a:p>
          <a:p>
            <a:pPr algn="ctr"/>
            <a:r>
              <a:rPr lang="en-CA" sz="4000" dirty="0" smtClean="0">
                <a:latin typeface="Baskerville Old Face" pitchFamily="18" charset="0"/>
              </a:rPr>
              <a:t>Basal Metabolic Rate (BMR)</a:t>
            </a:r>
          </a:p>
          <a:p>
            <a:pPr algn="ctr"/>
            <a:r>
              <a:rPr lang="en-CA" i="1" dirty="0" smtClean="0">
                <a:latin typeface="Baskerville Old Face" pitchFamily="18" charset="0"/>
              </a:rPr>
              <a:t>**see handout 1.4</a:t>
            </a:r>
            <a:endParaRPr lang="en-CA" i="1" dirty="0">
              <a:latin typeface="Baskerville Old Face" pitchFamily="18" charset="0"/>
            </a:endParaRPr>
          </a:p>
        </p:txBody>
      </p:sp>
      <p:sp>
        <p:nvSpPr>
          <p:cNvPr id="4" name="TextBox 3"/>
          <p:cNvSpPr txBox="1"/>
          <p:nvPr/>
        </p:nvSpPr>
        <p:spPr>
          <a:xfrm>
            <a:off x="251520" y="1700808"/>
            <a:ext cx="8604448" cy="400110"/>
          </a:xfrm>
          <a:prstGeom prst="rect">
            <a:avLst/>
          </a:prstGeom>
          <a:noFill/>
        </p:spPr>
        <p:txBody>
          <a:bodyPr wrap="square" rtlCol="0">
            <a:spAutoFit/>
          </a:bodyPr>
          <a:lstStyle/>
          <a:p>
            <a:pPr algn="ctr"/>
            <a:r>
              <a:rPr lang="en-CA" sz="2000" dirty="0" smtClean="0">
                <a:latin typeface="Baskerville Old Face" pitchFamily="18" charset="0"/>
              </a:rPr>
              <a:t>BMR = the amount of calories your body burns at rest for basic functioning</a:t>
            </a:r>
            <a:endParaRPr lang="en-CA" sz="2000" dirty="0">
              <a:latin typeface="Baskerville Old Face" pitchFamily="18" charset="0"/>
            </a:endParaRPr>
          </a:p>
        </p:txBody>
      </p:sp>
      <p:pic>
        <p:nvPicPr>
          <p:cNvPr id="6" name="Picture 5" descr="bmr.jpg"/>
          <p:cNvPicPr>
            <a:picLocks noChangeAspect="1"/>
          </p:cNvPicPr>
          <p:nvPr/>
        </p:nvPicPr>
        <p:blipFill>
          <a:blip r:embed="rId4" cstate="print"/>
          <a:stretch>
            <a:fillRect/>
          </a:stretch>
        </p:blipFill>
        <p:spPr>
          <a:xfrm>
            <a:off x="503547" y="2600908"/>
            <a:ext cx="4949157" cy="2664296"/>
          </a:xfrm>
          <a:prstGeom prst="rect">
            <a:avLst/>
          </a:prstGeom>
          <a:ln>
            <a:noFill/>
          </a:ln>
          <a:effectLst>
            <a:outerShdw blurRad="292100" dist="139700" dir="2700000" algn="tl" rotWithShape="0">
              <a:srgbClr val="333333">
                <a:alpha val="65000"/>
              </a:srgbClr>
            </a:outerShdw>
          </a:effectLst>
        </p:spPr>
      </p:pic>
      <p:pic>
        <p:nvPicPr>
          <p:cNvPr id="7" name="Picture 6" descr="get-fit-math-main.jpg"/>
          <p:cNvPicPr>
            <a:picLocks noChangeAspect="1"/>
          </p:cNvPicPr>
          <p:nvPr/>
        </p:nvPicPr>
        <p:blipFill>
          <a:blip r:embed="rId5" cstate="print"/>
          <a:stretch>
            <a:fillRect/>
          </a:stretch>
        </p:blipFill>
        <p:spPr>
          <a:xfrm>
            <a:off x="5760132" y="2744924"/>
            <a:ext cx="2975755" cy="223417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03547" y="5481228"/>
            <a:ext cx="4860541" cy="338554"/>
          </a:xfrm>
          <a:prstGeom prst="rect">
            <a:avLst/>
          </a:prstGeom>
          <a:noFill/>
        </p:spPr>
        <p:txBody>
          <a:bodyPr wrap="square" rtlCol="0">
            <a:spAutoFit/>
          </a:bodyPr>
          <a:lstStyle/>
          <a:p>
            <a:pPr algn="ctr"/>
            <a:r>
              <a:rPr lang="en-US" sz="1600" i="1" dirty="0" smtClean="0">
                <a:latin typeface="Baskerville Old Face" panose="02020602080505020303" pitchFamily="18" charset="0"/>
              </a:rPr>
              <a:t>**Harris-Benedict BMR Formula</a:t>
            </a:r>
            <a:endParaRPr lang="en-US" sz="1600" i="1"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296652"/>
            <a:ext cx="7128792" cy="707886"/>
          </a:xfrm>
          <a:prstGeom prst="rect">
            <a:avLst/>
          </a:prstGeom>
          <a:noFill/>
        </p:spPr>
        <p:txBody>
          <a:bodyPr wrap="square" rtlCol="0">
            <a:spAutoFit/>
          </a:bodyPr>
          <a:lstStyle/>
          <a:p>
            <a:pPr algn="ctr"/>
            <a:r>
              <a:rPr lang="en-CA" sz="4000" dirty="0" smtClean="0">
                <a:latin typeface="Baskerville Old Face" pitchFamily="18" charset="0"/>
              </a:rPr>
              <a:t>Your Pulse &amp; Target Heart Rate</a:t>
            </a:r>
            <a:endParaRPr lang="en-CA" sz="4000" dirty="0">
              <a:latin typeface="Baskerville Old Face" pitchFamily="18" charset="0"/>
            </a:endParaRPr>
          </a:p>
        </p:txBody>
      </p:sp>
      <p:sp>
        <p:nvSpPr>
          <p:cNvPr id="4" name="TextBox 3"/>
          <p:cNvSpPr txBox="1"/>
          <p:nvPr/>
        </p:nvSpPr>
        <p:spPr>
          <a:xfrm>
            <a:off x="179512" y="1088740"/>
            <a:ext cx="8712968" cy="1015663"/>
          </a:xfrm>
          <a:prstGeom prst="rect">
            <a:avLst/>
          </a:prstGeom>
          <a:noFill/>
        </p:spPr>
        <p:txBody>
          <a:bodyPr wrap="square" rtlCol="0">
            <a:spAutoFit/>
          </a:bodyPr>
          <a:lstStyle/>
          <a:p>
            <a:pPr algn="ctr"/>
            <a:r>
              <a:rPr lang="en-CA" sz="2000" b="1" dirty="0" smtClean="0">
                <a:latin typeface="Baskerville Old Face" pitchFamily="18" charset="0"/>
              </a:rPr>
              <a:t>How to Calculate your Maximum Heart Rate:</a:t>
            </a:r>
          </a:p>
          <a:p>
            <a:pPr algn="ctr"/>
            <a:endParaRPr lang="en-CA" sz="2000" b="1" dirty="0" smtClean="0">
              <a:latin typeface="Baskerville Old Face" pitchFamily="18" charset="0"/>
            </a:endParaRPr>
          </a:p>
          <a:p>
            <a:pPr algn="ctr"/>
            <a:r>
              <a:rPr lang="en-CA" sz="2000" dirty="0" smtClean="0">
                <a:latin typeface="Baskerville Old Face" pitchFamily="18" charset="0"/>
              </a:rPr>
              <a:t>220 – Your Age = Predicted Maximum Heart Rate</a:t>
            </a:r>
          </a:p>
        </p:txBody>
      </p:sp>
      <p:sp>
        <p:nvSpPr>
          <p:cNvPr id="5" name="TextBox 4"/>
          <p:cNvSpPr txBox="1"/>
          <p:nvPr/>
        </p:nvSpPr>
        <p:spPr>
          <a:xfrm>
            <a:off x="215516" y="2168860"/>
            <a:ext cx="8712968" cy="3785652"/>
          </a:xfrm>
          <a:prstGeom prst="rect">
            <a:avLst/>
          </a:prstGeom>
          <a:noFill/>
        </p:spPr>
        <p:txBody>
          <a:bodyPr wrap="square" rtlCol="0">
            <a:spAutoFit/>
          </a:bodyPr>
          <a:lstStyle/>
          <a:p>
            <a:pPr algn="ctr"/>
            <a:r>
              <a:rPr lang="en-CA" sz="2000" b="1" dirty="0" smtClean="0">
                <a:latin typeface="Baskerville Old Face" pitchFamily="18" charset="0"/>
              </a:rPr>
              <a:t>Target Heart Rate</a:t>
            </a:r>
          </a:p>
          <a:p>
            <a:pPr algn="ctr"/>
            <a:endParaRPr lang="en-CA" sz="2000" b="1" dirty="0" smtClean="0">
              <a:latin typeface="Baskerville Old Face" pitchFamily="18" charset="0"/>
            </a:endParaRPr>
          </a:p>
          <a:p>
            <a:r>
              <a:rPr lang="en-CA" sz="2000" dirty="0" smtClean="0">
                <a:latin typeface="Baskerville Old Face" pitchFamily="18" charset="0"/>
              </a:rPr>
              <a:t>You gain the most benefits and lessen the risks when you exercise in your target heart rate zone. Usually this is when your exercise heart rate is 60-80% of your maximum heart rate.  </a:t>
            </a:r>
          </a:p>
          <a:p>
            <a:endParaRPr lang="en-CA" sz="2000" dirty="0" smtClean="0">
              <a:latin typeface="Baskerville Old Face" pitchFamily="18" charset="0"/>
            </a:endParaRPr>
          </a:p>
          <a:p>
            <a:r>
              <a:rPr lang="en-CA" sz="2000" dirty="0" smtClean="0">
                <a:latin typeface="Baskerville Old Face" pitchFamily="18" charset="0"/>
              </a:rPr>
              <a:t>If you are a beginner, start at the lower end and if you are more physically fit, you can work towards the 75-80% range.</a:t>
            </a:r>
          </a:p>
          <a:p>
            <a:endParaRPr lang="en-CA" sz="2000" dirty="0" smtClean="0">
              <a:latin typeface="Baskerville Old Face" pitchFamily="18" charset="0"/>
            </a:endParaRPr>
          </a:p>
          <a:p>
            <a:r>
              <a:rPr lang="en-CA" sz="2000" dirty="0" smtClean="0">
                <a:latin typeface="Baskerville Old Face" pitchFamily="18" charset="0"/>
              </a:rPr>
              <a:t>To find out if you are exercising in your target zone, stop exercising and check your 10-second pulse. If your pulse is below the target zone, increase the intensity. If it is above the target zone, decrease the intensity.</a:t>
            </a:r>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r>
              <a:rPr lang="en-US" sz="4000" dirty="0" smtClean="0">
                <a:latin typeface="Baskerville Old Face" panose="02020602080505020303" pitchFamily="18" charset="0"/>
              </a:rPr>
              <a:t>Carbs &amp; The Glycemic Index</a:t>
            </a:r>
            <a:endParaRPr lang="en-US" sz="4000" dirty="0">
              <a:latin typeface="Baskerville Old Face" panose="02020602080505020303" pitchFamily="18" charset="0"/>
            </a:endParaRPr>
          </a:p>
        </p:txBody>
      </p:sp>
      <p:sp>
        <p:nvSpPr>
          <p:cNvPr id="3" name="TextBox 2"/>
          <p:cNvSpPr txBox="1"/>
          <p:nvPr/>
        </p:nvSpPr>
        <p:spPr>
          <a:xfrm>
            <a:off x="71500" y="980728"/>
            <a:ext cx="8964996" cy="2246769"/>
          </a:xfrm>
          <a:prstGeom prst="rect">
            <a:avLst/>
          </a:prstGeom>
          <a:noFill/>
        </p:spPr>
        <p:txBody>
          <a:bodyPr wrap="square" rtlCol="0">
            <a:spAutoFit/>
          </a:bodyPr>
          <a:lstStyle/>
          <a:p>
            <a:r>
              <a:rPr lang="en-US" sz="2000" dirty="0" smtClean="0">
                <a:latin typeface="Baskerville Old Face" panose="02020602080505020303" pitchFamily="18" charset="0"/>
              </a:rPr>
              <a:t>The glycemic index  (GI) measures how fast and how much blood sugar rises after eating a carbohydrate food. White table sugar, white bread and refined carbohydrates raise your blood sugar levels the fastest.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Carbohydrates containing fiber, like beans, whole grains and non-starchy vegetables release glucose slowly because they break down slowly. Eating low-GI foods provides a number of benefits, such as: </a:t>
            </a:r>
            <a:endParaRPr lang="en-US" sz="2000" dirty="0">
              <a:latin typeface="Baskerville Old Face" panose="02020602080505020303" pitchFamily="18" charset="0"/>
            </a:endParaRPr>
          </a:p>
        </p:txBody>
      </p:sp>
      <p:sp>
        <p:nvSpPr>
          <p:cNvPr id="4" name="TextBox 3"/>
          <p:cNvSpPr txBox="1"/>
          <p:nvPr/>
        </p:nvSpPr>
        <p:spPr>
          <a:xfrm>
            <a:off x="449542" y="3473956"/>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Keeps energy levels in your body more constant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body’s sensitivity to insulin</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Reduces risk of developing heart disease</a:t>
            </a:r>
          </a:p>
        </p:txBody>
      </p:sp>
      <p:sp>
        <p:nvSpPr>
          <p:cNvPr id="5" name="TextBox 4"/>
          <p:cNvSpPr txBox="1"/>
          <p:nvPr/>
        </p:nvSpPr>
        <p:spPr>
          <a:xfrm>
            <a:off x="4608004" y="3465004"/>
            <a:ext cx="4104456" cy="193899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Reduce blood cholesterol levels</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feel full longer/control your appetite</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Helps you lose &amp; control weight</a:t>
            </a:r>
          </a:p>
          <a:p>
            <a:pPr marL="285750" indent="-285750">
              <a:buFont typeface="Wingdings" panose="05000000000000000000" pitchFamily="2" charset="2"/>
              <a:buChar char="ü"/>
            </a:pPr>
            <a:r>
              <a:rPr lang="en-US" sz="2000" dirty="0" smtClean="0">
                <a:solidFill>
                  <a:schemeClr val="accent6">
                    <a:lumMod val="50000"/>
                  </a:schemeClr>
                </a:solidFill>
                <a:latin typeface="Baskerville Old Face" panose="02020602080505020303" pitchFamily="18" charset="0"/>
              </a:rPr>
              <a:t>Increases physical endurance</a:t>
            </a:r>
          </a:p>
          <a:p>
            <a:pPr marL="285750" indent="-285750">
              <a:buFont typeface="Wingdings" panose="05000000000000000000" pitchFamily="2" charset="2"/>
              <a:buChar char="ü"/>
            </a:pPr>
            <a:r>
              <a:rPr lang="en-US" sz="2000" dirty="0">
                <a:solidFill>
                  <a:schemeClr val="accent6">
                    <a:lumMod val="50000"/>
                  </a:schemeClr>
                </a:solidFill>
                <a:latin typeface="Baskerville Old Face" panose="02020602080505020303" pitchFamily="18" charset="0"/>
              </a:rPr>
              <a:t>Helps prevent/manage </a:t>
            </a:r>
            <a:r>
              <a:rPr lang="en-US" sz="2000" dirty="0" smtClean="0">
                <a:solidFill>
                  <a:schemeClr val="accent6">
                    <a:lumMod val="50000"/>
                  </a:schemeClr>
                </a:solidFill>
                <a:latin typeface="Baskerville Old Face" panose="02020602080505020303" pitchFamily="18" charset="0"/>
              </a:rPr>
              <a:t>diabetes</a:t>
            </a:r>
            <a:endParaRPr lang="en-US" sz="2000" dirty="0">
              <a:solidFill>
                <a:schemeClr val="accent6">
                  <a:lumMod val="50000"/>
                </a:schemeClr>
              </a:solidFill>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2915816" y="5675341"/>
            <a:ext cx="3960440" cy="369332"/>
          </a:xfrm>
          <a:prstGeom prst="rect">
            <a:avLst/>
          </a:prstGeom>
          <a:noFill/>
        </p:spPr>
        <p:txBody>
          <a:bodyPr wrap="square" rtlCol="0">
            <a:spAutoFit/>
          </a:bodyPr>
          <a:lstStyle/>
          <a:p>
            <a:r>
              <a:rPr lang="en-US" i="1" dirty="0" smtClean="0"/>
              <a:t>** Check out handout 1.5</a:t>
            </a:r>
            <a:endParaRPr lang="en-US" i="1" dirty="0"/>
          </a:p>
        </p:txBody>
      </p:sp>
    </p:spTree>
    <p:extLst>
      <p:ext uri="{BB962C8B-B14F-4D97-AF65-F5344CB8AC3E}">
        <p14:creationId xmlns:p14="http://schemas.microsoft.com/office/powerpoint/2010/main" val="417726562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508" y="90497"/>
            <a:ext cx="8856983"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A Complete, Balanced Meal Requires…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539552" y="1592796"/>
            <a:ext cx="3888432" cy="2862322"/>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1. Lean Protein</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EG: boneless, skinless chicken breast, lean pork &amp; beef (trim all visible fat), beans/legumes, eggs/egg whites, fish &amp; seafood (non-breaded/battered), low-fat yogurt &amp; cottage cheese, whey protein powder, tofu</a:t>
            </a:r>
            <a:endParaRPr lang="en-US" sz="2000" dirty="0">
              <a:latin typeface="Baskerville Old Face" panose="02020602080505020303" pitchFamily="18" charset="0"/>
            </a:endParaRPr>
          </a:p>
        </p:txBody>
      </p:sp>
      <p:sp>
        <p:nvSpPr>
          <p:cNvPr id="4" name="TextBox 3"/>
          <p:cNvSpPr txBox="1"/>
          <p:nvPr/>
        </p:nvSpPr>
        <p:spPr>
          <a:xfrm>
            <a:off x="5004048" y="1592796"/>
            <a:ext cx="3816424" cy="2862322"/>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2. Low GI Carbs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EG: green, leafy vegetables, whole-grain, high-fiber breads (2-3g per slice), oats, quinoa, beans/legumes, non-starchy vegetables, basmati/wild/long-grain rice, apples, oranges, blueberries, grapes, cherries, grapefruit</a:t>
            </a:r>
            <a:endParaRPr lang="en-US" sz="2000" dirty="0">
              <a:latin typeface="Baskerville Old Face" panose="02020602080505020303" pitchFamily="18" charset="0"/>
            </a:endParaRPr>
          </a:p>
        </p:txBody>
      </p:sp>
      <p:sp>
        <p:nvSpPr>
          <p:cNvPr id="5" name="TextBox 4"/>
          <p:cNvSpPr txBox="1"/>
          <p:nvPr/>
        </p:nvSpPr>
        <p:spPr>
          <a:xfrm>
            <a:off x="2987824" y="4818371"/>
            <a:ext cx="3636404" cy="1631216"/>
          </a:xfrm>
          <a:prstGeom prst="rect">
            <a:avLst/>
          </a:prstGeom>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u="sng" dirty="0" smtClean="0">
                <a:latin typeface="Baskerville Old Face" panose="02020602080505020303" pitchFamily="18" charset="0"/>
              </a:rPr>
              <a:t>3. Healthy Fats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EG: olive oil, flaxseed oil, canola oil, avocados, eggs &amp; fish with omega-3 fats, olives, nuts, seeds</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2771800" y="836712"/>
            <a:ext cx="3096344" cy="338554"/>
          </a:xfrm>
          <a:prstGeom prst="rect">
            <a:avLst/>
          </a:prstGeom>
          <a:noFill/>
        </p:spPr>
        <p:txBody>
          <a:bodyPr wrap="square" rtlCol="0">
            <a:spAutoFit/>
          </a:bodyPr>
          <a:lstStyle/>
          <a:p>
            <a:r>
              <a:rPr lang="en-US" sz="1600" i="1" dirty="0" smtClean="0"/>
              <a:t>**Follow along on handout 1.6</a:t>
            </a:r>
            <a:endParaRPr lang="en-US" sz="1600" i="1" dirty="0"/>
          </a:p>
        </p:txBody>
      </p:sp>
    </p:spTree>
    <p:extLst>
      <p:ext uri="{BB962C8B-B14F-4D97-AF65-F5344CB8AC3E}">
        <p14:creationId xmlns:p14="http://schemas.microsoft.com/office/powerpoint/2010/main" val="215519071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1691680" y="800639"/>
            <a:ext cx="6280162"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a:t>
            </a:r>
            <a:endParaRPr lang="en-US" sz="2000" b="1" i="1" dirty="0">
              <a:latin typeface="Baskerville Old Face" panose="02020602080505020303" pitchFamily="18" charset="0"/>
            </a:endParaRPr>
          </a:p>
        </p:txBody>
      </p:sp>
      <p:sp>
        <p:nvSpPr>
          <p:cNvPr id="5" name="TextBox 4"/>
          <p:cNvSpPr txBox="1"/>
          <p:nvPr/>
        </p:nvSpPr>
        <p:spPr>
          <a:xfrm>
            <a:off x="251520" y="1484784"/>
            <a:ext cx="4336454" cy="4093428"/>
          </a:xfrm>
          <a:prstGeom prst="rect">
            <a:avLst/>
          </a:prstGeom>
          <a:noFill/>
        </p:spPr>
        <p:txBody>
          <a:bodyPr wrap="square" rtlCol="0">
            <a:spAutoFit/>
          </a:bodyPr>
          <a:lstStyle/>
          <a:p>
            <a:pPr algn="ctr"/>
            <a:r>
              <a:rPr lang="en-US" sz="2000" b="1" dirty="0" smtClean="0">
                <a:latin typeface="Baskerville Old Face" panose="02020602080505020303" pitchFamily="18" charset="0"/>
              </a:rPr>
              <a:t>1. Schedule a time to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Carve out 30 minutes in your schedule each week to plan your meals and create a shopping list. Many people find the best time to meal plan is in advance of their weekly grocery shopping trip.</a:t>
            </a:r>
            <a:endParaRPr lang="en-US" sz="2000" dirty="0">
              <a:latin typeface="Baskerville Old Face" panose="020206020805050203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011132"/>
            <a:ext cx="2124236" cy="1599328"/>
          </a:xfrm>
          <a:prstGeom prst="rect">
            <a:avLst/>
          </a:prstGeom>
        </p:spPr>
      </p:pic>
      <p:sp>
        <p:nvSpPr>
          <p:cNvPr id="7" name="TextBox 6"/>
          <p:cNvSpPr txBox="1"/>
          <p:nvPr/>
        </p:nvSpPr>
        <p:spPr>
          <a:xfrm>
            <a:off x="4587974" y="1484784"/>
            <a:ext cx="4336454" cy="4708981"/>
          </a:xfrm>
          <a:prstGeom prst="rect">
            <a:avLst/>
          </a:prstGeom>
          <a:noFill/>
        </p:spPr>
        <p:txBody>
          <a:bodyPr wrap="square" rtlCol="0">
            <a:spAutoFit/>
          </a:bodyPr>
          <a:lstStyle/>
          <a:p>
            <a:pPr algn="ctr"/>
            <a:r>
              <a:rPr lang="en-US" sz="2000" b="1" dirty="0" smtClean="0">
                <a:latin typeface="Baskerville Old Face" panose="02020602080505020303" pitchFamily="18" charset="0"/>
              </a:rPr>
              <a:t>2. Evaluate your meal plan.</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Does each meal include fruit and/or vegetables? Have you included enough lean protein in each meal &amp; snack? Are staying within your recommended calorie limits? Take this time to ensure you are achieving your nutrition goals and modify as needed.</a:t>
            </a:r>
            <a:endParaRPr lang="en-US" sz="2000" dirty="0">
              <a:latin typeface="Baskerville Old Face" panose="02020602080505020303"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251" y="1996584"/>
            <a:ext cx="2328000" cy="1707200"/>
          </a:xfrm>
          <a:prstGeom prst="rect">
            <a:avLst/>
          </a:prstGeom>
        </p:spPr>
      </p:pic>
      <p:sp>
        <p:nvSpPr>
          <p:cNvPr id="9" name="TextBox 8"/>
          <p:cNvSpPr txBox="1"/>
          <p:nvPr/>
        </p:nvSpPr>
        <p:spPr>
          <a:xfrm>
            <a:off x="395536" y="5578212"/>
            <a:ext cx="3276364" cy="276999"/>
          </a:xfrm>
          <a:prstGeom prst="rect">
            <a:avLst/>
          </a:prstGeom>
          <a:noFill/>
        </p:spPr>
        <p:txBody>
          <a:bodyPr wrap="square" rtlCol="0">
            <a:spAutoFit/>
          </a:bodyPr>
          <a:lstStyle/>
          <a:p>
            <a:r>
              <a:rPr lang="en-US" sz="1200" i="1" dirty="0" smtClean="0"/>
              <a:t>Source: weightloss.about.com</a:t>
            </a:r>
            <a:endParaRPr lang="en-US" sz="1200" i="1" dirty="0"/>
          </a:p>
        </p:txBody>
      </p:sp>
    </p:spTree>
    <p:extLst>
      <p:ext uri="{BB962C8B-B14F-4D97-AF65-F5344CB8AC3E}">
        <p14:creationId xmlns:p14="http://schemas.microsoft.com/office/powerpoint/2010/main" val="292995821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Meal Planning</a:t>
            </a:r>
            <a:r>
              <a:rPr lang="en-US" sz="4000" dirty="0">
                <a:latin typeface="Baskerville Old Face" panose="02020602080505020303" pitchFamily="18" charset="0"/>
              </a:rPr>
              <a:t> </a:t>
            </a:r>
            <a:r>
              <a:rPr lang="en-US" sz="4000" dirty="0" smtClean="0">
                <a:latin typeface="Baskerville Old Face" panose="02020602080505020303" pitchFamily="18" charset="0"/>
              </a:rPr>
              <a:t>for Success</a:t>
            </a:r>
          </a:p>
        </p:txBody>
      </p:sp>
      <p:sp>
        <p:nvSpPr>
          <p:cNvPr id="3" name="TextBox 2"/>
          <p:cNvSpPr txBox="1"/>
          <p:nvPr/>
        </p:nvSpPr>
        <p:spPr>
          <a:xfrm>
            <a:off x="2843808" y="836369"/>
            <a:ext cx="3564396" cy="400110"/>
          </a:xfrm>
          <a:prstGeom prst="rect">
            <a:avLst/>
          </a:prstGeom>
          <a:noFill/>
        </p:spPr>
        <p:txBody>
          <a:bodyPr wrap="square" rtlCol="0">
            <a:spAutoFit/>
          </a:bodyPr>
          <a:lstStyle/>
          <a:p>
            <a:pPr algn="ctr"/>
            <a:r>
              <a:rPr lang="en-US" sz="2000" b="1" dirty="0" smtClean="0">
                <a:latin typeface="Baskerville Old Face" panose="02020602080505020303" pitchFamily="18" charset="0"/>
              </a:rPr>
              <a:t>4 Steps to Healthy Meal Planning</a:t>
            </a:r>
            <a:endParaRPr lang="en-US" sz="2000" b="1" dirty="0">
              <a:latin typeface="Baskerville Old Face" panose="02020602080505020303" pitchFamily="18" charset="0"/>
            </a:endParaRPr>
          </a:p>
        </p:txBody>
      </p:sp>
      <p:sp>
        <p:nvSpPr>
          <p:cNvPr id="4" name="TextBox 3"/>
          <p:cNvSpPr txBox="1"/>
          <p:nvPr/>
        </p:nvSpPr>
        <p:spPr>
          <a:xfrm>
            <a:off x="251520" y="1484784"/>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3. Shop &amp; cook.</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Here is where meal planning in advance of your weekly grocery run comes in handy! Another great tip is to spend a few hours in the kitchen on the weekend, preparing lunches &amp; snacks in advance. Place in individual portions and you are ready to go for the week!</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792" y="1988840"/>
            <a:ext cx="1731910" cy="1584205"/>
          </a:xfrm>
          <a:prstGeom prst="rect">
            <a:avLst/>
          </a:prstGeom>
        </p:spPr>
      </p:pic>
      <p:sp>
        <p:nvSpPr>
          <p:cNvPr id="6" name="TextBox 5"/>
          <p:cNvSpPr txBox="1"/>
          <p:nvPr/>
        </p:nvSpPr>
        <p:spPr>
          <a:xfrm>
            <a:off x="4587974" y="1484783"/>
            <a:ext cx="4336454" cy="4401205"/>
          </a:xfrm>
          <a:prstGeom prst="rect">
            <a:avLst/>
          </a:prstGeom>
          <a:noFill/>
        </p:spPr>
        <p:txBody>
          <a:bodyPr wrap="square" rtlCol="0">
            <a:spAutoFit/>
          </a:bodyPr>
          <a:lstStyle/>
          <a:p>
            <a:pPr algn="ctr"/>
            <a:r>
              <a:rPr lang="en-US" sz="2000" b="1" dirty="0" smtClean="0">
                <a:latin typeface="Baskerville Old Face" panose="02020602080505020303" pitchFamily="18" charset="0"/>
              </a:rPr>
              <a:t>4. Lay out the day’s food.</a:t>
            </a: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This can be done the night before or the morning of, depending on what works best for you. Refer to your plan and pack your items to bring to work and place the items to be eaten at home in the fridge and pantry where they are most easily accessible when you get hungry!</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682" y="1988839"/>
            <a:ext cx="1931707" cy="1584205"/>
          </a:xfrm>
          <a:prstGeom prst="rect">
            <a:avLst/>
          </a:prstGeom>
        </p:spPr>
      </p:pic>
      <p:pic>
        <p:nvPicPr>
          <p:cNvPr id="8" name="Picture 7"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385204" y="5982476"/>
            <a:ext cx="1605324" cy="974916"/>
          </a:xfrm>
          <a:prstGeom prst="rect">
            <a:avLst/>
          </a:prstGeom>
          <a:noFill/>
          <a:ln w="9525">
            <a:noFill/>
            <a:miter lim="800000"/>
            <a:headEnd/>
            <a:tailEnd/>
          </a:ln>
        </p:spPr>
      </p:pic>
    </p:spTree>
    <p:extLst>
      <p:ext uri="{BB962C8B-B14F-4D97-AF65-F5344CB8AC3E}">
        <p14:creationId xmlns:p14="http://schemas.microsoft.com/office/powerpoint/2010/main" val="224226410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Putting It Into Action…</a:t>
            </a:r>
          </a:p>
        </p:txBody>
      </p:sp>
      <p:sp>
        <p:nvSpPr>
          <p:cNvPr id="3" name="TextBox 2"/>
          <p:cNvSpPr txBox="1"/>
          <p:nvPr/>
        </p:nvSpPr>
        <p:spPr>
          <a:xfrm>
            <a:off x="539552" y="893134"/>
            <a:ext cx="8280920" cy="5016758"/>
          </a:xfrm>
          <a:prstGeom prst="rect">
            <a:avLst/>
          </a:prstGeom>
          <a:noFill/>
        </p:spPr>
        <p:txBody>
          <a:bodyPr wrap="square" rtlCol="0">
            <a:spAutoFit/>
          </a:bodyPr>
          <a:lstStyle/>
          <a:p>
            <a:r>
              <a:rPr lang="en-US" sz="2000" dirty="0" smtClean="0">
                <a:latin typeface="Baskerville Old Face" panose="02020602080505020303" pitchFamily="18" charset="0"/>
              </a:rPr>
              <a:t>Now that you have a basic understanding of meal planning, best foods for weight loss and how to pick a “good” carb from a “bad” carb, it’s time to put it to 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groups of 2-3, take what we have discussed and the handouts at your disposal and come up with some other ideas for healthy meals &amp; snacks. See </a:t>
            </a:r>
            <a:r>
              <a:rPr lang="en-US" sz="2000" i="1" dirty="0" smtClean="0">
                <a:latin typeface="Baskerville Old Face" panose="02020602080505020303" pitchFamily="18" charset="0"/>
              </a:rPr>
              <a:t>Worksheet 1.7</a:t>
            </a:r>
            <a:r>
              <a:rPr lang="en-US" sz="2000" dirty="0" smtClean="0">
                <a:latin typeface="Baskerville Old Face" panose="02020602080505020303" pitchFamily="18" charset="0"/>
              </a:rPr>
              <a:t>. [also 1.9 and 1.10]</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Remember to include lean protein, low GI carbohydrates and healthy fats in your meals.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best snacks for weight loss are those containing lean protein &amp; fiber!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Each group should come up with three meals and at least one snack. We’ll review them as a group to determine if the plans are great as is or if there is room for improvement! You can stock pile meal and snack ideas using your Meal Planner Template – </a:t>
            </a:r>
            <a:r>
              <a:rPr lang="en-US" sz="2000" i="1" dirty="0" smtClean="0">
                <a:latin typeface="Baskerville Old Face" panose="02020602080505020303" pitchFamily="18" charset="0"/>
              </a:rPr>
              <a:t>handout 1.8</a:t>
            </a:r>
            <a:r>
              <a:rPr lang="en-US" sz="2000" dirty="0" smtClean="0">
                <a:latin typeface="Baskerville Old Face" panose="02020602080505020303" pitchFamily="18" charset="0"/>
              </a:rPr>
              <a:t>.</a:t>
            </a:r>
          </a:p>
        </p:txBody>
      </p:sp>
      <p:pic>
        <p:nvPicPr>
          <p:cNvPr id="4" name="Picture 3"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Tree>
    <p:extLst>
      <p:ext uri="{BB962C8B-B14F-4D97-AF65-F5344CB8AC3E}">
        <p14:creationId xmlns:p14="http://schemas.microsoft.com/office/powerpoint/2010/main" val="53343976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6156684" cy="707886"/>
          </a:xfrm>
          <a:prstGeom prst="rect">
            <a:avLst/>
          </a:prstGeom>
          <a:noFill/>
        </p:spPr>
        <p:txBody>
          <a:bodyPr wrap="square" rtlCol="0">
            <a:spAutoFit/>
          </a:bodyPr>
          <a:lstStyle/>
          <a:p>
            <a:pPr algn="ctr"/>
            <a:r>
              <a:rPr lang="en-US" sz="4000" dirty="0" smtClean="0">
                <a:latin typeface="Baskerville Old Face" panose="02020602080505020303" pitchFamily="18" charset="0"/>
              </a:rPr>
              <a:t>Remember!</a:t>
            </a:r>
          </a:p>
        </p:txBody>
      </p:sp>
      <p:sp>
        <p:nvSpPr>
          <p:cNvPr id="3" name="TextBox 2"/>
          <p:cNvSpPr txBox="1"/>
          <p:nvPr/>
        </p:nvSpPr>
        <p:spPr>
          <a:xfrm>
            <a:off x="251520" y="836369"/>
            <a:ext cx="8640960" cy="1938992"/>
          </a:xfrm>
          <a:prstGeom prst="rect">
            <a:avLst/>
          </a:prstGeom>
          <a:noFill/>
        </p:spPr>
        <p:txBody>
          <a:bodyPr wrap="square" rtlCol="0">
            <a:spAutoFit/>
          </a:bodyPr>
          <a:lstStyle/>
          <a:p>
            <a:pPr algn="ctr"/>
            <a:r>
              <a:rPr lang="en-US" sz="2000" dirty="0" smtClean="0">
                <a:latin typeface="Baskerville Old Face" panose="02020602080505020303" pitchFamily="18" charset="0"/>
              </a:rPr>
              <a:t>Putting the time into planning your meals &amp; snacks is an important investment into your health &amp; success! Failing to plan can easily turn into planning to fail!</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Make the time each week to plan your meals &amp; snacks and make time each day to ensure your food options are prepared for the day ahead. This investment of an hour or so per week can make a huge difference in your success!</a:t>
            </a:r>
            <a:endParaRPr lang="en-US" sz="2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123" y="3392996"/>
            <a:ext cx="2993797" cy="223536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82476"/>
            <a:ext cx="1605324" cy="974916"/>
          </a:xfrm>
          <a:prstGeom prst="rect">
            <a:avLst/>
          </a:prstGeom>
          <a:noFill/>
          <a:ln w="9525">
            <a:noFill/>
            <a:miter lim="800000"/>
            <a:headEnd/>
            <a:tailEnd/>
          </a:ln>
        </p:spPr>
      </p:pic>
    </p:spTree>
    <p:extLst>
      <p:ext uri="{BB962C8B-B14F-4D97-AF65-F5344CB8AC3E}">
        <p14:creationId xmlns:p14="http://schemas.microsoft.com/office/powerpoint/2010/main" val="9794706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272300" y="5883084"/>
            <a:ext cx="1605324" cy="974916"/>
          </a:xfrm>
          <a:prstGeom prst="rect">
            <a:avLst/>
          </a:prstGeom>
          <a:noFill/>
          <a:ln w="9525">
            <a:noFill/>
            <a:miter lim="800000"/>
            <a:headEnd/>
            <a:tailEnd/>
          </a:ln>
        </p:spPr>
      </p:pic>
      <p:sp>
        <p:nvSpPr>
          <p:cNvPr id="3" name="TextBox 2"/>
          <p:cNvSpPr txBox="1"/>
          <p:nvPr/>
        </p:nvSpPr>
        <p:spPr>
          <a:xfrm>
            <a:off x="1079612" y="304944"/>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Month:</a:t>
            </a:r>
            <a:endParaRPr lang="en-CA" sz="4000" b="1" u="sng" dirty="0">
              <a:latin typeface="Baskerville Old Face" pitchFamily="18" charset="0"/>
            </a:endParaRPr>
          </a:p>
        </p:txBody>
      </p:sp>
      <p:sp>
        <p:nvSpPr>
          <p:cNvPr id="4" name="TextBox 3"/>
          <p:cNvSpPr txBox="1"/>
          <p:nvPr/>
        </p:nvSpPr>
        <p:spPr>
          <a:xfrm>
            <a:off x="863588" y="908720"/>
            <a:ext cx="5076564" cy="5355312"/>
          </a:xfrm>
          <a:prstGeom prst="rect">
            <a:avLst/>
          </a:prstGeom>
          <a:noFill/>
        </p:spPr>
        <p:txBody>
          <a:bodyPr wrap="square" rtlCol="0">
            <a:spAutoFit/>
          </a:bodyPr>
          <a:lstStyle/>
          <a:p>
            <a:pPr lvl="1">
              <a:buFont typeface="Arial" pitchFamily="34" charset="0"/>
              <a:buChar char="•"/>
            </a:pPr>
            <a:r>
              <a:rPr lang="en-CA" dirty="0" smtClean="0">
                <a:latin typeface="Baskerville Old Face" pitchFamily="18" charset="0"/>
              </a:rPr>
              <a:t> Monthly check-in and group discussion</a:t>
            </a:r>
          </a:p>
          <a:p>
            <a:pPr lvl="1">
              <a:buFont typeface="Arial" pitchFamily="34" charset="0"/>
              <a:buChar char="•"/>
            </a:pPr>
            <a:endParaRPr lang="en-CA" dirty="0" smtClean="0">
              <a:latin typeface="Baskerville Old Face" pitchFamily="18" charset="0"/>
            </a:endParaRPr>
          </a:p>
          <a:p>
            <a:pPr lvl="1">
              <a:buFont typeface="Arial" pitchFamily="34" charset="0"/>
              <a:buChar char="•"/>
            </a:pPr>
            <a:r>
              <a:rPr lang="en-CA" dirty="0" smtClean="0">
                <a:latin typeface="Baskerville Old Face" pitchFamily="18" charset="0"/>
              </a:rPr>
              <a:t> Getting active</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a:latin typeface="Baskerville Old Face" pitchFamily="18" charset="0"/>
              </a:rPr>
              <a:t> </a:t>
            </a:r>
            <a:r>
              <a:rPr lang="en-CA" dirty="0" smtClean="0">
                <a:latin typeface="Baskerville Old Face" pitchFamily="18" charset="0"/>
              </a:rPr>
              <a:t>Basic cardio &amp; strength training guidelines</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smtClean="0">
                <a:latin typeface="Baskerville Old Face" pitchFamily="18" charset="0"/>
              </a:rPr>
              <a:t> Rating of Perceived Exertion (RPE) Scale</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smtClean="0">
                <a:latin typeface="Baskerville Old Face" pitchFamily="18" charset="0"/>
              </a:rPr>
              <a:t> Portion Control</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a:latin typeface="Baskerville Old Face" pitchFamily="18" charset="0"/>
              </a:rPr>
              <a:t> </a:t>
            </a:r>
            <a:r>
              <a:rPr lang="en-CA" dirty="0" smtClean="0">
                <a:latin typeface="Baskerville Old Face" pitchFamily="18" charset="0"/>
              </a:rPr>
              <a:t>Timing of meals</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smtClean="0">
                <a:latin typeface="Baskerville Old Face" pitchFamily="18" charset="0"/>
              </a:rPr>
              <a:t> Eating well on a budget</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a:latin typeface="Baskerville Old Face" pitchFamily="18" charset="0"/>
              </a:rPr>
              <a:t> </a:t>
            </a:r>
            <a:r>
              <a:rPr lang="en-CA" dirty="0" smtClean="0">
                <a:latin typeface="Baskerville Old Face" pitchFamily="18" charset="0"/>
              </a:rPr>
              <a:t>Reading &amp; understanding food labels</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smtClean="0">
                <a:latin typeface="Baskerville Old Face" pitchFamily="18" charset="0"/>
              </a:rPr>
              <a:t> The importance of sleep</a:t>
            </a:r>
          </a:p>
          <a:p>
            <a:pPr lvl="1">
              <a:buFont typeface="Arial" pitchFamily="34" charset="0"/>
              <a:buChar char="•"/>
            </a:pPr>
            <a:endParaRPr lang="en-CA" dirty="0">
              <a:latin typeface="Baskerville Old Face" pitchFamily="18" charset="0"/>
            </a:endParaRPr>
          </a:p>
          <a:p>
            <a:pPr lvl="1">
              <a:buFont typeface="Arial" pitchFamily="34" charset="0"/>
              <a:buChar char="•"/>
            </a:pPr>
            <a:r>
              <a:rPr lang="en-CA" dirty="0" smtClean="0">
                <a:latin typeface="Baskerville Old Face" pitchFamily="18" charset="0"/>
              </a:rPr>
              <a:t>Re-visit sub-goals!</a:t>
            </a:r>
            <a:endParaRPr lang="en-CA"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488"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Welcome!</a:t>
            </a:r>
            <a:endParaRPr lang="en-US" sz="4000" b="1" dirty="0">
              <a:latin typeface="Baskerville Old Face" panose="02020602080505020303" pitchFamily="18" charset="0"/>
              <a:cs typeface="Calibri"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500" r="99333">
                        <a14:foregroundMark x1="22500" y1="16250" x2="22500" y2="16250"/>
                        <a14:foregroundMark x1="21833" y1="16250" x2="7833" y2="2750"/>
                        <a14:foregroundMark x1="7833" y1="2750" x2="6667" y2="3250"/>
                        <a14:foregroundMark x1="7833" y1="3500" x2="7833" y2="3500"/>
                        <a14:foregroundMark x1="7833" y1="3500" x2="7833" y2="3500"/>
                      </a14:backgroundRemoval>
                    </a14:imgEffect>
                  </a14:imgLayer>
                </a14:imgProps>
              </a:ext>
              <a:ext uri="{28A0092B-C50C-407E-A947-70E740481C1C}">
                <a14:useLocalDpi xmlns:a14="http://schemas.microsoft.com/office/drawing/2010/main" val="0"/>
              </a:ext>
            </a:extLst>
          </a:blip>
          <a:stretch>
            <a:fillRect/>
          </a:stretch>
        </p:blipFill>
        <p:spPr>
          <a:xfrm>
            <a:off x="318208" y="943943"/>
            <a:ext cx="4011910" cy="5349213"/>
          </a:xfrm>
          <a:prstGeom prst="rect">
            <a:avLst/>
          </a:prstGeom>
        </p:spPr>
      </p:pic>
      <p:sp>
        <p:nvSpPr>
          <p:cNvPr id="6" name="TextBox 5"/>
          <p:cNvSpPr txBox="1"/>
          <p:nvPr/>
        </p:nvSpPr>
        <p:spPr>
          <a:xfrm>
            <a:off x="4175956" y="836712"/>
            <a:ext cx="4707297" cy="5324535"/>
          </a:xfrm>
          <a:prstGeom prst="rect">
            <a:avLst/>
          </a:prstGeom>
          <a:noFill/>
        </p:spPr>
        <p:txBody>
          <a:bodyPr wrap="square" rtlCol="0">
            <a:spAutoFit/>
          </a:bodyPr>
          <a:lstStyle/>
          <a:p>
            <a:pPr algn="ctr"/>
            <a:r>
              <a:rPr lang="en-US" sz="2000" dirty="0" smtClean="0">
                <a:latin typeface="Baskerville Old Face" panose="02020602080505020303" pitchFamily="18" charset="0"/>
              </a:rPr>
              <a:t>Congratulations on taking the first step to a fitter, healthier you! </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Over the next 3 months, you are going to learn about &amp; implement the fundamentals of weight loss.</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Along with your fellow participants, 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here to support &amp; encourage you. Your consultant is here to provide one-on-one support and guidance throughout your journey and beyond the initial 3 month program. </a:t>
            </a:r>
          </a:p>
          <a:p>
            <a:pPr algn="ctr"/>
            <a:endParaRPr lang="en-US" sz="2000" dirty="0">
              <a:latin typeface="Baskerville Old Face" panose="02020602080505020303" pitchFamily="18" charset="0"/>
            </a:endParaRPr>
          </a:p>
          <a:p>
            <a:pPr algn="ctr"/>
            <a:r>
              <a:rPr lang="en-US" sz="2000" dirty="0" smtClean="0">
                <a:latin typeface="Baskerville Old Face" panose="02020602080505020303" pitchFamily="18" charset="0"/>
              </a:rPr>
              <a:t>Make sure you take advantage of this and book your one-on-one consultation to help you achieve your goals!</a:t>
            </a:r>
            <a:endParaRPr lang="en-US" sz="2000"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39"/>
            <a:ext cx="3934780" cy="2795199"/>
          </a:xfrm>
        </p:spPr>
        <p:txBody>
          <a:bodyPr/>
          <a:lstStyle/>
          <a:p>
            <a:pPr>
              <a:buNone/>
            </a:pPr>
            <a:r>
              <a:rPr lang="en-CA" sz="2000" dirty="0" smtClean="0">
                <a:latin typeface="Baskerville Old Face" pitchFamily="18" charset="0"/>
              </a:rPr>
              <a:t>Things to bring to each session:</a:t>
            </a:r>
          </a:p>
          <a:p>
            <a:pPr>
              <a:buNone/>
            </a:pPr>
            <a:endParaRPr lang="en-CA" sz="2000" dirty="0" smtClean="0">
              <a:latin typeface="Baskerville Old Face" pitchFamily="18" charset="0"/>
            </a:endParaRPr>
          </a:p>
          <a:p>
            <a:r>
              <a:rPr lang="en-CA" sz="2000" dirty="0" smtClean="0">
                <a:latin typeface="Baskerville Old Face" pitchFamily="18" charset="0"/>
              </a:rPr>
              <a:t>Your lunch or a snack</a:t>
            </a:r>
          </a:p>
          <a:p>
            <a:r>
              <a:rPr lang="en-CA" sz="2000" dirty="0" smtClean="0">
                <a:latin typeface="Baskerville Old Face" pitchFamily="18" charset="0"/>
              </a:rPr>
              <a:t>Three ring binder/</a:t>
            </a:r>
            <a:r>
              <a:rPr lang="en-CA" sz="2000" dirty="0" err="1" smtClean="0">
                <a:latin typeface="Baskerville Old Face" pitchFamily="18" charset="0"/>
              </a:rPr>
              <a:t>duotang</a:t>
            </a:r>
            <a:endParaRPr lang="en-CA" sz="2000" dirty="0" smtClean="0">
              <a:latin typeface="Baskerville Old Face" pitchFamily="18" charset="0"/>
            </a:endParaRPr>
          </a:p>
          <a:p>
            <a:r>
              <a:rPr lang="en-CA" sz="2000" dirty="0" smtClean="0">
                <a:latin typeface="Baskerville Old Face" pitchFamily="18" charset="0"/>
              </a:rPr>
              <a:t>Pen/pencil</a:t>
            </a:r>
          </a:p>
          <a:p>
            <a:r>
              <a:rPr lang="en-CA" sz="2000" dirty="0" smtClean="0">
                <a:latin typeface="Baskerville Old Face" pitchFamily="18" charset="0"/>
              </a:rPr>
              <a:t>Open mind &amp; desire to learn!</a:t>
            </a:r>
          </a:p>
          <a:p>
            <a:r>
              <a:rPr lang="en-CA" sz="2000" dirty="0" smtClean="0">
                <a:latin typeface="Baskerville Old Face" pitchFamily="18" charset="0"/>
              </a:rPr>
              <a:t>Questions</a:t>
            </a:r>
            <a:endParaRPr lang="en-CA" sz="2000" dirty="0">
              <a:latin typeface="Baskerville Old Face" pitchFamily="18" charset="0"/>
            </a:endParaRPr>
          </a:p>
        </p:txBody>
      </p:sp>
      <p:sp>
        <p:nvSpPr>
          <p:cNvPr id="3" name="Title 2"/>
          <p:cNvSpPr>
            <a:spLocks noGrp="1"/>
          </p:cNvSpPr>
          <p:nvPr>
            <p:ph type="title"/>
          </p:nvPr>
        </p:nvSpPr>
        <p:spPr>
          <a:xfrm>
            <a:off x="467544" y="260648"/>
            <a:ext cx="8229600" cy="1143000"/>
          </a:xfrm>
        </p:spPr>
        <p:txBody>
          <a:bodyPr>
            <a:normAutofit/>
          </a:bodyPr>
          <a:lstStyle/>
          <a:p>
            <a:pPr algn="ctr"/>
            <a:r>
              <a:rPr lang="en-CA" sz="4000" u="sng" dirty="0" smtClean="0">
                <a:latin typeface="Baskerville Old Face" pitchFamily="18" charset="0"/>
              </a:rPr>
              <a:t>Fit &amp; Lean in 2014</a:t>
            </a:r>
            <a:endParaRPr lang="en-CA" sz="4000" u="sng" dirty="0">
              <a:latin typeface="Baskerville Old Face" pitchFamily="18" charset="0"/>
            </a:endParaRPr>
          </a:p>
        </p:txBody>
      </p:sp>
      <p:pic>
        <p:nvPicPr>
          <p:cNvPr id="4" name="Picture 3" descr="3-ring-binder.jpg"/>
          <p:cNvPicPr>
            <a:picLocks noChangeAspect="1"/>
          </p:cNvPicPr>
          <p:nvPr/>
        </p:nvPicPr>
        <p:blipFill>
          <a:blip r:embed="rId2" cstate="print"/>
          <a:stretch>
            <a:fillRect/>
          </a:stretch>
        </p:blipFill>
        <p:spPr>
          <a:xfrm>
            <a:off x="4860032" y="1575514"/>
            <a:ext cx="2249996" cy="1877997"/>
          </a:xfrm>
          <a:prstGeom prst="rect">
            <a:avLst/>
          </a:prstGeom>
          <a:ln>
            <a:noFill/>
          </a:ln>
          <a:effectLst>
            <a:outerShdw blurRad="292100" dist="139700" dir="2700000" algn="tl" rotWithShape="0">
              <a:srgbClr val="333333">
                <a:alpha val="65000"/>
              </a:srgbClr>
            </a:outerShdw>
          </a:effectLst>
        </p:spPr>
      </p:pic>
      <p:pic>
        <p:nvPicPr>
          <p:cNvPr id="6" name="Picture 5" descr="pen-pencil.jpg"/>
          <p:cNvPicPr>
            <a:picLocks noChangeAspect="1"/>
          </p:cNvPicPr>
          <p:nvPr/>
        </p:nvPicPr>
        <p:blipFill>
          <a:blip r:embed="rId3" cstate="print"/>
          <a:stretch>
            <a:fillRect/>
          </a:stretch>
        </p:blipFill>
        <p:spPr>
          <a:xfrm rot="5400000">
            <a:off x="6282951" y="2726161"/>
            <a:ext cx="3191242" cy="924513"/>
          </a:xfrm>
          <a:prstGeom prst="rect">
            <a:avLst/>
          </a:prstGeom>
          <a:ln>
            <a:noFill/>
          </a:ln>
          <a:effectLst>
            <a:outerShdw blurRad="292100" dist="139700" dir="2700000" algn="tl" rotWithShape="0">
              <a:srgbClr val="333333">
                <a:alpha val="65000"/>
              </a:srgbClr>
            </a:outerShdw>
          </a:effectLst>
        </p:spPr>
      </p:pic>
      <p:pic>
        <p:nvPicPr>
          <p:cNvPr id="7" name="Picture 6" descr="Adult-Learning-Class.jpg"/>
          <p:cNvPicPr>
            <a:picLocks noChangeAspect="1"/>
          </p:cNvPicPr>
          <p:nvPr/>
        </p:nvPicPr>
        <p:blipFill>
          <a:blip r:embed="rId4" cstate="print"/>
          <a:stretch>
            <a:fillRect/>
          </a:stretch>
        </p:blipFill>
        <p:spPr>
          <a:xfrm>
            <a:off x="4211960" y="3789040"/>
            <a:ext cx="2843808" cy="1894198"/>
          </a:xfrm>
          <a:prstGeom prst="rect">
            <a:avLst/>
          </a:prstGeom>
          <a:ln>
            <a:noFill/>
          </a:ln>
          <a:effectLst>
            <a:outerShdw blurRad="292100" dist="139700" dir="2700000" algn="tl" rotWithShape="0">
              <a:srgbClr val="333333">
                <a:alpha val="65000"/>
              </a:srgbClr>
            </a:outerShdw>
          </a:effectLst>
        </p:spPr>
      </p:pic>
      <p:pic>
        <p:nvPicPr>
          <p:cNvPr id="8" name="Picture 5"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344308" y="5883084"/>
            <a:ext cx="1605324" cy="9749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572" y="1087959"/>
            <a:ext cx="8604956" cy="707886"/>
          </a:xfrm>
          <a:prstGeom prst="rect">
            <a:avLst/>
          </a:prstGeom>
          <a:noFill/>
        </p:spPr>
        <p:txBody>
          <a:bodyPr wrap="square" rtlCol="0">
            <a:spAutoFit/>
          </a:bodyPr>
          <a:lstStyle/>
          <a:p>
            <a:r>
              <a:rPr lang="en-US" sz="2000" dirty="0" smtClean="0">
                <a:latin typeface="Baskerville Old Face" panose="02020602080505020303" pitchFamily="18" charset="0"/>
              </a:rPr>
              <a:t>Losing weight takes more than desire. It takes commitment and a well-thought out plan. Let’s look at the five steps to getting started:</a:t>
            </a:r>
            <a:endParaRPr lang="en-US" sz="2000" dirty="0">
              <a:latin typeface="Baskerville Old Face" panose="02020602080505020303" pitchFamily="18" charset="0"/>
            </a:endParaRPr>
          </a:p>
        </p:txBody>
      </p:sp>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2365027" y="188640"/>
            <a:ext cx="4593965"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Starting Line…</a:t>
            </a:r>
            <a:endParaRPr lang="en-US" sz="4000" b="1" dirty="0">
              <a:latin typeface="Baskerville Old Face" panose="02020602080505020303" pitchFamily="18" charset="0"/>
              <a:cs typeface="Calibri" pitchFamily="34" charset="0"/>
            </a:endParaRPr>
          </a:p>
        </p:txBody>
      </p:sp>
      <p:sp>
        <p:nvSpPr>
          <p:cNvPr id="6" name="TextBox 5"/>
          <p:cNvSpPr txBox="1"/>
          <p:nvPr/>
        </p:nvSpPr>
        <p:spPr>
          <a:xfrm>
            <a:off x="845585" y="2027492"/>
            <a:ext cx="7632848" cy="3631763"/>
          </a:xfrm>
          <a:prstGeom prst="rect">
            <a:avLst/>
          </a:prstGeom>
          <a:noFill/>
        </p:spPr>
        <p:txBody>
          <a:bodyPr wrap="square" rtlCol="0">
            <a:spAutoFit/>
          </a:bodyPr>
          <a:lstStyle/>
          <a:p>
            <a:pPr marL="342900" indent="-342900">
              <a:lnSpc>
                <a:spcPct val="200000"/>
              </a:lnSpc>
              <a:buFont typeface="+mj-lt"/>
              <a:buAutoNum type="arabicPeriod"/>
            </a:pPr>
            <a:r>
              <a:rPr lang="en-US" sz="2000" dirty="0" smtClean="0">
                <a:latin typeface="Baskerville Old Face" panose="02020602080505020303" pitchFamily="18" charset="0"/>
              </a:rPr>
              <a:t> Make a commitment.</a:t>
            </a:r>
          </a:p>
          <a:p>
            <a:pPr marL="342900" indent="-342900">
              <a:lnSpc>
                <a:spcPct val="200000"/>
              </a:lnSpc>
              <a:buFont typeface="+mj-lt"/>
              <a:buAutoNum type="arabicPeriod"/>
            </a:pPr>
            <a:r>
              <a:rPr lang="en-US" sz="2000" dirty="0" smtClean="0">
                <a:latin typeface="Baskerville Old Face" panose="02020602080505020303" pitchFamily="18" charset="0"/>
              </a:rPr>
              <a:t>Take stock of where you are.</a:t>
            </a:r>
          </a:p>
          <a:p>
            <a:pPr marL="342900" indent="-342900">
              <a:lnSpc>
                <a:spcPct val="200000"/>
              </a:lnSpc>
              <a:buFont typeface="+mj-lt"/>
              <a:buAutoNum type="arabicPeriod"/>
            </a:pPr>
            <a:r>
              <a:rPr lang="en-US" sz="2000" dirty="0" smtClean="0">
                <a:latin typeface="Baskerville Old Face" panose="02020602080505020303" pitchFamily="18" charset="0"/>
              </a:rPr>
              <a:t>Set realistic goals.</a:t>
            </a:r>
          </a:p>
          <a:p>
            <a:pPr marL="342900" indent="-342900">
              <a:lnSpc>
                <a:spcPct val="200000"/>
              </a:lnSpc>
              <a:buFont typeface="+mj-lt"/>
              <a:buAutoNum type="arabicPeriod"/>
            </a:pPr>
            <a:r>
              <a:rPr lang="en-US" sz="2000" dirty="0" smtClean="0">
                <a:latin typeface="Baskerville Old Face" panose="02020602080505020303" pitchFamily="18" charset="0"/>
              </a:rPr>
              <a:t>Identify resources for information and support.</a:t>
            </a:r>
          </a:p>
          <a:p>
            <a:pPr marL="342900" indent="-342900">
              <a:lnSpc>
                <a:spcPct val="200000"/>
              </a:lnSpc>
              <a:buFont typeface="+mj-lt"/>
              <a:buAutoNum type="arabicPeriod"/>
            </a:pPr>
            <a:r>
              <a:rPr lang="en-US" sz="2000" dirty="0" smtClean="0">
                <a:latin typeface="Baskerville Old Face" panose="02020602080505020303" pitchFamily="18" charset="0"/>
              </a:rPr>
              <a:t>Continually “check in” with yourself and monitor your progress.</a:t>
            </a:r>
          </a:p>
          <a:p>
            <a:pPr marL="342900" indent="-342900">
              <a:lnSpc>
                <a:spcPct val="150000"/>
              </a:lnSpc>
              <a:buFont typeface="+mj-lt"/>
              <a:buAutoNum type="arabicPeriod"/>
            </a:pPr>
            <a:endParaRPr lang="en-US" sz="2000" dirty="0">
              <a:latin typeface="Baskerville Old Face" panose="02020602080505020303" pitchFamily="18"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9" name="TextBox 8"/>
          <p:cNvSpPr txBox="1"/>
          <p:nvPr/>
        </p:nvSpPr>
        <p:spPr>
          <a:xfrm>
            <a:off x="755576" y="5481228"/>
            <a:ext cx="4032448" cy="261610"/>
          </a:xfrm>
          <a:prstGeom prst="rect">
            <a:avLst/>
          </a:prstGeom>
          <a:noFill/>
        </p:spPr>
        <p:txBody>
          <a:bodyPr wrap="square" rtlCol="0">
            <a:spAutoFit/>
          </a:bodyPr>
          <a:lstStyle/>
          <a:p>
            <a:r>
              <a:rPr lang="en-US" sz="1100" i="1" dirty="0" smtClean="0">
                <a:latin typeface="Calibri" panose="020F0502020204030204" pitchFamily="34" charset="0"/>
              </a:rPr>
              <a:t>Source: www.cdc.gov/healthyweight</a:t>
            </a:r>
            <a:endParaRPr lang="en-US" sz="1100" i="1" dirty="0">
              <a:latin typeface="Calibri" panose="020F0502020204030204" pitchFamily="34" charset="0"/>
            </a:endParaRPr>
          </a:p>
        </p:txBody>
      </p:sp>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3" y="0"/>
            <a:ext cx="4548749" cy="6921388"/>
          </a:xfrm>
          <a:prstGeom prst="rect">
            <a:avLst/>
          </a:prstGeom>
        </p:spPr>
      </p:pic>
      <p:sp>
        <p:nvSpPr>
          <p:cNvPr id="3" name="TextBox 2"/>
          <p:cNvSpPr txBox="1"/>
          <p:nvPr/>
        </p:nvSpPr>
        <p:spPr>
          <a:xfrm>
            <a:off x="4608005" y="0"/>
            <a:ext cx="4553549" cy="707886"/>
          </a:xfrm>
          <a:prstGeom prst="rect">
            <a:avLst/>
          </a:prstGeom>
          <a:noFill/>
        </p:spPr>
        <p:txBody>
          <a:bodyPr wrap="square" rtlCol="0">
            <a:spAutoFit/>
          </a:bodyPr>
          <a:lstStyle/>
          <a:p>
            <a:r>
              <a:rPr lang="en-US" sz="4000" u="sng" dirty="0" smtClean="0">
                <a:latin typeface="Baskerville Old Face" panose="02020602080505020303" pitchFamily="18" charset="0"/>
              </a:rPr>
              <a:t>Make a commitment</a:t>
            </a:r>
            <a:endParaRPr lang="en-US" sz="4000" u="sng" dirty="0">
              <a:latin typeface="Baskerville Old Face" panose="02020602080505020303" pitchFamily="18" charset="0"/>
            </a:endParaRPr>
          </a:p>
        </p:txBody>
      </p:sp>
      <p:sp>
        <p:nvSpPr>
          <p:cNvPr id="5" name="TextBox 4"/>
          <p:cNvSpPr txBox="1"/>
          <p:nvPr/>
        </p:nvSpPr>
        <p:spPr>
          <a:xfrm>
            <a:off x="4608005" y="798426"/>
            <a:ext cx="4553550" cy="5016758"/>
          </a:xfrm>
          <a:prstGeom prst="rect">
            <a:avLst/>
          </a:prstGeom>
          <a:noFill/>
        </p:spPr>
        <p:txBody>
          <a:bodyPr wrap="square" rtlCol="0">
            <a:spAutoFit/>
          </a:bodyPr>
          <a:lstStyle/>
          <a:p>
            <a:r>
              <a:rPr lang="en-US" sz="2000" dirty="0" smtClean="0">
                <a:latin typeface="Baskerville Old Face" panose="02020602080505020303" pitchFamily="18" charset="0"/>
              </a:rPr>
              <a:t>Making the decision to lose weight, change your lifestyle and become healthier is a big step to take. Start simply by making a commitment to yourself! </a:t>
            </a:r>
            <a:r>
              <a:rPr lang="en-US" sz="2000" i="1" dirty="0" smtClean="0">
                <a:latin typeface="Baskerville Old Face" panose="02020602080505020303" pitchFamily="18" charset="0"/>
              </a:rPr>
              <a:t>See handout 1.1</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Writing down the reasons why you want to lose weight can also help. Signing a contract with yourself can also be helpful and serve as a formal reminder of the promise you have made to yourself to improve your health.</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We have provided a worksheet which you can fill out with your reasons for starting this journey and a simple promise to yourself to commit to a healthier lifestyle.</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452320" y="5815184"/>
            <a:ext cx="1605324" cy="974916"/>
          </a:xfrm>
          <a:prstGeom prst="rect">
            <a:avLst/>
          </a:prstGeom>
          <a:noFill/>
          <a:ln w="9525">
            <a:noFill/>
            <a:miter lim="800000"/>
            <a:headEnd/>
            <a:tailEnd/>
          </a:ln>
        </p:spPr>
      </p:pic>
    </p:spTree>
    <p:extLst>
      <p:ext uri="{BB962C8B-B14F-4D97-AF65-F5344CB8AC3E}">
        <p14:creationId xmlns:p14="http://schemas.microsoft.com/office/powerpoint/2010/main" val="22801771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74760" y="90497"/>
            <a:ext cx="7194481" cy="74621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15516" y="908720"/>
            <a:ext cx="8775012" cy="4862870"/>
          </a:xfrm>
          <a:prstGeom prst="rect">
            <a:avLst/>
          </a:prstGeom>
          <a:noFill/>
        </p:spPr>
        <p:txBody>
          <a:bodyPr wrap="square" rtlCol="0">
            <a:spAutoFit/>
          </a:bodyPr>
          <a:lstStyle/>
          <a:p>
            <a:r>
              <a:rPr lang="en-US" sz="2000" dirty="0" smtClean="0">
                <a:latin typeface="Baskerville Old Face" panose="02020602080505020303" pitchFamily="18" charset="0"/>
              </a:rPr>
              <a:t>It can be very difficult when one person in a household is trying to change their eating habits when the rest of the family doesn’t feel they have to – difficult, but not impossible! </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The first step is to be clear in </a:t>
            </a:r>
            <a:r>
              <a:rPr lang="en-US" sz="2000" b="1" dirty="0" smtClean="0">
                <a:latin typeface="Baskerville Old Face" panose="02020602080505020303" pitchFamily="18" charset="0"/>
              </a:rPr>
              <a:t>knowing exactly what you want and need</a:t>
            </a:r>
            <a:r>
              <a:rPr lang="en-US" sz="2000" dirty="0">
                <a:latin typeface="Baskerville Old Face" panose="02020602080505020303" pitchFamily="18" charset="0"/>
              </a:rPr>
              <a:t> </a:t>
            </a:r>
            <a:r>
              <a:rPr lang="en-US" sz="2000" dirty="0" smtClean="0">
                <a:latin typeface="Baskerville Old Face" panose="02020602080505020303" pitchFamily="18" charset="0"/>
              </a:rPr>
              <a:t>for continued success. A great way to figure this out is to write your “Perfect World” list. See Refer back to </a:t>
            </a:r>
            <a:r>
              <a:rPr lang="en-US" sz="2000" i="1" dirty="0" smtClean="0">
                <a:latin typeface="Baskerville Old Face" panose="02020602080505020303" pitchFamily="18" charset="0"/>
              </a:rPr>
              <a:t>handout 1.2</a:t>
            </a:r>
            <a:r>
              <a:rPr lang="en-US" sz="2000" dirty="0" smtClean="0">
                <a:latin typeface="Baskerville Old Face" panose="02020602080505020303" pitchFamily="18" charset="0"/>
              </a:rPr>
              <a:t>. Any alterations to be made?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Write down exactly what you would want </a:t>
            </a:r>
            <a:r>
              <a:rPr lang="en-US" sz="2000" b="1" dirty="0" smtClean="0">
                <a:latin typeface="Baskerville Old Face" panose="02020602080505020303" pitchFamily="18" charset="0"/>
              </a:rPr>
              <a:t>“in a perfect world” </a:t>
            </a:r>
            <a:r>
              <a:rPr lang="en-US" sz="2000" dirty="0" smtClean="0">
                <a:latin typeface="Baskerville Old Face" panose="02020602080505020303" pitchFamily="18" charset="0"/>
              </a:rPr>
              <a:t>in terms of support from the other members of your household. Be as specific as possible.</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Instead of saying “Be nicer to me” or “Help me”, give specific ideas about what you would like them to do or not do. If you don’t want to have to watch other people eat ice cream in front of you – write that specifically. If you don’t want people to constantly ask you about what you ate today, write it down! Don’t worry about whether it’s reasonable or not, this is your “perfect world” list – just put it down for now, it can be modified to be “reasonable” afterwards.</a:t>
            </a:r>
            <a:endParaRPr lang="en-US" sz="2000" dirty="0">
              <a:latin typeface="Baskerville Old Face" panose="02020602080505020303" pitchFamily="18" charset="0"/>
            </a:endParaRPr>
          </a:p>
        </p:txBody>
      </p:sp>
      <p:sp>
        <p:nvSpPr>
          <p:cNvPr id="9" name="TextBox 8"/>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www.mayoclinic.com</a:t>
            </a:r>
            <a:r>
              <a:rPr lang="en-US" sz="1200" dirty="0" smtClean="0"/>
              <a:t> </a:t>
            </a:r>
            <a:endParaRPr lang="en-US" sz="1200" dirty="0"/>
          </a:p>
        </p:txBody>
      </p:sp>
    </p:spTree>
    <p:extLst>
      <p:ext uri="{BB962C8B-B14F-4D97-AF65-F5344CB8AC3E}">
        <p14:creationId xmlns:p14="http://schemas.microsoft.com/office/powerpoint/2010/main" val="404652298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586" y="1592796"/>
            <a:ext cx="4244414" cy="3537012"/>
          </a:xfrm>
          <a:prstGeom prst="rect">
            <a:avLst/>
          </a:prstGeom>
          <a:ln>
            <a:noFill/>
          </a:ln>
          <a:effectLst>
            <a:softEdge rad="112500"/>
          </a:effectLst>
        </p:spPr>
      </p:pic>
      <p:sp>
        <p:nvSpPr>
          <p:cNvPr id="5" name="Title 2"/>
          <p:cNvSpPr>
            <a:spLocks/>
          </p:cNvSpPr>
          <p:nvPr/>
        </p:nvSpPr>
        <p:spPr bwMode="auto">
          <a:xfrm>
            <a:off x="1475656" y="116633"/>
            <a:ext cx="6383436"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Set realistic goals.</a:t>
            </a:r>
            <a:endParaRPr lang="en-US" sz="4000" b="1" dirty="0">
              <a:latin typeface="Baskerville Old Face" panose="02020602080505020303" pitchFamily="18" charset="0"/>
              <a:cs typeface="Calibri" pitchFamily="34" charset="0"/>
            </a:endParaRPr>
          </a:p>
        </p:txBody>
      </p:sp>
      <p:sp>
        <p:nvSpPr>
          <p:cNvPr id="6" name="TextBox 5"/>
          <p:cNvSpPr txBox="1"/>
          <p:nvPr/>
        </p:nvSpPr>
        <p:spPr>
          <a:xfrm>
            <a:off x="179512" y="872716"/>
            <a:ext cx="5040560" cy="5632311"/>
          </a:xfrm>
          <a:prstGeom prst="rect">
            <a:avLst/>
          </a:prstGeom>
          <a:noFill/>
        </p:spPr>
        <p:txBody>
          <a:bodyPr wrap="square" rtlCol="0">
            <a:spAutoFit/>
          </a:bodyPr>
          <a:lstStyle/>
          <a:p>
            <a:r>
              <a:rPr lang="en-US" sz="2000" dirty="0" smtClean="0">
                <a:latin typeface="Baskerville Old Face" panose="02020602080505020303" pitchFamily="18" charset="0"/>
              </a:rPr>
              <a:t>Set both short &amp; long term goals.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Goals should be </a:t>
            </a:r>
            <a:r>
              <a:rPr lang="en-US" sz="2000" b="1" dirty="0" smtClean="0">
                <a:latin typeface="Baskerville Old Face" panose="02020602080505020303" pitchFamily="18" charset="0"/>
              </a:rPr>
              <a:t>SMART</a:t>
            </a:r>
            <a:r>
              <a:rPr lang="en-US" sz="2000" dirty="0" smtClean="0">
                <a:latin typeface="Baskerville Old Face" panose="02020602080505020303" pitchFamily="18" charset="0"/>
              </a:rPr>
              <a:t>:</a:t>
            </a:r>
          </a:p>
          <a:p>
            <a:r>
              <a:rPr lang="en-US" sz="2000" b="1" dirty="0" smtClean="0">
                <a:latin typeface="Baskerville Old Face" panose="02020602080505020303" pitchFamily="18" charset="0"/>
              </a:rPr>
              <a:t>		</a:t>
            </a:r>
            <a:r>
              <a:rPr lang="en-US" sz="2000" b="1" dirty="0" smtClean="0">
                <a:solidFill>
                  <a:schemeClr val="accent2"/>
                </a:solidFill>
                <a:latin typeface="Baskerville Old Face" panose="02020602080505020303" pitchFamily="18" charset="0"/>
              </a:rPr>
              <a:t>S</a:t>
            </a:r>
            <a:r>
              <a:rPr lang="en-US" sz="2000" i="1" dirty="0" smtClean="0">
                <a:solidFill>
                  <a:schemeClr val="accent2"/>
                </a:solidFill>
                <a:latin typeface="Baskerville Old Face" panose="02020602080505020303" pitchFamily="18" charset="0"/>
              </a:rPr>
              <a:t>pecific</a:t>
            </a:r>
          </a:p>
          <a:p>
            <a:r>
              <a:rPr lang="en-US" sz="2000" b="1" dirty="0" smtClean="0">
                <a:solidFill>
                  <a:schemeClr val="accent2"/>
                </a:solidFill>
                <a:latin typeface="Baskerville Old Face" panose="02020602080505020303" pitchFamily="18" charset="0"/>
              </a:rPr>
              <a:t>		M</a:t>
            </a:r>
            <a:r>
              <a:rPr lang="en-US" sz="2000" i="1" dirty="0" smtClean="0">
                <a:solidFill>
                  <a:schemeClr val="accent2"/>
                </a:solidFill>
                <a:latin typeface="Baskerville Old Face" panose="02020602080505020303" pitchFamily="18" charset="0"/>
              </a:rPr>
              <a:t>anageable</a:t>
            </a:r>
          </a:p>
          <a:p>
            <a:r>
              <a:rPr lang="en-US" sz="2000" b="1" dirty="0" smtClean="0">
                <a:solidFill>
                  <a:schemeClr val="accent2"/>
                </a:solidFill>
                <a:latin typeface="Baskerville Old Face" panose="02020602080505020303" pitchFamily="18" charset="0"/>
              </a:rPr>
              <a:t>		A</a:t>
            </a:r>
            <a:r>
              <a:rPr lang="en-US" sz="2000" i="1" dirty="0" smtClean="0">
                <a:solidFill>
                  <a:schemeClr val="accent2"/>
                </a:solidFill>
                <a:latin typeface="Baskerville Old Face" panose="02020602080505020303" pitchFamily="18" charset="0"/>
              </a:rPr>
              <a:t>chievable</a:t>
            </a:r>
          </a:p>
          <a:p>
            <a:r>
              <a:rPr lang="en-US" sz="2000" b="1" dirty="0" smtClean="0">
                <a:solidFill>
                  <a:schemeClr val="accent2"/>
                </a:solidFill>
                <a:latin typeface="Baskerville Old Face" panose="02020602080505020303" pitchFamily="18" charset="0"/>
              </a:rPr>
              <a:t>		R</a:t>
            </a:r>
            <a:r>
              <a:rPr lang="en-US" sz="2000" i="1" dirty="0" smtClean="0">
                <a:solidFill>
                  <a:schemeClr val="accent2"/>
                </a:solidFill>
                <a:latin typeface="Baskerville Old Face" panose="02020602080505020303" pitchFamily="18" charset="0"/>
              </a:rPr>
              <a:t>ealistic</a:t>
            </a:r>
          </a:p>
          <a:p>
            <a:r>
              <a:rPr lang="en-US" sz="2000" b="1" dirty="0" smtClean="0">
                <a:solidFill>
                  <a:schemeClr val="accent2"/>
                </a:solidFill>
                <a:latin typeface="Baskerville Old Face" panose="02020602080505020303" pitchFamily="18" charset="0"/>
              </a:rPr>
              <a:t>		T</a:t>
            </a:r>
            <a:r>
              <a:rPr lang="en-US" sz="2000" i="1" dirty="0" smtClean="0">
                <a:solidFill>
                  <a:schemeClr val="accent2"/>
                </a:solidFill>
                <a:latin typeface="Baskerville Old Face" panose="02020602080505020303" pitchFamily="18" charset="0"/>
              </a:rPr>
              <a:t>imely</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Be realistic – you will encounter the occasional setback. When they happen, get back on track quickly and think about how to avoid that setback in the future.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When you reach a goal, even if it was a small one, REWARD yourself! </a:t>
            </a:r>
            <a:r>
              <a:rPr lang="en-US" sz="2000" i="1" dirty="0" smtClean="0">
                <a:latin typeface="Baskerville Old Face" panose="02020602080505020303" pitchFamily="18" charset="0"/>
              </a:rPr>
              <a:t>See handout 1.3</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164288" y="5802113"/>
            <a:ext cx="1605324" cy="974916"/>
          </a:xfrm>
          <a:prstGeom prst="rect">
            <a:avLst/>
          </a:prstGeom>
          <a:noFill/>
          <a:ln w="9525">
            <a:noFill/>
            <a:miter lim="800000"/>
            <a:headEnd/>
            <a:tailEnd/>
          </a:ln>
        </p:spPr>
      </p:pic>
    </p:spTree>
    <p:extLst>
      <p:ext uri="{BB962C8B-B14F-4D97-AF65-F5344CB8AC3E}">
        <p14:creationId xmlns:p14="http://schemas.microsoft.com/office/powerpoint/2010/main" val="626073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71500" y="80628"/>
            <a:ext cx="8986144" cy="133214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Continually “check in” with yourself </a:t>
            </a:r>
          </a:p>
          <a:p>
            <a:pPr algn="ctr" eaLnBrk="0" hangingPunct="0">
              <a:defRPr/>
            </a:pPr>
            <a:r>
              <a:rPr lang="en-US" sz="4000" b="1" dirty="0" smtClean="0">
                <a:latin typeface="Baskerville Old Face" panose="02020602080505020303" pitchFamily="18" charset="0"/>
                <a:cs typeface="Calibri" pitchFamily="34" charset="0"/>
              </a:rPr>
              <a:t>to monitor progress.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43508" y="1808820"/>
            <a:ext cx="4356484" cy="4401205"/>
          </a:xfrm>
          <a:prstGeom prst="rect">
            <a:avLst/>
          </a:prstGeom>
          <a:noFill/>
        </p:spPr>
        <p:txBody>
          <a:bodyPr wrap="square" rtlCol="0">
            <a:spAutoFit/>
          </a:bodyPr>
          <a:lstStyle/>
          <a:p>
            <a:r>
              <a:rPr lang="en-US" sz="2000" dirty="0" smtClean="0">
                <a:latin typeface="Baskerville Old Face" panose="02020602080505020303" pitchFamily="18" charset="0"/>
              </a:rPr>
              <a:t>Success is more of a winding road than a straight line. You must be prepared to re-route when obstacles present themselves!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Revisit your goals frequently and tweak where necessary. Morning workouts not happening? What about lunch hour or just after dinner?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If you are consistently achieving goals, try adding newer, more challenging goals to keep things from getting stale.</a:t>
            </a:r>
          </a:p>
          <a:p>
            <a:endParaRPr lang="en-US" sz="2000" dirty="0">
              <a:latin typeface="Baskerville Old Face" panose="02020602080505020303" pitchFamily="18" charset="0"/>
            </a:endParaRPr>
          </a:p>
          <a:p>
            <a:endParaRPr lang="en-US" sz="2000" dirty="0">
              <a:latin typeface="Baskerville Old Face" panose="020206020805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6003" y="1896700"/>
            <a:ext cx="4432954" cy="3604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452320" y="5985284"/>
            <a:ext cx="1605324" cy="974916"/>
          </a:xfrm>
          <a:prstGeom prst="rect">
            <a:avLst/>
          </a:prstGeom>
          <a:noFill/>
          <a:ln w="9525">
            <a:noFill/>
            <a:miter lim="800000"/>
            <a:headEnd/>
            <a:tailEnd/>
          </a:ln>
        </p:spPr>
      </p:pic>
    </p:spTree>
    <p:extLst>
      <p:ext uri="{BB962C8B-B14F-4D97-AF65-F5344CB8AC3E}">
        <p14:creationId xmlns:p14="http://schemas.microsoft.com/office/powerpoint/2010/main" val="258832749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ence_behind_weight_loss2.jpg"/>
          <p:cNvPicPr>
            <a:picLocks noChangeAspect="1"/>
          </p:cNvPicPr>
          <p:nvPr/>
        </p:nvPicPr>
        <p:blipFill>
          <a:blip r:embed="rId2" cstate="print"/>
          <a:stretch>
            <a:fillRect/>
          </a:stretch>
        </p:blipFill>
        <p:spPr>
          <a:xfrm>
            <a:off x="0" y="1700808"/>
            <a:ext cx="4511040" cy="2971800"/>
          </a:xfrm>
          <a:prstGeom prst="rect">
            <a:avLst/>
          </a:prstGeom>
          <a:ln>
            <a:noFill/>
          </a:ln>
          <a:effectLst>
            <a:softEdge rad="112500"/>
          </a:effectLst>
        </p:spPr>
      </p:pic>
      <p:sp>
        <p:nvSpPr>
          <p:cNvPr id="2" name="TextBox 1"/>
          <p:cNvSpPr txBox="1"/>
          <p:nvPr/>
        </p:nvSpPr>
        <p:spPr>
          <a:xfrm>
            <a:off x="827584" y="260648"/>
            <a:ext cx="7488832" cy="707886"/>
          </a:xfrm>
          <a:prstGeom prst="rect">
            <a:avLst/>
          </a:prstGeom>
          <a:noFill/>
        </p:spPr>
        <p:txBody>
          <a:bodyPr wrap="square" rtlCol="0">
            <a:spAutoFit/>
          </a:bodyPr>
          <a:lstStyle/>
          <a:p>
            <a:pPr algn="ctr"/>
            <a:r>
              <a:rPr lang="en-CA" sz="4000" dirty="0" smtClean="0">
                <a:latin typeface="Baskerville Old Face" pitchFamily="18" charset="0"/>
              </a:rPr>
              <a:t>Weight Loss is Science, not Magic!</a:t>
            </a:r>
            <a:endParaRPr lang="en-CA" sz="4000" dirty="0">
              <a:latin typeface="Baskerville Old Face" pitchFamily="18" charset="0"/>
            </a:endParaRPr>
          </a:p>
        </p:txBody>
      </p:sp>
      <p:sp>
        <p:nvSpPr>
          <p:cNvPr id="4" name="TextBox 3"/>
          <p:cNvSpPr txBox="1"/>
          <p:nvPr/>
        </p:nvSpPr>
        <p:spPr>
          <a:xfrm>
            <a:off x="4608004" y="1412776"/>
            <a:ext cx="4212468" cy="3785652"/>
          </a:xfrm>
          <a:prstGeom prst="rect">
            <a:avLst/>
          </a:prstGeom>
          <a:noFill/>
        </p:spPr>
        <p:txBody>
          <a:bodyPr wrap="square" rtlCol="0">
            <a:spAutoFit/>
          </a:bodyPr>
          <a:lstStyle/>
          <a:p>
            <a:r>
              <a:rPr lang="en-CA" sz="2000" dirty="0" smtClean="0">
                <a:latin typeface="Baskerville Old Face" pitchFamily="18" charset="0"/>
              </a:rPr>
              <a:t>To lose weight, you must burn more calories than you take in. </a:t>
            </a:r>
          </a:p>
          <a:p>
            <a:endParaRPr lang="en-CA" sz="2000" dirty="0" smtClean="0">
              <a:latin typeface="Baskerville Old Face" pitchFamily="18" charset="0"/>
            </a:endParaRPr>
          </a:p>
          <a:p>
            <a:pPr algn="ctr"/>
            <a:r>
              <a:rPr lang="en-CA" sz="2000" b="1" dirty="0" smtClean="0">
                <a:solidFill>
                  <a:srgbClr val="FF0000"/>
                </a:solidFill>
                <a:latin typeface="Baskerville Old Face" pitchFamily="18" charset="0"/>
              </a:rPr>
              <a:t>1 pound of fat = 3500 calories</a:t>
            </a:r>
          </a:p>
          <a:p>
            <a:endParaRPr lang="en-CA" sz="2000" dirty="0" smtClean="0">
              <a:latin typeface="Baskerville Old Face" pitchFamily="18" charset="0"/>
            </a:endParaRPr>
          </a:p>
          <a:p>
            <a:r>
              <a:rPr lang="en-CA" sz="2000" dirty="0" smtClean="0">
                <a:latin typeface="Baskerville Old Face" pitchFamily="18" charset="0"/>
              </a:rPr>
              <a:t>To burn 3500 calories per week, you must either:</a:t>
            </a:r>
          </a:p>
          <a:p>
            <a:endParaRPr lang="en-CA" sz="2000" dirty="0" smtClean="0">
              <a:latin typeface="Baskerville Old Face" pitchFamily="18" charset="0"/>
            </a:endParaRPr>
          </a:p>
          <a:p>
            <a:r>
              <a:rPr lang="en-CA" sz="2000" dirty="0" smtClean="0">
                <a:latin typeface="Baskerville Old Face" pitchFamily="18" charset="0"/>
              </a:rPr>
              <a:t>Cut out 500 calories from your diet OR </a:t>
            </a:r>
          </a:p>
          <a:p>
            <a:r>
              <a:rPr lang="en-CA" sz="2000" dirty="0" smtClean="0">
                <a:latin typeface="Baskerville Old Face" pitchFamily="18" charset="0"/>
              </a:rPr>
              <a:t>Burn an extra 500 calories per day OR </a:t>
            </a:r>
          </a:p>
          <a:p>
            <a:r>
              <a:rPr lang="en-CA" sz="2000" dirty="0" smtClean="0">
                <a:latin typeface="Baskerville Old Face" pitchFamily="18" charset="0"/>
              </a:rPr>
              <a:t>Cut out 250 calories AND burn an extra 250 calories per day.</a:t>
            </a:r>
            <a:endParaRPr lang="en-CA" sz="2000" dirty="0">
              <a:latin typeface="Baskerville Old Face"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72300" y="5883084"/>
            <a:ext cx="1605324" cy="974916"/>
          </a:xfrm>
          <a:prstGeom prst="rect">
            <a:avLst/>
          </a:prstGeom>
          <a:noFill/>
          <a:ln w="9525">
            <a:noFill/>
            <a:miter lim="800000"/>
            <a:headEnd/>
            <a:tailEnd/>
          </a:ln>
        </p:spPr>
      </p:pic>
      <p:sp>
        <p:nvSpPr>
          <p:cNvPr id="7" name="TextBox 6"/>
          <p:cNvSpPr txBox="1"/>
          <p:nvPr/>
        </p:nvSpPr>
        <p:spPr>
          <a:xfrm>
            <a:off x="431540" y="5409220"/>
            <a:ext cx="8496944" cy="400110"/>
          </a:xfrm>
          <a:prstGeom prst="rect">
            <a:avLst/>
          </a:prstGeom>
          <a:noFill/>
        </p:spPr>
        <p:txBody>
          <a:bodyPr wrap="square" rtlCol="0">
            <a:spAutoFit/>
          </a:bodyPr>
          <a:lstStyle/>
          <a:p>
            <a:pPr algn="ctr"/>
            <a:r>
              <a:rPr lang="en-CA" sz="2000" b="1" i="1" u="sng" dirty="0" smtClean="0">
                <a:solidFill>
                  <a:srgbClr val="FF0000"/>
                </a:solidFill>
                <a:latin typeface="Baskerville Old Face" pitchFamily="18" charset="0"/>
              </a:rPr>
              <a:t>“But how do I know how many calories I need?”</a:t>
            </a:r>
            <a:endParaRPr lang="en-CA" sz="2000" b="1" i="1" u="sng" dirty="0">
              <a:solidFill>
                <a:srgbClr val="FF0000"/>
              </a:solidFill>
              <a:latin typeface="Baskerville Old Face"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7595</TotalTime>
  <Words>2242</Words>
  <Application>Microsoft Office PowerPoint</Application>
  <PresentationFormat>Letter Paper (8.5x11 in)</PresentationFormat>
  <Paragraphs>219</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PowerPoint Presentation</vt:lpstr>
      <vt:lpstr>PowerPoint Presentation</vt:lpstr>
      <vt:lpstr>Fit &amp; Lean in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648</cp:revision>
  <cp:lastPrinted>1601-01-01T00:00:00Z</cp:lastPrinted>
  <dcterms:created xsi:type="dcterms:W3CDTF">2010-09-03T20:32:24Z</dcterms:created>
  <dcterms:modified xsi:type="dcterms:W3CDTF">2013-12-16T17:05:26Z</dcterms:modified>
</cp:coreProperties>
</file>