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2"/>
  </p:notesMasterIdLst>
  <p:handoutMasterIdLst>
    <p:handoutMasterId r:id="rId23"/>
  </p:handoutMasterIdLst>
  <p:sldIdLst>
    <p:sldId id="371" r:id="rId2"/>
    <p:sldId id="372"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4" r:id="rId18"/>
    <p:sldId id="405" r:id="rId19"/>
    <p:sldId id="388" r:id="rId20"/>
    <p:sldId id="349" r:id="rId2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88735" autoAdjust="0"/>
  </p:normalViewPr>
  <p:slideViewPr>
    <p:cSldViewPr>
      <p:cViewPr varScale="1">
        <p:scale>
          <a:sx n="65" d="100"/>
          <a:sy n="65" d="100"/>
        </p:scale>
        <p:origin x="-1326"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 should</a:t>
            </a:r>
            <a:r>
              <a:rPr lang="en-US" baseline="0" dirty="0" smtClean="0"/>
              <a:t> lead a group discussion while analyzing food labels and guiding them to better understanding of how to determine the nutritional value of packaged foods. Notice the suggested grams and mg for some of the BIG FIVE –see handout for others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18</a:t>
            </a:fld>
            <a:endParaRPr lang="en-US"/>
          </a:p>
        </p:txBody>
      </p:sp>
    </p:spTree>
    <p:extLst>
      <p:ext uri="{BB962C8B-B14F-4D97-AF65-F5344CB8AC3E}">
        <p14:creationId xmlns:p14="http://schemas.microsoft.com/office/powerpoint/2010/main" val="34737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fif"/></Relationships>
</file>

<file path=ppt/slides/_rels/slide17.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jfif"/><Relationship Id="rId5" Type="http://schemas.openxmlformats.org/officeDocument/2006/relationships/image" Target="../media/image30.jfif"/><Relationship Id="rId4" Type="http://schemas.openxmlformats.org/officeDocument/2006/relationships/image" Target="../media/image29.jfif"/></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jfif"/><Relationship Id="rId4" Type="http://schemas.openxmlformats.org/officeDocument/2006/relationships/image" Target="../media/image6.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jfif"/><Relationship Id="rId13" Type="http://schemas.openxmlformats.org/officeDocument/2006/relationships/hyperlink" Target="http://www.webmd.com/" TargetMode="External"/><Relationship Id="rId3" Type="http://schemas.openxmlformats.org/officeDocument/2006/relationships/image" Target="../media/image12.jfif"/><Relationship Id="rId7" Type="http://schemas.openxmlformats.org/officeDocument/2006/relationships/image" Target="../media/image16.jfif"/><Relationship Id="rId12" Type="http://schemas.openxmlformats.org/officeDocument/2006/relationships/image" Target="../media/image2.png"/><Relationship Id="rId2" Type="http://schemas.openxmlformats.org/officeDocument/2006/relationships/image" Target="../media/image11.jfif"/><Relationship Id="rId1" Type="http://schemas.openxmlformats.org/officeDocument/2006/relationships/slideLayout" Target="../slideLayouts/slideLayout7.xml"/><Relationship Id="rId6" Type="http://schemas.openxmlformats.org/officeDocument/2006/relationships/image" Target="../media/image15.jfif"/><Relationship Id="rId11" Type="http://schemas.openxmlformats.org/officeDocument/2006/relationships/image" Target="../media/image20.jfif"/><Relationship Id="rId5" Type="http://schemas.openxmlformats.org/officeDocument/2006/relationships/image" Target="../media/image14.jpeg"/><Relationship Id="rId10" Type="http://schemas.openxmlformats.org/officeDocument/2006/relationships/image" Target="../media/image19.jfif"/><Relationship Id="rId4" Type="http://schemas.openxmlformats.org/officeDocument/2006/relationships/image" Target="../media/image13.jpeg"/><Relationship Id="rId9" Type="http://schemas.openxmlformats.org/officeDocument/2006/relationships/image" Target="../media/image18.jfif"/></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Three: Becoming Educated Eaters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8" y="152636"/>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26" y="1194830"/>
            <a:ext cx="2932818" cy="1951657"/>
          </a:xfrm>
          <a:prstGeom prst="rect">
            <a:avLst/>
          </a:prstGeom>
        </p:spPr>
      </p:pic>
      <p:sp>
        <p:nvSpPr>
          <p:cNvPr id="5" name="TextBox 4"/>
          <p:cNvSpPr txBox="1"/>
          <p:nvPr/>
        </p:nvSpPr>
        <p:spPr>
          <a:xfrm>
            <a:off x="3455876" y="1197457"/>
            <a:ext cx="5436604" cy="5016758"/>
          </a:xfrm>
          <a:prstGeom prst="rect">
            <a:avLst/>
          </a:prstGeom>
          <a:noFill/>
        </p:spPr>
        <p:txBody>
          <a:bodyPr wrap="square" rtlCol="0">
            <a:spAutoFit/>
          </a:bodyPr>
          <a:lstStyle/>
          <a:p>
            <a:r>
              <a:rPr lang="en-US" sz="2000" dirty="0" smtClean="0">
                <a:latin typeface="Baskerville Old Face" panose="02020602080505020303" pitchFamily="18" charset="0"/>
              </a:rPr>
              <a:t>Let’s be honest, most people would like to eat healthy but it isn’t uncommon for people to feel that eating healthy is more cost-prohibitive than eating prepared &amp; processed foods full of fat, sodium &amp; empty calories.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it can seem this way, we are here to show you that it IS possible to feed your family wholesome, healthy food without going to the poorhouse!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Yes, some foods are going to cost you a bit more, but you might be surprised to see how much you can save by following our tips and by keeping portion control in mind!</a:t>
            </a:r>
          </a:p>
          <a:p>
            <a:endParaRPr lang="en-US" sz="2000" dirty="0">
              <a:latin typeface="Baskerville Old Face" panose="02020602080505020303" pitchFamily="18" charset="0"/>
            </a:endParaRPr>
          </a:p>
          <a:p>
            <a:r>
              <a:rPr lang="en-US" sz="2000" i="1" dirty="0" smtClean="0">
                <a:latin typeface="Baskerville Old Face" panose="02020602080505020303" pitchFamily="18" charset="0"/>
              </a:rPr>
              <a:t>*See handout 3.2</a:t>
            </a:r>
            <a:endParaRPr lang="en-US" sz="2000" i="1" dirty="0">
              <a:latin typeface="Baskerville Old Face" panose="02020602080505020303"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222559"/>
            <a:ext cx="2569468" cy="2377699"/>
          </a:xfrm>
          <a:prstGeom prst="rect">
            <a:avLst/>
          </a:prstGeom>
        </p:spPr>
      </p:pic>
    </p:spTree>
    <p:extLst>
      <p:ext uri="{BB962C8B-B14F-4D97-AF65-F5344CB8AC3E}">
        <p14:creationId xmlns:p14="http://schemas.microsoft.com/office/powerpoint/2010/main" val="354911838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269522" y="1351345"/>
            <a:ext cx="8604956"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Plan ahead</a:t>
            </a:r>
            <a:r>
              <a:rPr lang="en-US" sz="2000" dirty="0" smtClean="0">
                <a:latin typeface="Baskerville Old Face" panose="02020602080505020303" pitchFamily="18" charset="0"/>
              </a:rPr>
              <a:t>. Using the tips we’ve shared with you about meal planning, you should be able to build a specific list of food items you need for the week. Never shop without the list and buy only what is on your list!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Consider no-name brands</a:t>
            </a:r>
            <a:r>
              <a:rPr lang="en-US" sz="2000" dirty="0" smtClean="0">
                <a:latin typeface="Baskerville Old Face" panose="02020602080505020303" pitchFamily="18" charset="0"/>
              </a:rPr>
              <a:t>. These are often the exact same product as the brand name but for less money. Compare the nutrition facts and don’t pay more for the same item just for the branding.</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Buy in bulk</a:t>
            </a:r>
            <a:r>
              <a:rPr lang="en-US" sz="2000" dirty="0" smtClean="0">
                <a:latin typeface="Baskerville Old Face" panose="02020602080505020303" pitchFamily="18" charset="0"/>
              </a:rPr>
              <a:t>. A great place to save money is to purchase items like grains in bulk. You not only save money by getting the item without the packaging but you are also helping the environment at the same time!</a:t>
            </a:r>
            <a:endParaRPr lang="en-US" sz="2000" dirty="0">
              <a:latin typeface="Baskerville Old Face" panose="02020602080505020303" pitchFamily="18" charset="0"/>
            </a:endParaRPr>
          </a:p>
        </p:txBody>
      </p:sp>
      <p:sp>
        <p:nvSpPr>
          <p:cNvPr id="5" name="TextBox 4"/>
          <p:cNvSpPr txBox="1"/>
          <p:nvPr/>
        </p:nvSpPr>
        <p:spPr>
          <a:xfrm>
            <a:off x="683568" y="5444773"/>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3696432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69521" y="1088740"/>
            <a:ext cx="8604956"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Start a </a:t>
            </a:r>
            <a:r>
              <a:rPr lang="en-US" sz="2000" b="1" dirty="0" smtClean="0">
                <a:latin typeface="Baskerville Old Face" panose="02020602080505020303" pitchFamily="18" charset="0"/>
              </a:rPr>
              <a:t>Meatless Monday </a:t>
            </a:r>
            <a:r>
              <a:rPr lang="en-US" sz="2000" dirty="0" smtClean="0">
                <a:latin typeface="Baskerville Old Face" panose="02020602080505020303" pitchFamily="18" charset="0"/>
              </a:rPr>
              <a:t>in your house! Meat tends to be a big budget item on most grocery lists and simply cutting it out one day per week can have big impacts on your health, your budget &amp; the environment.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Avoid convenience foods </a:t>
            </a:r>
            <a:r>
              <a:rPr lang="en-US" sz="2000" dirty="0" smtClean="0">
                <a:latin typeface="Baskerville Old Face" panose="02020602080505020303" pitchFamily="18" charset="0"/>
              </a:rPr>
              <a:t>and make your own! Pre-packaged foods are priced higher due to their convenience factor. Making your own is almost always less expensive plus you have the benefit of knowing exactly what you are feeding yourself &amp; your family.</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Shop the </a:t>
            </a:r>
            <a:r>
              <a:rPr lang="en-US" sz="2000" b="1" dirty="0" smtClean="0">
                <a:latin typeface="Baskerville Old Face" panose="02020602080505020303" pitchFamily="18" charset="0"/>
              </a:rPr>
              <a:t>perimeter</a:t>
            </a:r>
            <a:r>
              <a:rPr lang="en-US" sz="2000" dirty="0" smtClean="0">
                <a:latin typeface="Baskerville Old Face" panose="02020602080505020303" pitchFamily="18" charset="0"/>
              </a:rPr>
              <a:t> of the grocery store </a:t>
            </a:r>
            <a:r>
              <a:rPr lang="en-US" sz="2000" u="sng" dirty="0" smtClean="0">
                <a:latin typeface="Baskerville Old Face" panose="02020602080505020303" pitchFamily="18" charset="0"/>
              </a:rPr>
              <a:t>first</a:t>
            </a:r>
            <a:r>
              <a:rPr lang="en-US" sz="2000" dirty="0" smtClean="0">
                <a:latin typeface="Baskerville Old Face" panose="02020602080505020303" pitchFamily="18" charset="0"/>
              </a:rPr>
              <a:t>.  The healthiest foods are placed on the outside of the grocery store while the middle aisles tend to be full of pre-packaged, convenience foods. Avoid the middle aisles and you won’t be as tempted to buy things that aren’t on your list.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5" name="TextBox 4"/>
          <p:cNvSpPr txBox="1"/>
          <p:nvPr/>
        </p:nvSpPr>
        <p:spPr>
          <a:xfrm>
            <a:off x="647564" y="5734692"/>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16479803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1" y="3649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1070239" y="746702"/>
            <a:ext cx="7092788" cy="400110"/>
          </a:xfrm>
          <a:prstGeom prst="rect">
            <a:avLst/>
          </a:prstGeom>
          <a:noFill/>
        </p:spPr>
        <p:txBody>
          <a:bodyPr wrap="square" rtlCol="0">
            <a:spAutoFit/>
          </a:bodyPr>
          <a:lstStyle/>
          <a:p>
            <a:r>
              <a:rPr lang="en-US" sz="2000" u="sng" dirty="0" smtClean="0">
                <a:latin typeface="Baskerville Old Face" panose="02020602080505020303" pitchFamily="18" charset="0"/>
              </a:rPr>
              <a:t>These foods are healthy &amp; cost-effective for households on a budget:</a:t>
            </a:r>
            <a:endParaRPr lang="en-US" sz="2000" u="sng" dirty="0">
              <a:latin typeface="Baskerville Old Face" panose="02020602080505020303" pitchFamily="18" charset="0"/>
            </a:endParaRPr>
          </a:p>
        </p:txBody>
      </p:sp>
      <p:sp>
        <p:nvSpPr>
          <p:cNvPr id="5" name="TextBox 4"/>
          <p:cNvSpPr txBox="1"/>
          <p:nvPr/>
        </p:nvSpPr>
        <p:spPr>
          <a:xfrm>
            <a:off x="457570" y="1185551"/>
            <a:ext cx="8318126"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Legumes</a:t>
            </a:r>
            <a:r>
              <a:rPr lang="en-US" sz="2000" dirty="0" smtClean="0">
                <a:latin typeface="Baskerville Old Face" panose="02020602080505020303" pitchFamily="18" charset="0"/>
              </a:rPr>
              <a:t> – buy dry and cook them yourself for the most cost savings. They also make a nutritious alternative to meat and are packed with protein, iron &amp; B vitamins.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Brown rice</a:t>
            </a:r>
            <a:r>
              <a:rPr lang="en-US" sz="2000" dirty="0" smtClean="0">
                <a:latin typeface="Baskerville Old Face" panose="02020602080505020303" pitchFamily="18" charset="0"/>
              </a:rPr>
              <a:t> – great for side dishes, rice salads, casseroles, soups &amp; stews.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Whole wheat pasta </a:t>
            </a:r>
            <a:r>
              <a:rPr lang="en-US" sz="2000" dirty="0" smtClean="0">
                <a:latin typeface="Baskerville Old Face" panose="02020602080505020303" pitchFamily="18" charset="0"/>
              </a:rPr>
              <a:t>– great for hot &amp; cold pasta dishes. Watch serving sizes and always serve with vegetables!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Nonfat plain Greek yogurt </a:t>
            </a:r>
            <a:r>
              <a:rPr lang="en-US" sz="2000" dirty="0" smtClean="0">
                <a:latin typeface="Baskerville Old Face" panose="02020602080505020303" pitchFamily="18" charset="0"/>
              </a:rPr>
              <a:t>– makes a great snack or breakfast and works great as a smoothie ingredient. Save money by purchasing the large container over the individually sized cups.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Old-fashioned oats </a:t>
            </a:r>
            <a:r>
              <a:rPr lang="en-US" sz="2000" dirty="0" smtClean="0">
                <a:latin typeface="Baskerville Old Face" panose="02020602080505020303" pitchFamily="18" charset="0"/>
              </a:rPr>
              <a:t>– a great multi-purpose item: eat hot or cold for breakfast, make your own granola, or use it in recipes like meatloaf or muffins!</a:t>
            </a:r>
            <a:endParaRPr lang="en-US" sz="2000" dirty="0">
              <a:latin typeface="Baskerville Old Face" panose="02020602080505020303" pitchFamily="18" charset="0"/>
            </a:endParaRPr>
          </a:p>
        </p:txBody>
      </p:sp>
      <p:sp>
        <p:nvSpPr>
          <p:cNvPr id="6" name="TextBox 5"/>
          <p:cNvSpPr txBox="1"/>
          <p:nvPr/>
        </p:nvSpPr>
        <p:spPr>
          <a:xfrm>
            <a:off x="719572" y="5802467"/>
            <a:ext cx="4104456"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endParaRPr lang="en-US" sz="1100" i="1" dirty="0"/>
          </a:p>
        </p:txBody>
      </p:sp>
    </p:spTree>
    <p:extLst>
      <p:ext uri="{BB962C8B-B14F-4D97-AF65-F5344CB8AC3E}">
        <p14:creationId xmlns:p14="http://schemas.microsoft.com/office/powerpoint/2010/main" val="425403385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1" y="3649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070239" y="730081"/>
            <a:ext cx="7092788" cy="400110"/>
          </a:xfrm>
          <a:prstGeom prst="rect">
            <a:avLst/>
          </a:prstGeom>
          <a:noFill/>
        </p:spPr>
        <p:txBody>
          <a:bodyPr wrap="square" rtlCol="0">
            <a:spAutoFit/>
          </a:bodyPr>
          <a:lstStyle/>
          <a:p>
            <a:r>
              <a:rPr lang="en-US" sz="2000" u="sng" dirty="0" smtClean="0">
                <a:latin typeface="Baskerville Old Face" panose="02020602080505020303" pitchFamily="18" charset="0"/>
              </a:rPr>
              <a:t>These foods are healthy &amp; cost-effective for households on a budget:</a:t>
            </a:r>
            <a:endParaRPr lang="en-US" sz="2000" u="sng" dirty="0">
              <a:latin typeface="Baskerville Old Face" panose="02020602080505020303" pitchFamily="18" charset="0"/>
            </a:endParaRPr>
          </a:p>
        </p:txBody>
      </p:sp>
      <p:sp>
        <p:nvSpPr>
          <p:cNvPr id="4" name="TextBox 3"/>
          <p:cNvSpPr txBox="1"/>
          <p:nvPr/>
        </p:nvSpPr>
        <p:spPr>
          <a:xfrm>
            <a:off x="323528" y="1215847"/>
            <a:ext cx="8460939"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Baskerville Old Face" panose="02020602080505020303" pitchFamily="18" charset="0"/>
              </a:rPr>
              <a:t>Frozen vegetables </a:t>
            </a:r>
            <a:r>
              <a:rPr lang="en-US" sz="2000" dirty="0" smtClean="0">
                <a:latin typeface="Baskerville Old Face" panose="02020602080505020303" pitchFamily="18" charset="0"/>
              </a:rPr>
              <a:t>– an easy side dish, easy to add to soups &amp; stews and once thawed, can be kept in the fridge for snacking on! </a:t>
            </a:r>
            <a:r>
              <a:rPr lang="en-US" sz="2000" dirty="0">
                <a:latin typeface="Baskerville Old Face" panose="02020602080505020303" pitchFamily="18" charset="0"/>
              </a:rPr>
              <a:t> </a:t>
            </a:r>
            <a:r>
              <a:rPr lang="en-US" sz="2000" dirty="0" smtClean="0">
                <a:latin typeface="Baskerville Old Face" panose="02020602080505020303" pitchFamily="18" charset="0"/>
              </a:rPr>
              <a:t>Cost works out to about $0.25 per serving and is a great way to enjoy produce even out of season.</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Fresh, bagged spinach </a:t>
            </a:r>
            <a:r>
              <a:rPr lang="en-US" sz="2000" dirty="0" smtClean="0">
                <a:latin typeface="Baskerville Old Face" panose="02020602080505020303" pitchFamily="18" charset="0"/>
              </a:rPr>
              <a:t>– ditch the iceberg lettuce and start using spinach in your salads for an awesome dose of vitamin A, C, calcium and folic acid. Added to a smoothie, it will affect the </a:t>
            </a:r>
            <a:r>
              <a:rPr lang="en-US" sz="2000" dirty="0" err="1" smtClean="0">
                <a:latin typeface="Baskerville Old Face" panose="02020602080505020303" pitchFamily="18" charset="0"/>
              </a:rPr>
              <a:t>colour</a:t>
            </a:r>
            <a:r>
              <a:rPr lang="en-US" sz="2000" dirty="0" smtClean="0">
                <a:latin typeface="Baskerville Old Face" panose="02020602080505020303" pitchFamily="18" charset="0"/>
              </a:rPr>
              <a:t> but not the taste!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Canned tuna </a:t>
            </a:r>
            <a:r>
              <a:rPr lang="en-US" sz="2000" dirty="0" smtClean="0">
                <a:latin typeface="Baskerville Old Face" panose="02020602080505020303" pitchFamily="18" charset="0"/>
              </a:rPr>
              <a:t>– delicious on a salad, in a casserole or in a whole-wheat wrap. A great low-cost protein but make sure you are buying tuna that is canned in water and not oil!</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Eggs</a:t>
            </a:r>
            <a:r>
              <a:rPr lang="en-US" sz="2000" dirty="0" smtClean="0">
                <a:latin typeface="Baskerville Old Face" panose="02020602080505020303" pitchFamily="18" charset="0"/>
              </a:rPr>
              <a:t> – so versatile and another great low-cost protein! Keep a few hard-boiled in the fridge for a quick snack anytime….and talk about filling you up!</a:t>
            </a:r>
          </a:p>
        </p:txBody>
      </p:sp>
      <p:pic>
        <p:nvPicPr>
          <p:cNvPr id="5"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6" name="TextBox 5"/>
          <p:cNvSpPr txBox="1"/>
          <p:nvPr/>
        </p:nvSpPr>
        <p:spPr>
          <a:xfrm>
            <a:off x="719572" y="5702708"/>
            <a:ext cx="4104456"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endParaRPr lang="en-US" sz="1100" i="1" dirty="0"/>
          </a:p>
        </p:txBody>
      </p:sp>
    </p:spTree>
    <p:extLst>
      <p:ext uri="{BB962C8B-B14F-4D97-AF65-F5344CB8AC3E}">
        <p14:creationId xmlns:p14="http://schemas.microsoft.com/office/powerpoint/2010/main" val="105057536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0" y="81229"/>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23528" y="791440"/>
            <a:ext cx="8532948" cy="2554545"/>
          </a:xfrm>
          <a:prstGeom prst="rect">
            <a:avLst/>
          </a:prstGeom>
          <a:noFill/>
        </p:spPr>
        <p:txBody>
          <a:bodyPr wrap="square" rtlCol="0">
            <a:spAutoFit/>
          </a:bodyPr>
          <a:lstStyle/>
          <a:p>
            <a:r>
              <a:rPr lang="en-US" sz="2000" dirty="0" smtClean="0">
                <a:latin typeface="Baskerville Old Face" panose="02020602080505020303" pitchFamily="18" charset="0"/>
              </a:rPr>
              <a:t>Making healthy food choices is made much easier once you learn how to read &amp; understand food labels. </a:t>
            </a:r>
            <a:r>
              <a:rPr lang="en-US" sz="2000" i="1" dirty="0" smtClean="0">
                <a:latin typeface="Baskerville Old Face" panose="02020602080505020303" pitchFamily="18" charset="0"/>
              </a:rPr>
              <a:t>See handout 3.3.</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Food labels are found on packaged foods and provide information on nutritional value, ingredients, recommended serving size and nutrition claims.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Nutrition claims must follow certain rules to make sure they are consistent and not misleading.</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993" y="3146538"/>
            <a:ext cx="4932040" cy="328802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30912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497671" y="4068783"/>
            <a:ext cx="5472608" cy="1323439"/>
          </a:xfrm>
          <a:prstGeom prst="rect">
            <a:avLst/>
          </a:prstGeom>
          <a:noFill/>
        </p:spPr>
        <p:txBody>
          <a:bodyPr wrap="square" rtlCol="0">
            <a:spAutoFit/>
          </a:bodyPr>
          <a:lstStyle/>
          <a:p>
            <a:r>
              <a:rPr lang="en-US" sz="2000" dirty="0" smtClean="0">
                <a:latin typeface="Baskerville Old Face" panose="02020602080505020303" pitchFamily="18" charset="0"/>
              </a:rPr>
              <a:t>The Percent Daily Value (DV%) can help you choose foods that are healthier for you. The % DV is found on the right-hand side of the Nutrition Facts table. </a:t>
            </a:r>
            <a:endParaRPr lang="en-US" sz="20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255" y="3969060"/>
            <a:ext cx="1362840" cy="1362840"/>
          </a:xfrm>
          <a:prstGeom prst="rect">
            <a:avLst/>
          </a:prstGeom>
        </p:spPr>
      </p:pic>
      <p:sp>
        <p:nvSpPr>
          <p:cNvPr id="6" name="TextBox 5"/>
          <p:cNvSpPr txBox="1"/>
          <p:nvPr/>
        </p:nvSpPr>
        <p:spPr>
          <a:xfrm>
            <a:off x="497671" y="1088740"/>
            <a:ext cx="5472608" cy="2862322"/>
          </a:xfrm>
          <a:prstGeom prst="rect">
            <a:avLst/>
          </a:prstGeom>
          <a:noFill/>
        </p:spPr>
        <p:txBody>
          <a:bodyPr wrap="square" rtlCol="0">
            <a:spAutoFit/>
          </a:bodyPr>
          <a:lstStyle/>
          <a:p>
            <a:r>
              <a:rPr lang="en-US" sz="2000" dirty="0" smtClean="0">
                <a:latin typeface="Baskerville Old Face" panose="02020602080505020303" pitchFamily="18" charset="0"/>
              </a:rPr>
              <a:t>The Nutrition Facts table gives you information on serving size, calories and 13 core nutrients: fat, saturated fat, trans fat, cholesterol, sodium, carbohydrate, fiber, sugars, protein, vitamin A, vitamin C, calcium &amp; iron. All of the information is based on the </a:t>
            </a:r>
            <a:r>
              <a:rPr lang="en-US" sz="2000" b="1" u="sng" dirty="0" smtClean="0">
                <a:latin typeface="Baskerville Old Face" panose="02020602080505020303" pitchFamily="18" charset="0"/>
              </a:rPr>
              <a:t>serving size</a:t>
            </a:r>
            <a:r>
              <a:rPr lang="en-US" sz="2000" b="1" dirty="0" smtClean="0">
                <a:latin typeface="Baskerville Old Face" panose="02020602080505020303" pitchFamily="18" charset="0"/>
              </a:rPr>
              <a:t> </a:t>
            </a:r>
            <a:r>
              <a:rPr lang="en-US" sz="2000" dirty="0" smtClean="0">
                <a:latin typeface="Baskerville Old Face" panose="02020602080505020303" pitchFamily="18" charset="0"/>
              </a:rPr>
              <a:t>found at the top of the Nutrition Facts table. Make sure you are eating the proper serving size and accounting for an increase if you eat in excess of the serving size.</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188" y="1376772"/>
            <a:ext cx="2466975" cy="184785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11560" y="5770424"/>
            <a:ext cx="4428492" cy="261610"/>
          </a:xfrm>
          <a:prstGeom prst="rect">
            <a:avLst/>
          </a:prstGeom>
          <a:noFill/>
        </p:spPr>
        <p:txBody>
          <a:bodyPr wrap="square" rtlCol="0">
            <a:spAutoFit/>
          </a:bodyPr>
          <a:lstStyle/>
          <a:p>
            <a:r>
              <a:rPr lang="en-US" sz="1100" i="1" dirty="0" smtClean="0"/>
              <a:t>Source: www.healthycanadians.gc.ca</a:t>
            </a:r>
            <a:endParaRPr lang="en-US" sz="1100" i="1" dirty="0"/>
          </a:p>
        </p:txBody>
      </p:sp>
    </p:spTree>
    <p:extLst>
      <p:ext uri="{BB962C8B-B14F-4D97-AF65-F5344CB8AC3E}">
        <p14:creationId xmlns:p14="http://schemas.microsoft.com/office/powerpoint/2010/main" val="385084082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5" name="TextBox 4"/>
          <p:cNvSpPr txBox="1"/>
          <p:nvPr/>
        </p:nvSpPr>
        <p:spPr>
          <a:xfrm>
            <a:off x="431540" y="1808820"/>
            <a:ext cx="5580620" cy="3477875"/>
          </a:xfrm>
          <a:prstGeom prst="rect">
            <a:avLst/>
          </a:prstGeom>
          <a:noFill/>
        </p:spPr>
        <p:txBody>
          <a:bodyPr wrap="square" rtlCol="0">
            <a:spAutoFit/>
          </a:bodyPr>
          <a:lstStyle/>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serving size</a:t>
            </a:r>
            <a:r>
              <a:rPr lang="en-US" sz="2000" dirty="0" smtClean="0">
                <a:latin typeface="Baskerville Old Face" panose="02020602080505020303" pitchFamily="18" charset="0"/>
              </a:rPr>
              <a:t>. Compare the serving size to the amount you eat in order to get the amount of calories and nutrients described on the label.</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calories</a:t>
            </a:r>
            <a:r>
              <a:rPr lang="en-US" sz="2000" dirty="0" smtClean="0">
                <a:latin typeface="Baskerville Old Face" panose="02020602080505020303" pitchFamily="18" charset="0"/>
              </a:rPr>
              <a:t>. Calories tell you how much energy you get from one serving.</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 daily value (DV)</a:t>
            </a:r>
            <a:r>
              <a:rPr lang="en-US" sz="2000" dirty="0" smtClean="0">
                <a:solidFill>
                  <a:srgbClr val="000000"/>
                </a:solidFill>
                <a:latin typeface="Baskerville Old Face" panose="02020602080505020303" pitchFamily="18" charset="0"/>
              </a:rPr>
              <a:t>. </a:t>
            </a:r>
            <a:r>
              <a:rPr lang="en-US" sz="2000" dirty="0" smtClean="0">
                <a:latin typeface="Baskerville Old Face" panose="02020602080505020303" pitchFamily="18" charset="0"/>
              </a:rPr>
              <a:t>This scale tells you if there is a little or a lot of a nutrient in one serving of a packaged food. </a:t>
            </a:r>
            <a:r>
              <a:rPr lang="en-US" sz="2000" i="1" dirty="0" smtClean="0">
                <a:latin typeface="Baskerville Old Face" panose="02020602080505020303" pitchFamily="18" charset="0"/>
              </a:rPr>
              <a:t>5% or less is </a:t>
            </a:r>
            <a:r>
              <a:rPr lang="en-US" sz="2000" b="1" i="1" dirty="0" smtClean="0">
                <a:latin typeface="Baskerville Old Face" panose="02020602080505020303" pitchFamily="18" charset="0"/>
              </a:rPr>
              <a:t>a little</a:t>
            </a:r>
            <a:r>
              <a:rPr lang="en-US" sz="2000" i="1" dirty="0" smtClean="0">
                <a:latin typeface="Baskerville Old Face" panose="02020602080505020303" pitchFamily="18" charset="0"/>
              </a:rPr>
              <a:t>. 15% or more is </a:t>
            </a:r>
            <a:r>
              <a:rPr lang="en-US" sz="2000" b="1" i="1" dirty="0" smtClean="0">
                <a:latin typeface="Baskerville Old Face" panose="02020602080505020303" pitchFamily="18" charset="0"/>
              </a:rPr>
              <a:t>a lot</a:t>
            </a:r>
            <a:r>
              <a:rPr lang="en-US" sz="2000" i="1" dirty="0" smtClean="0">
                <a:latin typeface="Baskerville Old Face" panose="02020602080505020303"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72" y="1578837"/>
            <a:ext cx="2665615" cy="3937840"/>
          </a:xfrm>
          <a:prstGeom prst="rect">
            <a:avLst/>
          </a:prstGeom>
        </p:spPr>
      </p:pic>
    </p:spTree>
    <p:extLst>
      <p:ext uri="{BB962C8B-B14F-4D97-AF65-F5344CB8AC3E}">
        <p14:creationId xmlns:p14="http://schemas.microsoft.com/office/powerpoint/2010/main" val="344043705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6" name="TextBox 5"/>
          <p:cNvSpPr txBox="1"/>
          <p:nvPr/>
        </p:nvSpPr>
        <p:spPr>
          <a:xfrm>
            <a:off x="611560" y="1254202"/>
            <a:ext cx="7920880" cy="1938992"/>
          </a:xfrm>
          <a:prstGeom prst="rect">
            <a:avLst/>
          </a:prstGeom>
          <a:noFill/>
        </p:spPr>
        <p:txBody>
          <a:bodyPr wrap="square" rtlCol="0">
            <a:spAutoFit/>
          </a:bodyPr>
          <a:lstStyle/>
          <a:p>
            <a:r>
              <a:rPr lang="en-US" sz="2000" dirty="0" smtClean="0">
                <a:latin typeface="Baskerville Old Face" panose="02020602080505020303" pitchFamily="18" charset="0"/>
              </a:rPr>
              <a:t>4. Try </a:t>
            </a:r>
            <a:r>
              <a:rPr lang="en-US" sz="2000" dirty="0">
                <a:latin typeface="Baskerville Old Face" panose="02020602080505020303" pitchFamily="18" charset="0"/>
              </a:rPr>
              <a:t>to get more of these nutrients: </a:t>
            </a:r>
            <a:r>
              <a:rPr lang="en-US" sz="2000" b="1" dirty="0">
                <a:solidFill>
                  <a:srgbClr val="FF0000"/>
                </a:solidFill>
                <a:latin typeface="Baskerville Old Face" panose="02020602080505020303" pitchFamily="18" charset="0"/>
              </a:rPr>
              <a:t>fiber</a:t>
            </a:r>
            <a:r>
              <a:rPr lang="en-US" sz="2000" b="1" dirty="0" smtClean="0">
                <a:solidFill>
                  <a:srgbClr val="FF0000"/>
                </a:solidFill>
                <a:latin typeface="Baskerville Old Face" panose="02020602080505020303" pitchFamily="18" charset="0"/>
              </a:rPr>
              <a:t>, [&gt;3-4g], </a:t>
            </a:r>
            <a:r>
              <a:rPr lang="en-US" sz="2000" b="1" dirty="0">
                <a:solidFill>
                  <a:srgbClr val="FF0000"/>
                </a:solidFill>
                <a:latin typeface="Baskerville Old Face" panose="02020602080505020303" pitchFamily="18" charset="0"/>
              </a:rPr>
              <a:t>vitamin A, vitamin C, iron, calcium</a:t>
            </a:r>
            <a:r>
              <a:rPr lang="en-US" sz="2000" dirty="0">
                <a:latin typeface="Baskerville Old Face" panose="02020602080505020303" pitchFamily="18" charset="0"/>
              </a:rPr>
              <a:t>. </a:t>
            </a:r>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5. Try to eat less of these nutrients: </a:t>
            </a:r>
            <a:r>
              <a:rPr lang="en-US" sz="2000" b="1" dirty="0" smtClean="0">
                <a:solidFill>
                  <a:srgbClr val="FF0000"/>
                </a:solidFill>
                <a:latin typeface="Baskerville Old Face" panose="02020602080505020303" pitchFamily="18" charset="0"/>
              </a:rPr>
              <a:t>fat, saturated fat, [&lt;5g}  trans fat, sodium [&lt;300mg], cholesterol</a:t>
            </a:r>
            <a:r>
              <a:rPr lang="en-US" sz="2000" dirty="0" smtClean="0">
                <a:latin typeface="Baskerville Old Face" panose="02020602080505020303" pitchFamily="18" charset="0"/>
              </a:rPr>
              <a:t> </a:t>
            </a:r>
            <a:r>
              <a:rPr lang="en-US" sz="2000" b="1" dirty="0" smtClean="0">
                <a:solidFill>
                  <a:srgbClr val="FF0000"/>
                </a:solidFill>
                <a:latin typeface="Baskerville Old Face" panose="02020602080505020303" pitchFamily="18" charset="0"/>
              </a:rPr>
              <a:t>[0mg]</a:t>
            </a:r>
            <a:r>
              <a:rPr lang="en-US" sz="2000" b="1" dirty="0" smtClean="0">
                <a:latin typeface="Baskerville Old Face" panose="02020602080505020303" pitchFamily="18" charset="0"/>
              </a:rPr>
              <a:t>.</a:t>
            </a:r>
            <a:endParaRPr lang="en-US" sz="2000" b="1" dirty="0">
              <a:latin typeface="Baskerville Old Face" panose="02020602080505020303" pitchFamily="18" charset="0"/>
            </a:endParaRPr>
          </a:p>
          <a:p>
            <a:endParaRPr lang="en-US" sz="2000" dirty="0"/>
          </a:p>
        </p:txBody>
      </p:sp>
      <p:sp>
        <p:nvSpPr>
          <p:cNvPr id="7" name="TextBox 6"/>
          <p:cNvSpPr txBox="1"/>
          <p:nvPr/>
        </p:nvSpPr>
        <p:spPr>
          <a:xfrm>
            <a:off x="2149232" y="5337212"/>
            <a:ext cx="5472608" cy="1015663"/>
          </a:xfrm>
          <a:prstGeom prst="rect">
            <a:avLst/>
          </a:prstGeom>
          <a:noFill/>
        </p:spPr>
        <p:txBody>
          <a:bodyPr wrap="square" rtlCol="0">
            <a:spAutoFit/>
          </a:bodyPr>
          <a:lstStyle/>
          <a:p>
            <a:r>
              <a:rPr lang="en-US" sz="2000" i="1" dirty="0" smtClean="0">
                <a:latin typeface="Baskerville Old Face" panose="02020602080505020303" pitchFamily="18" charset="0"/>
              </a:rPr>
              <a:t>Let’s take a look at the food labels you have brought with you and we can analyze them together. </a:t>
            </a:r>
          </a:p>
          <a:p>
            <a:pPr algn="ctr"/>
            <a:r>
              <a:rPr lang="en-US" sz="2000" i="1" dirty="0" smtClean="0">
                <a:latin typeface="Baskerville Old Face" panose="02020602080505020303" pitchFamily="18" charset="0"/>
              </a:rPr>
              <a:t>See handout 3.4</a:t>
            </a:r>
            <a:endParaRPr lang="en-US" sz="2000" i="1" dirty="0">
              <a:latin typeface="Baskerville Old Face" panose="02020602080505020303"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62" y="3182436"/>
            <a:ext cx="2619375" cy="17430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924" y="2909704"/>
            <a:ext cx="2761236" cy="20158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8252" y="3182436"/>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21781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296652"/>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539552" y="915896"/>
            <a:ext cx="5400600" cy="5016758"/>
          </a:xfrm>
          <a:prstGeom prst="rect">
            <a:avLst/>
          </a:prstGeom>
          <a:noFill/>
        </p:spPr>
        <p:txBody>
          <a:bodyPr wrap="square" rtlCol="0">
            <a:spAutoFit/>
          </a:bodyPr>
          <a:lstStyle/>
          <a:p>
            <a:pPr lvl="1">
              <a:buFont typeface="Arial" pitchFamily="34" charset="0"/>
              <a:buChar char="•"/>
            </a:pPr>
            <a:r>
              <a:rPr lang="en-CA" sz="2000" smtClean="0">
                <a:latin typeface="Baskerville Old Face" pitchFamily="18" charset="0"/>
              </a:rPr>
              <a:t> </a:t>
            </a:r>
            <a:r>
              <a:rPr lang="en-CA" sz="2000" dirty="0" smtClean="0">
                <a:latin typeface="Baskerville Old Face" pitchFamily="18" charset="0"/>
              </a:rPr>
              <a:t>Let’s get active!</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Fitness </a:t>
            </a:r>
            <a:r>
              <a:rPr lang="en-CA" sz="2000" dirty="0">
                <a:latin typeface="Baskerville Old Face" pitchFamily="18" charset="0"/>
              </a:rPr>
              <a:t>self-assessment</a:t>
            </a:r>
          </a:p>
          <a:p>
            <a:pPr lvl="1"/>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Determining your cardio guidelines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Rating exertion levels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Staying hydrated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Best strength training moves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Workout </a:t>
            </a:r>
            <a:r>
              <a:rPr lang="en-CA" sz="2000" dirty="0">
                <a:latin typeface="Baskerville Old Face" pitchFamily="18" charset="0"/>
              </a:rPr>
              <a:t>ideas for busy </a:t>
            </a:r>
            <a:r>
              <a:rPr lang="en-CA" sz="2000" dirty="0" smtClean="0">
                <a:latin typeface="Baskerville Old Face" pitchFamily="18" charset="0"/>
              </a:rPr>
              <a:t>lives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this week go? </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77544" y="5883084"/>
            <a:ext cx="1605324" cy="974916"/>
          </a:xfrm>
          <a:prstGeom prst="rect">
            <a:avLst/>
          </a:prstGeom>
          <a:noFill/>
          <a:ln w="9525">
            <a:noFill/>
            <a:miter lim="800000"/>
            <a:headEnd/>
            <a:tailEnd/>
          </a:ln>
        </p:spPr>
      </p:pic>
      <p:sp>
        <p:nvSpPr>
          <p:cNvPr id="4" name="TextBox 3"/>
          <p:cNvSpPr txBox="1"/>
          <p:nvPr/>
        </p:nvSpPr>
        <p:spPr>
          <a:xfrm>
            <a:off x="219816" y="908720"/>
            <a:ext cx="8775012" cy="1015663"/>
          </a:xfrm>
          <a:prstGeom prst="rect">
            <a:avLst/>
          </a:prstGeom>
          <a:noFill/>
        </p:spPr>
        <p:txBody>
          <a:bodyPr wrap="square" rtlCol="0">
            <a:spAutoFit/>
          </a:bodyPr>
          <a:lstStyle/>
          <a:p>
            <a:r>
              <a:rPr lang="en-US" sz="2000" dirty="0" smtClean="0">
                <a:latin typeface="Baskerville Old Face" panose="02020602080505020303" pitchFamily="18" charset="0"/>
              </a:rPr>
              <a:t>As time has gone by, portion sizes have gotten bigger and so have our waistlines!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Here is a visual example of how food portions have changed in the last 20-30 years: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00" y="2327034"/>
            <a:ext cx="839253" cy="8640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61" y="4307615"/>
            <a:ext cx="1153973" cy="11881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709" y="2327034"/>
            <a:ext cx="504056" cy="93479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6377" y="3836693"/>
            <a:ext cx="626489" cy="163906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2452" y="2451227"/>
            <a:ext cx="803644" cy="803644"/>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9290" b="96175" l="364" r="76000"/>
                    </a14:imgEffect>
                  </a14:imgLayer>
                </a14:imgProps>
              </a:ext>
              <a:ext uri="{28A0092B-C50C-407E-A947-70E740481C1C}">
                <a14:useLocalDpi xmlns:a14="http://schemas.microsoft.com/office/drawing/2010/main" val="0"/>
              </a:ext>
            </a:extLst>
          </a:blip>
          <a:stretch>
            <a:fillRect/>
          </a:stretch>
        </p:blipFill>
        <p:spPr>
          <a:xfrm>
            <a:off x="6085075" y="4301307"/>
            <a:ext cx="1753705" cy="1167011"/>
          </a:xfrm>
          <a:prstGeom prst="rect">
            <a:avLst/>
          </a:prstGeom>
        </p:spPr>
      </p:pic>
      <p:sp>
        <p:nvSpPr>
          <p:cNvPr id="12" name="TextBox 11"/>
          <p:cNvSpPr txBox="1"/>
          <p:nvPr/>
        </p:nvSpPr>
        <p:spPr>
          <a:xfrm>
            <a:off x="1457654" y="2528085"/>
            <a:ext cx="2052228" cy="2862322"/>
          </a:xfrm>
          <a:prstGeom prst="rect">
            <a:avLst/>
          </a:prstGeom>
          <a:noFill/>
        </p:spPr>
        <p:txBody>
          <a:bodyPr wrap="square" rtlCol="0">
            <a:spAutoFit/>
          </a:bodyPr>
          <a:lstStyle/>
          <a:p>
            <a:r>
              <a:rPr lang="en-US" dirty="0" smtClean="0">
                <a:latin typeface="Baskerville Old Face" panose="02020602080505020303" pitchFamily="18" charset="0"/>
              </a:rPr>
              <a:t>3-inch bagel </a:t>
            </a:r>
          </a:p>
          <a:p>
            <a:r>
              <a:rPr lang="en-US" dirty="0" smtClean="0">
                <a:latin typeface="Baskerville Old Face" panose="02020602080505020303" pitchFamily="18" charset="0"/>
              </a:rPr>
              <a:t>= 140 calories</a:t>
            </a: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6-inch bagel </a:t>
            </a:r>
          </a:p>
          <a:p>
            <a:r>
              <a:rPr lang="en-US" dirty="0" smtClean="0">
                <a:latin typeface="Baskerville Old Face" panose="02020602080505020303" pitchFamily="18" charset="0"/>
              </a:rPr>
              <a:t>= 350 calories</a:t>
            </a:r>
            <a:endParaRPr lang="en-US" dirty="0">
              <a:latin typeface="Baskerville Old Face" panose="02020602080505020303" pitchFamily="18" charset="0"/>
            </a:endParaRPr>
          </a:p>
        </p:txBody>
      </p:sp>
      <p:sp>
        <p:nvSpPr>
          <p:cNvPr id="13" name="TextBox 12"/>
          <p:cNvSpPr txBox="1"/>
          <p:nvPr/>
        </p:nvSpPr>
        <p:spPr>
          <a:xfrm>
            <a:off x="4321785" y="2538957"/>
            <a:ext cx="1654371" cy="2862322"/>
          </a:xfrm>
          <a:prstGeom prst="rect">
            <a:avLst/>
          </a:prstGeom>
          <a:noFill/>
        </p:spPr>
        <p:txBody>
          <a:bodyPr wrap="square" rtlCol="0">
            <a:spAutoFit/>
          </a:bodyPr>
          <a:lstStyle/>
          <a:p>
            <a:r>
              <a:rPr lang="en-US" dirty="0" smtClean="0">
                <a:latin typeface="Baskerville Old Face" panose="02020602080505020303" pitchFamily="18" charset="0"/>
              </a:rPr>
              <a:t>12-oz. can</a:t>
            </a:r>
          </a:p>
          <a:p>
            <a:r>
              <a:rPr lang="en-US" dirty="0" smtClean="0">
                <a:latin typeface="Baskerville Old Face" panose="02020602080505020303" pitchFamily="18" charset="0"/>
              </a:rPr>
              <a:t>= 145 calories</a:t>
            </a:r>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20 oz. bottle </a:t>
            </a:r>
          </a:p>
          <a:p>
            <a:r>
              <a:rPr lang="en-US" dirty="0" smtClean="0">
                <a:latin typeface="Baskerville Old Face" panose="02020602080505020303" pitchFamily="18" charset="0"/>
              </a:rPr>
              <a:t>= 242 calories</a:t>
            </a:r>
            <a:endParaRPr lang="en-US" dirty="0">
              <a:latin typeface="Baskerville Old Face" panose="02020602080505020303" pitchFamily="18" charset="0"/>
            </a:endParaRPr>
          </a:p>
        </p:txBody>
      </p:sp>
      <p:sp>
        <p:nvSpPr>
          <p:cNvPr id="14" name="TextBox 13"/>
          <p:cNvSpPr txBox="1"/>
          <p:nvPr/>
        </p:nvSpPr>
        <p:spPr>
          <a:xfrm>
            <a:off x="7432392" y="2613440"/>
            <a:ext cx="1654371" cy="2862322"/>
          </a:xfrm>
          <a:prstGeom prst="rect">
            <a:avLst/>
          </a:prstGeom>
          <a:noFill/>
        </p:spPr>
        <p:txBody>
          <a:bodyPr wrap="square" rtlCol="0">
            <a:spAutoFit/>
          </a:bodyPr>
          <a:lstStyle/>
          <a:p>
            <a:r>
              <a:rPr lang="en-US" dirty="0" smtClean="0">
                <a:latin typeface="Baskerville Old Face" panose="02020602080505020303" pitchFamily="18" charset="0"/>
              </a:rPr>
              <a:t>2.5oz muffin</a:t>
            </a:r>
          </a:p>
          <a:p>
            <a:r>
              <a:rPr lang="en-US" dirty="0" smtClean="0">
                <a:latin typeface="Baskerville Old Face" panose="02020602080505020303" pitchFamily="18" charset="0"/>
              </a:rPr>
              <a:t>= 210 calories</a:t>
            </a:r>
          </a:p>
          <a:p>
            <a:endParaRPr lang="en-US" dirty="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4 oz. muffin </a:t>
            </a:r>
          </a:p>
          <a:p>
            <a:r>
              <a:rPr lang="en-US" dirty="0" smtClean="0">
                <a:latin typeface="Baskerville Old Face" panose="02020602080505020303" pitchFamily="18" charset="0"/>
              </a:rPr>
              <a:t>= 500 calories</a:t>
            </a:r>
            <a:endParaRPr lang="en-US" dirty="0">
              <a:latin typeface="Baskerville Old Face" panose="02020602080505020303" pitchFamily="18" charset="0"/>
            </a:endParaRPr>
          </a:p>
        </p:txBody>
      </p:sp>
    </p:spTree>
    <p:extLst>
      <p:ext uri="{BB962C8B-B14F-4D97-AF65-F5344CB8AC3E}">
        <p14:creationId xmlns:p14="http://schemas.microsoft.com/office/powerpoint/2010/main" val="264064048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868129" y="90497"/>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473878" y="728700"/>
            <a:ext cx="2196244" cy="707886"/>
          </a:xfrm>
          <a:prstGeom prst="rect">
            <a:avLst/>
          </a:prstGeom>
          <a:noFill/>
        </p:spPr>
        <p:txBody>
          <a:bodyPr wrap="square" rtlCol="0">
            <a:spAutoFit/>
          </a:bodyPr>
          <a:lstStyle/>
          <a:p>
            <a:pPr algn="ctr"/>
            <a:r>
              <a:rPr lang="en-US" sz="2000" dirty="0" smtClean="0">
                <a:latin typeface="Baskerville Old Face" panose="02020602080505020303" pitchFamily="18" charset="0"/>
              </a:rPr>
              <a:t>Basic Guidelines </a:t>
            </a:r>
          </a:p>
          <a:p>
            <a:pPr algn="ctr"/>
            <a:r>
              <a:rPr lang="en-US" sz="2000" i="1" dirty="0" smtClean="0">
                <a:latin typeface="Baskerville Old Face" panose="02020602080505020303" pitchFamily="18" charset="0"/>
              </a:rPr>
              <a:t>See handout 3.1</a:t>
            </a:r>
            <a:endParaRPr lang="en-US" sz="2000" i="1"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10" y="1603699"/>
            <a:ext cx="886780" cy="886780"/>
          </a:xfrm>
          <a:prstGeom prst="rect">
            <a:avLst/>
          </a:prstGeom>
        </p:spPr>
      </p:pic>
      <p:sp>
        <p:nvSpPr>
          <p:cNvPr id="5" name="TextBox 4"/>
          <p:cNvSpPr txBox="1"/>
          <p:nvPr/>
        </p:nvSpPr>
        <p:spPr>
          <a:xfrm>
            <a:off x="275754"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cup</a:t>
            </a:r>
            <a:endParaRPr lang="en-US" sz="1600" dirty="0">
              <a:latin typeface="Baskerville Old Face" panose="020206020805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214" y="1629948"/>
            <a:ext cx="542698" cy="834283"/>
          </a:xfrm>
          <a:prstGeom prst="rect">
            <a:avLst/>
          </a:prstGeom>
        </p:spPr>
      </p:pic>
      <p:sp>
        <p:nvSpPr>
          <p:cNvPr id="7" name="TextBox 6"/>
          <p:cNvSpPr txBox="1"/>
          <p:nvPr/>
        </p:nvSpPr>
        <p:spPr>
          <a:xfrm>
            <a:off x="2097483"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½ cup</a:t>
            </a:r>
            <a:endParaRPr lang="en-US" sz="1600" dirty="0">
              <a:latin typeface="Baskerville Old Face" panose="02020602080505020303"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781" y="1811537"/>
            <a:ext cx="572444" cy="572444"/>
          </a:xfrm>
          <a:prstGeom prst="rect">
            <a:avLst/>
          </a:prstGeom>
        </p:spPr>
      </p:pic>
      <p:sp>
        <p:nvSpPr>
          <p:cNvPr id="9" name="TextBox 8"/>
          <p:cNvSpPr txBox="1"/>
          <p:nvPr/>
        </p:nvSpPr>
        <p:spPr>
          <a:xfrm>
            <a:off x="3930588" y="2712083"/>
            <a:ext cx="154817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or 2 tbsp.</a:t>
            </a:r>
            <a:endParaRPr lang="en-US" sz="1600" dirty="0">
              <a:latin typeface="Baskerville Old Face" panose="02020602080505020303"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872" y="1898426"/>
            <a:ext cx="426391" cy="426391"/>
          </a:xfrm>
          <a:prstGeom prst="rect">
            <a:avLst/>
          </a:prstGeom>
        </p:spPr>
      </p:pic>
      <p:sp>
        <p:nvSpPr>
          <p:cNvPr id="11" name="TextBox 10"/>
          <p:cNvSpPr txBox="1"/>
          <p:nvPr/>
        </p:nvSpPr>
        <p:spPr>
          <a:xfrm>
            <a:off x="5871705" y="2712083"/>
            <a:ext cx="1158701"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tbsp.</a:t>
            </a:r>
            <a:endParaRPr lang="en-US" sz="1600" dirty="0">
              <a:latin typeface="Baskerville Old Face" panose="02020602080505020303"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2515" y="1732925"/>
            <a:ext cx="1016798" cy="640839"/>
          </a:xfrm>
          <a:prstGeom prst="rect">
            <a:avLst/>
          </a:prstGeom>
        </p:spPr>
      </p:pic>
      <p:sp>
        <p:nvSpPr>
          <p:cNvPr id="13" name="TextBox 12"/>
          <p:cNvSpPr txBox="1"/>
          <p:nvPr/>
        </p:nvSpPr>
        <p:spPr>
          <a:xfrm>
            <a:off x="7306674" y="2705383"/>
            <a:ext cx="156848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slice of bread</a:t>
            </a:r>
            <a:endParaRPr lang="en-US" sz="1600" dirty="0">
              <a:latin typeface="Baskerville Old Face" panose="02020602080505020303"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03" y="3611566"/>
            <a:ext cx="1370211" cy="1225674"/>
          </a:xfrm>
          <a:prstGeom prst="rect">
            <a:avLst/>
          </a:prstGeom>
        </p:spPr>
      </p:pic>
      <p:sp>
        <p:nvSpPr>
          <p:cNvPr id="15" name="TextBox 14"/>
          <p:cNvSpPr txBox="1"/>
          <p:nvPr/>
        </p:nvSpPr>
        <p:spPr>
          <a:xfrm>
            <a:off x="228748" y="4837240"/>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meat</a:t>
            </a:r>
            <a:endParaRPr lang="en-US" sz="1600" dirty="0">
              <a:latin typeface="Baskerville Old Face" panose="02020602080505020303"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1322" y="3379452"/>
            <a:ext cx="1120899" cy="1563359"/>
          </a:xfrm>
          <a:prstGeom prst="rect">
            <a:avLst/>
          </a:prstGeom>
        </p:spPr>
      </p:pic>
      <p:sp>
        <p:nvSpPr>
          <p:cNvPr id="17" name="TextBox 16"/>
          <p:cNvSpPr txBox="1"/>
          <p:nvPr/>
        </p:nvSpPr>
        <p:spPr>
          <a:xfrm>
            <a:off x="1859523" y="4847674"/>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fish</a:t>
            </a:r>
            <a:endParaRPr lang="en-US" sz="1600" dirty="0">
              <a:latin typeface="Baskerville Old Face" panose="02020602080505020303" pitchFamily="18"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0588" y="3450689"/>
            <a:ext cx="1282824" cy="1288551"/>
          </a:xfrm>
          <a:prstGeom prst="rect">
            <a:avLst/>
          </a:prstGeom>
        </p:spPr>
      </p:pic>
      <p:sp>
        <p:nvSpPr>
          <p:cNvPr id="19" name="TextBox 18"/>
          <p:cNvSpPr txBox="1"/>
          <p:nvPr/>
        </p:nvSpPr>
        <p:spPr>
          <a:xfrm>
            <a:off x="3811263" y="485383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deli meat</a:t>
            </a:r>
            <a:endParaRPr lang="en-US" sz="1600" dirty="0">
              <a:latin typeface="Baskerville Old Face" panose="02020602080505020303"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5275" y="3611566"/>
            <a:ext cx="1071562" cy="1071562"/>
          </a:xfrm>
          <a:prstGeom prst="rect">
            <a:avLst/>
          </a:prstGeom>
        </p:spPr>
      </p:pic>
      <p:sp>
        <p:nvSpPr>
          <p:cNvPr id="21" name="TextBox 20"/>
          <p:cNvSpPr txBox="1"/>
          <p:nvPr/>
        </p:nvSpPr>
        <p:spPr>
          <a:xfrm>
            <a:off x="5441843" y="4847674"/>
            <a:ext cx="191852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muffin</a:t>
            </a:r>
            <a:endParaRPr lang="en-US" sz="1600" dirty="0">
              <a:latin typeface="Baskerville Old Face" panose="02020602080505020303" pitchFamily="18" charset="0"/>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0332" y="3656306"/>
            <a:ext cx="1014158" cy="1009650"/>
          </a:xfrm>
          <a:prstGeom prst="rect">
            <a:avLst/>
          </a:prstGeom>
        </p:spPr>
      </p:pic>
      <p:sp>
        <p:nvSpPr>
          <p:cNvPr id="23" name="TextBox 22"/>
          <p:cNvSpPr txBox="1"/>
          <p:nvPr/>
        </p:nvSpPr>
        <p:spPr>
          <a:xfrm>
            <a:off x="7306674" y="484767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1.5oz. cheese</a:t>
            </a:r>
            <a:endParaRPr lang="en-US" sz="1600" dirty="0">
              <a:latin typeface="Baskerville Old Face" panose="02020602080505020303" pitchFamily="18" charset="0"/>
            </a:endParaRPr>
          </a:p>
        </p:txBody>
      </p:sp>
      <p:pic>
        <p:nvPicPr>
          <p:cNvPr id="24" name="Picture 5" descr="C:\Documents and Settings\user\Desktop\EWS Network\EWSN_logo_suite\EmployeeWellness_Logo2 800x486.gif"/>
          <p:cNvPicPr>
            <a:picLocks noChangeAspect="1" noChangeArrowheads="1"/>
          </p:cNvPicPr>
          <p:nvPr/>
        </p:nvPicPr>
        <p:blipFill>
          <a:blip r:embed="rId12" cstate="print"/>
          <a:srcRect/>
          <a:stretch>
            <a:fillRect/>
          </a:stretch>
        </p:blipFill>
        <p:spPr bwMode="auto">
          <a:xfrm>
            <a:off x="7360365" y="5933272"/>
            <a:ext cx="1605324" cy="974916"/>
          </a:xfrm>
          <a:prstGeom prst="rect">
            <a:avLst/>
          </a:prstGeom>
          <a:noFill/>
          <a:ln w="9525">
            <a:noFill/>
            <a:miter lim="800000"/>
            <a:headEnd/>
            <a:tailEnd/>
          </a:ln>
        </p:spPr>
      </p:pic>
      <p:sp>
        <p:nvSpPr>
          <p:cNvPr id="25" name="TextBox 24"/>
          <p:cNvSpPr txBox="1"/>
          <p:nvPr/>
        </p:nvSpPr>
        <p:spPr>
          <a:xfrm>
            <a:off x="467544" y="5337212"/>
            <a:ext cx="3006334" cy="246221"/>
          </a:xfrm>
          <a:prstGeom prst="rect">
            <a:avLst/>
          </a:prstGeom>
          <a:noFill/>
        </p:spPr>
        <p:txBody>
          <a:bodyPr wrap="square" rtlCol="0">
            <a:spAutoFit/>
          </a:bodyPr>
          <a:lstStyle/>
          <a:p>
            <a:r>
              <a:rPr lang="en-US" sz="1000" i="1" dirty="0" smtClean="0"/>
              <a:t>Source: </a:t>
            </a:r>
            <a:r>
              <a:rPr lang="en-US" sz="1000" i="1" dirty="0" smtClean="0">
                <a:hlinkClick r:id="rId13"/>
              </a:rPr>
              <a:t>www.webmd.com</a:t>
            </a:r>
            <a:r>
              <a:rPr lang="en-US" sz="1000" i="1" dirty="0" smtClean="0"/>
              <a:t> </a:t>
            </a:r>
            <a:endParaRPr lang="en-US" sz="1000" i="1" dirty="0"/>
          </a:p>
        </p:txBody>
      </p:sp>
    </p:spTree>
    <p:extLst>
      <p:ext uri="{BB962C8B-B14F-4D97-AF65-F5344CB8AC3E}">
        <p14:creationId xmlns:p14="http://schemas.microsoft.com/office/powerpoint/2010/main" val="27584440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0312" y="5883084"/>
            <a:ext cx="1605324" cy="974916"/>
          </a:xfrm>
          <a:prstGeom prst="rect">
            <a:avLst/>
          </a:prstGeom>
          <a:noFill/>
          <a:ln w="9525">
            <a:noFill/>
            <a:miter lim="800000"/>
            <a:headEnd/>
            <a:tailEnd/>
          </a:ln>
        </p:spPr>
      </p:pic>
      <p:sp>
        <p:nvSpPr>
          <p:cNvPr id="3" name="Title 2"/>
          <p:cNvSpPr>
            <a:spLocks/>
          </p:cNvSpPr>
          <p:nvPr/>
        </p:nvSpPr>
        <p:spPr bwMode="auto">
          <a:xfrm>
            <a:off x="2879812" y="230798"/>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01314"/>
            <a:ext cx="2916324" cy="287686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87924" y="1628800"/>
            <a:ext cx="5097712" cy="3785652"/>
          </a:xfrm>
          <a:prstGeom prst="rect">
            <a:avLst/>
          </a:prstGeom>
          <a:noFill/>
        </p:spPr>
        <p:txBody>
          <a:bodyPr wrap="square" rtlCol="0">
            <a:spAutoFit/>
          </a:bodyPr>
          <a:lstStyle/>
          <a:p>
            <a:r>
              <a:rPr lang="en-US" sz="2000" dirty="0" smtClean="0">
                <a:latin typeface="Baskerville Old Face" panose="02020602080505020303" pitchFamily="18" charset="0"/>
              </a:rPr>
              <a:t>One of the easiest ways to know how much to put on your plate without a measuring cup or food scale is to divide your plate into four sections.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lean protein.</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starch, such as rice, potatoes or pasta.</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Finally, use the remaining ½ of the plate for vegetables.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16354165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879812" y="230798"/>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215516" y="941009"/>
            <a:ext cx="8750173"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askerville Old Face" panose="02020602080505020303" pitchFamily="18" charset="0"/>
              </a:rPr>
              <a:t>Use </a:t>
            </a:r>
            <a:r>
              <a:rPr lang="en-US" sz="2000" b="1" dirty="0" smtClean="0">
                <a:latin typeface="Baskerville Old Face" panose="02020602080505020303" pitchFamily="18" charset="0"/>
              </a:rPr>
              <a:t>smaller plates </a:t>
            </a:r>
            <a:r>
              <a:rPr lang="en-US" sz="2000" dirty="0" smtClean="0">
                <a:latin typeface="Baskerville Old Face" panose="02020602080505020303" pitchFamily="18" charset="0"/>
              </a:rPr>
              <a:t>– having less food fill more of the plate can trick your brain into thinking you are eating more than you actually are.</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Don’t keep serving bowls on the table as it encourages people to eat more than they should. The one exception to this rule is to keep vegetables easily accessible to encourage you &amp; your family to fill up on veggies rather than higher-calorie options.</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Use </a:t>
            </a:r>
            <a:r>
              <a:rPr lang="en-US" sz="2000" b="1" dirty="0" err="1" smtClean="0">
                <a:latin typeface="Baskerville Old Face" panose="02020602080505020303" pitchFamily="18" charset="0"/>
              </a:rPr>
              <a:t>colour</a:t>
            </a:r>
            <a:r>
              <a:rPr lang="en-US" sz="2000" b="1" dirty="0" smtClean="0">
                <a:latin typeface="Baskerville Old Face" panose="02020602080505020303" pitchFamily="18" charset="0"/>
              </a:rPr>
              <a:t> and texture </a:t>
            </a:r>
            <a:r>
              <a:rPr lang="en-US" sz="2000" dirty="0" smtClean="0">
                <a:latin typeface="Baskerville Old Face" panose="02020602080505020303" pitchFamily="18" charset="0"/>
              </a:rPr>
              <a:t>to make healthy food more exciting! Use all five of your senses to really appreciate your food. This will make you a more mindful eater and taking the time to appreciate your food gives your stomach more time to send the signal to your brain that you are full.</a:t>
            </a:r>
          </a:p>
          <a:p>
            <a:pPr marL="285750" indent="-285750">
              <a:buFont typeface="Arial" panose="020B0604020202020204" pitchFamily="34" charset="0"/>
              <a:buChar char="•"/>
            </a:pP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b="1" dirty="0" smtClean="0">
                <a:latin typeface="Baskerville Old Face" panose="02020602080505020303" pitchFamily="18" charset="0"/>
              </a:rPr>
              <a:t>Stop eating out of the package</a:t>
            </a:r>
            <a:r>
              <a:rPr lang="en-US" sz="2000" dirty="0" smtClean="0">
                <a:latin typeface="Baskerville Old Face" panose="02020602080505020303" pitchFamily="18" charset="0"/>
              </a:rPr>
              <a:t>! Take the proper serving size out of the package and place it on a dish. It is too easy to overeat when the whole package is in front of you and you’ll find you are satisfied with the proper portion size in time.</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082101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73711" y="76466"/>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924" y="786677"/>
            <a:ext cx="4111418" cy="2849760"/>
          </a:xfrm>
          <a:prstGeom prst="rect">
            <a:avLst/>
          </a:prstGeom>
        </p:spPr>
      </p:pic>
      <p:sp>
        <p:nvSpPr>
          <p:cNvPr id="5" name="TextBox 4"/>
          <p:cNvSpPr txBox="1"/>
          <p:nvPr/>
        </p:nvSpPr>
        <p:spPr>
          <a:xfrm>
            <a:off x="234545" y="3700695"/>
            <a:ext cx="8786177" cy="2246769"/>
          </a:xfrm>
          <a:prstGeom prst="rect">
            <a:avLst/>
          </a:prstGeom>
          <a:noFill/>
        </p:spPr>
        <p:txBody>
          <a:bodyPr wrap="square" rtlCol="0">
            <a:spAutoFit/>
          </a:bodyPr>
          <a:lstStyle/>
          <a:p>
            <a:r>
              <a:rPr lang="en-US" sz="2000" dirty="0" smtClean="0">
                <a:latin typeface="Baskerville Old Face" panose="02020602080505020303" pitchFamily="18" charset="0"/>
              </a:rPr>
              <a:t>Simply learning how to time your eating can be helpful in controlling cravings and helping you to avoid overeating.</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Eating at the right times of day can also help improve your fat loss by preventing excess insulin, allowing </a:t>
            </a:r>
            <a:r>
              <a:rPr lang="en-US" sz="2000" dirty="0" err="1" smtClean="0">
                <a:latin typeface="Baskerville Old Face" panose="02020602080505020303" pitchFamily="18" charset="0"/>
              </a:rPr>
              <a:t>leptin</a:t>
            </a:r>
            <a:r>
              <a:rPr lang="en-US" sz="2000" dirty="0" smtClean="0">
                <a:latin typeface="Baskerville Old Face" panose="02020602080505020303" pitchFamily="18" charset="0"/>
              </a:rPr>
              <a:t> (a protein hormone produced by fatty tissue which is believed to regulate fat storage in the body) to work its magic on appetite control and metabolism and by balancing the stress hormone, cortisol.</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2571519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83768" y="250818"/>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467544" y="1160748"/>
            <a:ext cx="8133468" cy="4401205"/>
          </a:xfrm>
          <a:prstGeom prst="rect">
            <a:avLst/>
          </a:prstGeom>
          <a:noFill/>
        </p:spPr>
        <p:txBody>
          <a:bodyPr wrap="square" rtlCol="0">
            <a:spAutoFit/>
          </a:bodyPr>
          <a:lstStyle/>
          <a:p>
            <a:pPr marL="342900" indent="-342900">
              <a:buAutoNum type="arabicPeriod"/>
            </a:pPr>
            <a:r>
              <a:rPr lang="en-US" sz="2000" dirty="0" smtClean="0">
                <a:latin typeface="Baskerville Old Face" panose="02020602080505020303" pitchFamily="18" charset="0"/>
              </a:rPr>
              <a:t>Aim to eat </a:t>
            </a:r>
            <a:r>
              <a:rPr lang="en-US" sz="2000" b="1" dirty="0" smtClean="0">
                <a:latin typeface="Baskerville Old Face" panose="02020602080505020303" pitchFamily="18" charset="0"/>
              </a:rPr>
              <a:t>every 3-4 hours </a:t>
            </a:r>
            <a:r>
              <a:rPr lang="en-US" sz="2000" dirty="0" smtClean="0">
                <a:latin typeface="Baskerville Old Face" panose="02020602080505020303" pitchFamily="18" charset="0"/>
              </a:rPr>
              <a:t>to keep your blood sugar levels steady and to avoid getting too hungry, which can cause you to make poor food choices.</a:t>
            </a:r>
            <a:endParaRPr lang="en-US" sz="2000" dirty="0">
              <a:latin typeface="Baskerville Old Face" panose="02020602080505020303" pitchFamily="18" charset="0"/>
            </a:endParaRPr>
          </a:p>
          <a:p>
            <a:pPr marL="342900" indent="-342900">
              <a:buAutoNum type="arabicPeriod"/>
            </a:pPr>
            <a:endParaRPr lang="en-US" sz="2000" dirty="0" smtClean="0">
              <a:latin typeface="Baskerville Old Face" panose="02020602080505020303" pitchFamily="18" charset="0"/>
            </a:endParaRPr>
          </a:p>
          <a:p>
            <a:pPr marL="342900" indent="-342900">
              <a:buAutoNum type="arabicPeriod"/>
            </a:pPr>
            <a:r>
              <a:rPr lang="en-US" sz="2000" b="1" dirty="0" smtClean="0">
                <a:latin typeface="Baskerville Old Face" panose="02020602080505020303" pitchFamily="18" charset="0"/>
              </a:rPr>
              <a:t>Eat within 1 hour of rising</a:t>
            </a:r>
            <a:r>
              <a:rPr lang="en-US" sz="2000" dirty="0" smtClean="0">
                <a:latin typeface="Baskerville Old Face" panose="02020602080505020303" pitchFamily="18" charset="0"/>
              </a:rPr>
              <a:t>. Remember that you have been fasting for 7-8 hours and you need to fuel your “tank” to give you the energy you need for the day. When you skip breakfast, you lose its stimulating benefits on your metabolic rate.</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b="1" dirty="0" smtClean="0">
                <a:latin typeface="Baskerville Old Face" panose="02020602080505020303" pitchFamily="18" charset="0"/>
              </a:rPr>
              <a:t>Stop eating 3 hours before bedtime</a:t>
            </a:r>
            <a:r>
              <a:rPr lang="en-US" sz="2000" dirty="0" smtClean="0">
                <a:latin typeface="Baskerville Old Face" panose="02020602080505020303" pitchFamily="18" charset="0"/>
              </a:rPr>
              <a:t>. Eating too close to bedtime raises your body temperature, increases blood sugar and insulin, prevents the release of melatonin (the chemical that makes you sleepy) and cuts down on growth hormone release. If you can’t break up with your bedtime snack, make sure to opt for something light that is high in protein and low in carbs &amp; fat. A protein shake is a great option for a pre-bed snack!</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1294555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18079" y="152636"/>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467544" y="1160748"/>
            <a:ext cx="8133468" cy="4093428"/>
          </a:xfrm>
          <a:prstGeom prst="rect">
            <a:avLst/>
          </a:prstGeom>
          <a:noFill/>
        </p:spPr>
        <p:txBody>
          <a:bodyPr wrap="square" rtlCol="0">
            <a:spAutoFit/>
          </a:bodyPr>
          <a:lstStyle/>
          <a:p>
            <a:r>
              <a:rPr lang="en-US" sz="2000" dirty="0" smtClean="0">
                <a:latin typeface="Baskerville Old Face" panose="02020602080505020303" pitchFamily="18" charset="0"/>
              </a:rPr>
              <a:t>4. Eat proteins first. This will help speed the signal to your brain that you are full.</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5. Never do weight training on an empty stomach. You need energy from your foods in order to perform optimally. If you exercise on an empty stomach, your body will break down muscle protein to fuel your workout. However, if you want to do less than 30 minutes of cardio, you can do this on an empty stomach without issue.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6. Always eat within 45 minutes of finishing your workout. Healthy carbs need to be replenished after your workout because they will have been used up as the body’s main source of fuel. Ideally, a post-workout meal or snack should include a high-fiber carbohydrate paired with a lean protein. </a:t>
            </a:r>
            <a:endParaRPr lang="en-US" sz="2000" dirty="0">
              <a:latin typeface="Baskerville Old Face" panose="02020602080505020303" pitchFamily="18" charset="0"/>
            </a:endParaRPr>
          </a:p>
        </p:txBody>
      </p:sp>
      <p:sp>
        <p:nvSpPr>
          <p:cNvPr id="5" name="TextBox 4"/>
          <p:cNvSpPr txBox="1"/>
          <p:nvPr/>
        </p:nvSpPr>
        <p:spPr>
          <a:xfrm>
            <a:off x="485025" y="5367411"/>
            <a:ext cx="5760640" cy="261610"/>
          </a:xfrm>
          <a:prstGeom prst="rect">
            <a:avLst/>
          </a:prstGeom>
          <a:noFill/>
        </p:spPr>
        <p:txBody>
          <a:bodyPr wrap="square" rtlCol="0">
            <a:spAutoFit/>
          </a:bodyPr>
          <a:lstStyle/>
          <a:p>
            <a:r>
              <a:rPr lang="en-US" sz="1100" i="1" dirty="0" smtClean="0"/>
              <a:t>Source: </a:t>
            </a:r>
            <a:r>
              <a:rPr lang="en-US" sz="1100" i="1" dirty="0" smtClean="0">
                <a:hlinkClick r:id="rId3"/>
              </a:rPr>
              <a:t>www.webmd.com</a:t>
            </a:r>
            <a:r>
              <a:rPr lang="en-US" sz="1100" i="1" dirty="0" smtClean="0"/>
              <a:t>, </a:t>
            </a:r>
            <a:r>
              <a:rPr lang="en-US" sz="1100" i="1" u="sng" dirty="0" smtClean="0">
                <a:solidFill>
                  <a:schemeClr val="accent1"/>
                </a:solidFill>
              </a:rPr>
              <a:t>healthland.time.com</a:t>
            </a:r>
            <a:endParaRPr lang="en-US" sz="1100" i="1" u="sng" dirty="0">
              <a:solidFill>
                <a:schemeClr val="accent1"/>
              </a:solidFill>
            </a:endParaRPr>
          </a:p>
        </p:txBody>
      </p:sp>
    </p:spTree>
    <p:extLst>
      <p:ext uri="{BB962C8B-B14F-4D97-AF65-F5344CB8AC3E}">
        <p14:creationId xmlns:p14="http://schemas.microsoft.com/office/powerpoint/2010/main" val="4172645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8724</TotalTime>
  <Words>2073</Words>
  <Application>Microsoft Office PowerPoint</Application>
  <PresentationFormat>Letter Paper (8.5x11 in)</PresentationFormat>
  <Paragraphs>190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718</cp:revision>
  <cp:lastPrinted>1601-01-01T00:00:00Z</cp:lastPrinted>
  <dcterms:created xsi:type="dcterms:W3CDTF">2010-09-03T20:32:24Z</dcterms:created>
  <dcterms:modified xsi:type="dcterms:W3CDTF">2013-12-15T21:52:57Z</dcterms:modified>
</cp:coreProperties>
</file>