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371" r:id="rId2"/>
    <p:sldId id="372" r:id="rId3"/>
    <p:sldId id="389" r:id="rId4"/>
    <p:sldId id="390" r:id="rId5"/>
    <p:sldId id="391" r:id="rId6"/>
    <p:sldId id="392" r:id="rId7"/>
    <p:sldId id="393" r:id="rId8"/>
    <p:sldId id="398" r:id="rId9"/>
    <p:sldId id="401" r:id="rId10"/>
    <p:sldId id="397" r:id="rId11"/>
    <p:sldId id="402" r:id="rId12"/>
    <p:sldId id="403" r:id="rId13"/>
    <p:sldId id="394" r:id="rId14"/>
    <p:sldId id="395" r:id="rId15"/>
    <p:sldId id="396" r:id="rId16"/>
    <p:sldId id="405" r:id="rId17"/>
    <p:sldId id="349" r:id="rId18"/>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8735" autoAdjust="0"/>
  </p:normalViewPr>
  <p:slideViewPr>
    <p:cSldViewPr>
      <p:cViewPr>
        <p:scale>
          <a:sx n="72" d="100"/>
          <a:sy n="72" d="100"/>
        </p:scale>
        <p:origin x="-1476" y="-4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clients turn to GI chart handouts to review guidelines for GI</a:t>
            </a:r>
            <a:r>
              <a:rPr lang="en-US" baseline="0" dirty="0" smtClean="0"/>
              <a:t> foods to consume regularly, occasionally and those to avoid when possible. Remind them that this might be something handy to put on fridge or on cupboard as a reference in the kitchen.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86632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265238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Advise</a:t>
            </a:r>
            <a:r>
              <a:rPr lang="en-US" baseline="0" dirty="0" smtClean="0"/>
              <a:t> that ideally, snacks should be less than 200 calories and have a good balance of protein to fiber. WATCH SUGAR LEVELS! A good protein/fiber combo will help keep you full for longer.</a:t>
            </a:r>
          </a:p>
          <a:p>
            <a:endParaRPr lang="en-US" baseline="0" dirty="0" smtClean="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6656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 should be available to groups</a:t>
            </a:r>
            <a:r>
              <a:rPr lang="en-US" baseline="0" dirty="0" smtClean="0"/>
              <a:t> as needed for questions or instructions. Allow 10 minutes or so for this project and then have a member from each group present their ideas. Review and suggest any improvements that could be made to their ideas or discuss why their ideas were good.</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156827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refer to meal planning template and encourage them to set completing</a:t>
            </a:r>
            <a:r>
              <a:rPr lang="en-US" baseline="0" dirty="0" smtClean="0"/>
              <a:t> a meal plan for the week as one of their goals this week.</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13</a:t>
            </a:fld>
            <a:endParaRPr lang="en-US"/>
          </a:p>
        </p:txBody>
      </p:sp>
    </p:spTree>
    <p:extLst>
      <p:ext uri="{BB962C8B-B14F-4D97-AF65-F5344CB8AC3E}">
        <p14:creationId xmlns:p14="http://schemas.microsoft.com/office/powerpoint/2010/main" val="140116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fi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2514377" y="1067264"/>
            <a:ext cx="4388304" cy="830997"/>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Two: Smart Food Choices &amp; Healthy Meal Planning</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1015663"/>
          </a:xfrm>
          <a:prstGeom prst="rect">
            <a:avLst/>
          </a:prstGeom>
          <a:noFill/>
        </p:spPr>
        <p:txBody>
          <a:bodyPr wrap="square" rtlCol="0">
            <a:spAutoFit/>
          </a:bodyPr>
          <a:lstStyle/>
          <a:p>
            <a:pPr algn="ctr"/>
            <a:r>
              <a:rPr lang="en-US" sz="4000" dirty="0" smtClean="0">
                <a:latin typeface="Baskerville Old Face" panose="02020602080505020303" pitchFamily="18" charset="0"/>
              </a:rPr>
              <a:t>Putting It Into Action…</a:t>
            </a:r>
          </a:p>
          <a:p>
            <a:pPr algn="ctr"/>
            <a:r>
              <a:rPr lang="en-US" sz="2000" i="1" dirty="0" smtClean="0">
                <a:latin typeface="Baskerville Old Face" panose="02020602080505020303" pitchFamily="18" charset="0"/>
              </a:rPr>
              <a:t>See  handout 2.3</a:t>
            </a:r>
          </a:p>
        </p:txBody>
      </p:sp>
      <p:sp>
        <p:nvSpPr>
          <p:cNvPr id="3" name="TextBox 2"/>
          <p:cNvSpPr txBox="1"/>
          <p:nvPr/>
        </p:nvSpPr>
        <p:spPr>
          <a:xfrm>
            <a:off x="539552" y="1232756"/>
            <a:ext cx="8280920" cy="4401205"/>
          </a:xfrm>
          <a:prstGeom prst="rect">
            <a:avLst/>
          </a:prstGeom>
          <a:noFill/>
        </p:spPr>
        <p:txBody>
          <a:bodyPr wrap="square" rtlCol="0">
            <a:spAutoFit/>
          </a:bodyPr>
          <a:lstStyle/>
          <a:p>
            <a:r>
              <a:rPr lang="en-US" sz="2000" dirty="0" smtClean="0">
                <a:latin typeface="Baskerville Old Face" panose="02020602080505020303" pitchFamily="18" charset="0"/>
              </a:rPr>
              <a:t>Now that you have a basic understanding of meal planning, best foods for weight loss and how to pick a “good” carb from a “bad” carb, it’s time to put it to 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groups of 2-3, take what we have discussed and the handouts at your disposal and come up with some other ideas for healthy meals &amp; snacks.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Remember to include </a:t>
            </a:r>
            <a:r>
              <a:rPr lang="en-US" sz="2000" b="1" dirty="0" smtClean="0">
                <a:latin typeface="Baskerville Old Face" panose="02020602080505020303" pitchFamily="18" charset="0"/>
              </a:rPr>
              <a:t>lean protein, low GI carbohydrates and healthy fats </a:t>
            </a:r>
            <a:r>
              <a:rPr lang="en-US" sz="2000" dirty="0" smtClean="0">
                <a:latin typeface="Baskerville Old Face" panose="02020602080505020303" pitchFamily="18" charset="0"/>
              </a:rPr>
              <a:t>in your meals.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best snacks for weight loss are those containing </a:t>
            </a:r>
            <a:r>
              <a:rPr lang="en-US" sz="2000" b="1" dirty="0" smtClean="0">
                <a:latin typeface="Baskerville Old Face" panose="02020602080505020303" pitchFamily="18" charset="0"/>
              </a:rPr>
              <a:t>lean protein &amp; fiber</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Each group should come up with three meals and at least one snack. We’ll review them as a group to determine if the plans are great as is or if there is room for improvement!</a:t>
            </a:r>
          </a:p>
        </p:txBody>
      </p:sp>
      <p:pic>
        <p:nvPicPr>
          <p:cNvPr id="4" name="Picture 3"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Tree>
    <p:extLst>
      <p:ext uri="{BB962C8B-B14F-4D97-AF65-F5344CB8AC3E}">
        <p14:creationId xmlns:p14="http://schemas.microsoft.com/office/powerpoint/2010/main" val="339608806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79" y="1795345"/>
            <a:ext cx="1700827" cy="1587766"/>
          </a:xfrm>
          <a:prstGeom prst="rect">
            <a:avLst/>
          </a:prstGeom>
        </p:spPr>
      </p:pic>
      <p:sp>
        <p:nvSpPr>
          <p:cNvPr id="2" name="TextBox 1"/>
          <p:cNvSpPr txBox="1"/>
          <p:nvPr/>
        </p:nvSpPr>
        <p:spPr>
          <a:xfrm>
            <a:off x="2087724" y="5796"/>
            <a:ext cx="489654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Don’t Skip It, Swap It!</a:t>
            </a:r>
          </a:p>
        </p:txBody>
      </p:sp>
      <p:sp>
        <p:nvSpPr>
          <p:cNvPr id="3" name="TextBox 2"/>
          <p:cNvSpPr txBox="1"/>
          <p:nvPr/>
        </p:nvSpPr>
        <p:spPr>
          <a:xfrm>
            <a:off x="359532" y="1052735"/>
            <a:ext cx="4320480"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Premium Ice Cream for </a:t>
            </a:r>
          </a:p>
          <a:p>
            <a:pPr algn="ctr"/>
            <a:r>
              <a:rPr lang="en-US" sz="2000" b="1" dirty="0" smtClean="0">
                <a:latin typeface="Baskerville Old Face" panose="02020602080505020303" pitchFamily="18" charset="0"/>
              </a:rPr>
              <a:t>Frozen Banana “Yogurt”</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Craving ice cream? Put a small slightly thawed frozen banana in the blender and blend until it is the consistency of soft-serve ice cream. Sprinkle in cocoa powder if you want a chocolate version! You save over 100 calories plus add nutrients like potassium.</a:t>
            </a:r>
          </a:p>
        </p:txBody>
      </p:sp>
      <p:sp>
        <p:nvSpPr>
          <p:cNvPr id="4" name="TextBox 3"/>
          <p:cNvSpPr txBox="1"/>
          <p:nvPr/>
        </p:nvSpPr>
        <p:spPr>
          <a:xfrm>
            <a:off x="4860032" y="1052735"/>
            <a:ext cx="4140460"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Ground Beef for</a:t>
            </a:r>
          </a:p>
          <a:p>
            <a:pPr algn="ctr"/>
            <a:r>
              <a:rPr lang="en-US" sz="2000" b="1" dirty="0" smtClean="0">
                <a:latin typeface="Baskerville Old Face" panose="02020602080505020303" pitchFamily="18" charset="0"/>
              </a:rPr>
              <a:t>Grated Vegetables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A great trick to cut calories &amp; boost vegetable intake is to add 1 cup of chopped or grated vegetables to 1 </a:t>
            </a:r>
            <a:r>
              <a:rPr lang="en-US" sz="2000" dirty="0" err="1" smtClean="0">
                <a:latin typeface="Baskerville Old Face" panose="02020602080505020303" pitchFamily="18" charset="0"/>
              </a:rPr>
              <a:t>lb</a:t>
            </a:r>
            <a:r>
              <a:rPr lang="en-US" sz="2000" dirty="0" smtClean="0">
                <a:latin typeface="Baskerville Old Face" panose="02020602080505020303" pitchFamily="18" charset="0"/>
              </a:rPr>
              <a:t> of ground beef. This also stretches your grocery dollar by increasing amount of servings per meal! Great way to sneak in more veggies for the kids and any picky adults in your home.</a:t>
            </a:r>
            <a:endParaRPr lang="en-US" sz="2000" dirty="0">
              <a:latin typeface="Baskerville Old Face" panose="02020602080505020303" pitchFamily="18" charset="0"/>
            </a:endParaRPr>
          </a:p>
        </p:txBody>
      </p:sp>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6709" y="1880828"/>
            <a:ext cx="2003044" cy="1502283"/>
          </a:xfrm>
          <a:prstGeom prst="rect">
            <a:avLst/>
          </a:prstGeom>
        </p:spPr>
      </p:pic>
    </p:spTree>
    <p:extLst>
      <p:ext uri="{BB962C8B-B14F-4D97-AF65-F5344CB8AC3E}">
        <p14:creationId xmlns:p14="http://schemas.microsoft.com/office/powerpoint/2010/main" val="74120567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724" y="5796"/>
            <a:ext cx="489654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Don’t Skip It, Swap It!</a:t>
            </a:r>
          </a:p>
        </p:txBody>
      </p:sp>
      <p:sp>
        <p:nvSpPr>
          <p:cNvPr id="3" name="TextBox 2"/>
          <p:cNvSpPr txBox="1"/>
          <p:nvPr/>
        </p:nvSpPr>
        <p:spPr>
          <a:xfrm>
            <a:off x="359532" y="1052735"/>
            <a:ext cx="4320480"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White Rice for Quinoa</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A cup of cooked white rice has 200-250 calories. A cup of cooked quinoa has about 175-220 calories but DOUBLE the protein. Quinoa is also a complex carb which means it won’t spike your blood sugar the way a simple carb like white rice will. </a:t>
            </a:r>
            <a:endParaRPr lang="en-US" sz="2000" dirty="0">
              <a:latin typeface="Baskerville Old Face" panose="02020602080505020303" pitchFamily="18" charset="0"/>
            </a:endParaRPr>
          </a:p>
        </p:txBody>
      </p:sp>
      <p:sp>
        <p:nvSpPr>
          <p:cNvPr id="4" name="TextBox 3"/>
          <p:cNvSpPr txBox="1"/>
          <p:nvPr/>
        </p:nvSpPr>
        <p:spPr>
          <a:xfrm>
            <a:off x="4680012" y="1052734"/>
            <a:ext cx="4320480"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Sour Cream for </a:t>
            </a:r>
          </a:p>
          <a:p>
            <a:pPr algn="ctr"/>
            <a:r>
              <a:rPr lang="en-US" sz="2000" b="1" dirty="0" smtClean="0">
                <a:latin typeface="Baskerville Old Face" panose="02020602080505020303" pitchFamily="18" charset="0"/>
              </a:rPr>
              <a:t>Low/Non-Fat Greek Yogurt</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Sour cream adds saturated fat to otherwise healthy meals. Swap it for low or non-fat </a:t>
            </a:r>
            <a:r>
              <a:rPr lang="en-US" sz="2000" dirty="0" err="1" smtClean="0">
                <a:latin typeface="Baskerville Old Face" panose="02020602080505020303" pitchFamily="18" charset="0"/>
              </a:rPr>
              <a:t>greek</a:t>
            </a:r>
            <a:r>
              <a:rPr lang="en-US" sz="2000" dirty="0" smtClean="0">
                <a:latin typeface="Baskerville Old Face" panose="02020602080505020303" pitchFamily="18" charset="0"/>
              </a:rPr>
              <a:t> yogurt for the exact same texture and taste with more protein and less fat. This swap can be done in any recipe that calls for sour cream as well!</a:t>
            </a:r>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592796"/>
            <a:ext cx="2356265" cy="17671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52" y="1808820"/>
            <a:ext cx="3329449" cy="1795090"/>
          </a:xfrm>
          <a:prstGeom prst="rect">
            <a:avLst/>
          </a:prstGeom>
        </p:spPr>
      </p:pic>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0312" y="5883084"/>
            <a:ext cx="1605324" cy="974916"/>
          </a:xfrm>
          <a:prstGeom prst="rect">
            <a:avLst/>
          </a:prstGeom>
          <a:noFill/>
          <a:ln w="9525">
            <a:noFill/>
            <a:miter lim="800000"/>
            <a:headEnd/>
            <a:tailEnd/>
          </a:ln>
        </p:spPr>
      </p:pic>
    </p:spTree>
    <p:extLst>
      <p:ext uri="{BB962C8B-B14F-4D97-AF65-F5344CB8AC3E}">
        <p14:creationId xmlns:p14="http://schemas.microsoft.com/office/powerpoint/2010/main" val="91359095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1313638" y="836369"/>
            <a:ext cx="6912768"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 … </a:t>
            </a:r>
            <a:r>
              <a:rPr lang="en-US" sz="2000" b="1" i="1" dirty="0" smtClean="0">
                <a:latin typeface="Baskerville Old Face" panose="02020602080505020303" pitchFamily="18" charset="0"/>
              </a:rPr>
              <a:t>see handout  2.1 and 2.4</a:t>
            </a:r>
            <a:endParaRPr lang="en-US" sz="2000" b="1" i="1" dirty="0">
              <a:latin typeface="Baskerville Old Face" panose="02020602080505020303" pitchFamily="18" charset="0"/>
            </a:endParaRPr>
          </a:p>
        </p:txBody>
      </p:sp>
      <p:sp>
        <p:nvSpPr>
          <p:cNvPr id="5" name="TextBox 4"/>
          <p:cNvSpPr txBox="1"/>
          <p:nvPr/>
        </p:nvSpPr>
        <p:spPr>
          <a:xfrm>
            <a:off x="251520" y="1484784"/>
            <a:ext cx="4336454" cy="4093428"/>
          </a:xfrm>
          <a:prstGeom prst="rect">
            <a:avLst/>
          </a:prstGeom>
          <a:noFill/>
        </p:spPr>
        <p:txBody>
          <a:bodyPr wrap="square" rtlCol="0">
            <a:spAutoFit/>
          </a:bodyPr>
          <a:lstStyle/>
          <a:p>
            <a:pPr algn="ctr"/>
            <a:r>
              <a:rPr lang="en-US" sz="2000" b="1" dirty="0" smtClean="0">
                <a:latin typeface="Baskerville Old Face" panose="02020602080505020303" pitchFamily="18" charset="0"/>
              </a:rPr>
              <a:t>1. Schedule a time to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Carve out 30 minutes in your schedule each week to plan your meals and create a shopping list. Many people find the best time to meal plan is in advance of their weekly grocery shopping trip.</a:t>
            </a:r>
            <a:endParaRPr lang="en-US" sz="2000" dirty="0">
              <a:latin typeface="Baskerville Old Face" panose="020206020805050203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011132"/>
            <a:ext cx="2124236" cy="1599328"/>
          </a:xfrm>
          <a:prstGeom prst="rect">
            <a:avLst/>
          </a:prstGeom>
        </p:spPr>
      </p:pic>
      <p:sp>
        <p:nvSpPr>
          <p:cNvPr id="7" name="TextBox 6"/>
          <p:cNvSpPr txBox="1"/>
          <p:nvPr/>
        </p:nvSpPr>
        <p:spPr>
          <a:xfrm>
            <a:off x="4587974" y="1484784"/>
            <a:ext cx="4336454"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2. Evaluate your meal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Does each meal include fruit and/or vegetables? Have you included enough lean protein in each meal &amp; snack? Are you staying within your recommended calorie limits? Take this time to ensure you are achieving your nutrition goals and modify as needed.</a:t>
            </a:r>
            <a:endParaRPr lang="en-US" sz="2000" dirty="0">
              <a:latin typeface="Baskerville Old Face" panose="02020602080505020303"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251" y="1996584"/>
            <a:ext cx="2328000" cy="1707200"/>
          </a:xfrm>
          <a:prstGeom prst="rect">
            <a:avLst/>
          </a:prstGeom>
        </p:spPr>
      </p:pic>
      <p:sp>
        <p:nvSpPr>
          <p:cNvPr id="9" name="TextBox 8"/>
          <p:cNvSpPr txBox="1"/>
          <p:nvPr/>
        </p:nvSpPr>
        <p:spPr>
          <a:xfrm>
            <a:off x="395536" y="5578212"/>
            <a:ext cx="3276364" cy="276999"/>
          </a:xfrm>
          <a:prstGeom prst="rect">
            <a:avLst/>
          </a:prstGeom>
          <a:noFill/>
        </p:spPr>
        <p:txBody>
          <a:bodyPr wrap="square" rtlCol="0">
            <a:spAutoFit/>
          </a:bodyPr>
          <a:lstStyle/>
          <a:p>
            <a:r>
              <a:rPr lang="en-US" sz="1200" i="1" dirty="0" smtClean="0"/>
              <a:t>Source: weightloss.about.com</a:t>
            </a:r>
            <a:endParaRPr lang="en-US" sz="1200" i="1" dirty="0"/>
          </a:p>
        </p:txBody>
      </p:sp>
    </p:spTree>
    <p:extLst>
      <p:ext uri="{BB962C8B-B14F-4D97-AF65-F5344CB8AC3E}">
        <p14:creationId xmlns:p14="http://schemas.microsoft.com/office/powerpoint/2010/main" val="2698921151"/>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sp>
        <p:nvSpPr>
          <p:cNvPr id="3" name="TextBox 2"/>
          <p:cNvSpPr txBox="1"/>
          <p:nvPr/>
        </p:nvSpPr>
        <p:spPr>
          <a:xfrm>
            <a:off x="2843808" y="836369"/>
            <a:ext cx="3564396"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a:t>
            </a:r>
            <a:endParaRPr lang="en-US" sz="2000" b="1" dirty="0">
              <a:latin typeface="Baskerville Old Face" panose="02020602080505020303" pitchFamily="18" charset="0"/>
            </a:endParaRPr>
          </a:p>
        </p:txBody>
      </p:sp>
      <p:sp>
        <p:nvSpPr>
          <p:cNvPr id="4" name="TextBox 3"/>
          <p:cNvSpPr txBox="1"/>
          <p:nvPr/>
        </p:nvSpPr>
        <p:spPr>
          <a:xfrm>
            <a:off x="251520" y="1484784"/>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3. Shop &amp; cook.</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Here is where meal planning in advance of your weekly grocery run comes in handy! Another great tip is to spend a few hours in the kitchen on the weekend, preparing lunches &amp; snacks in advance. Place in individual portions and you are ready to go for the week!</a:t>
            </a:r>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792" y="1988840"/>
            <a:ext cx="1731910" cy="1584205"/>
          </a:xfrm>
          <a:prstGeom prst="rect">
            <a:avLst/>
          </a:prstGeom>
        </p:spPr>
      </p:pic>
      <p:sp>
        <p:nvSpPr>
          <p:cNvPr id="6" name="TextBox 5"/>
          <p:cNvSpPr txBox="1"/>
          <p:nvPr/>
        </p:nvSpPr>
        <p:spPr>
          <a:xfrm>
            <a:off x="4587974" y="1484783"/>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4. Lay out the day’s food.</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This can be done the night before or the morning of, depending on what works best for you. Refer to your plan and pack your items to bring to work and place the items to be eaten at home in the fridge and pantry where they are most easily accessible when you get hungry!</a:t>
            </a:r>
            <a:endParaRPr lang="en-US" sz="2000" dirty="0">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682" y="1988839"/>
            <a:ext cx="1931707" cy="1584205"/>
          </a:xfrm>
          <a:prstGeom prst="rect">
            <a:avLst/>
          </a:prstGeom>
        </p:spPr>
      </p:pic>
      <p:pic>
        <p:nvPicPr>
          <p:cNvPr id="8" name="Picture 7"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82476"/>
            <a:ext cx="1605324" cy="974916"/>
          </a:xfrm>
          <a:prstGeom prst="rect">
            <a:avLst/>
          </a:prstGeom>
          <a:noFill/>
          <a:ln w="9525">
            <a:noFill/>
            <a:miter lim="800000"/>
            <a:headEnd/>
            <a:tailEnd/>
          </a:ln>
        </p:spPr>
      </p:pic>
    </p:spTree>
    <p:extLst>
      <p:ext uri="{BB962C8B-B14F-4D97-AF65-F5344CB8AC3E}">
        <p14:creationId xmlns:p14="http://schemas.microsoft.com/office/powerpoint/2010/main" val="57993670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Remember!</a:t>
            </a:r>
          </a:p>
        </p:txBody>
      </p:sp>
      <p:sp>
        <p:nvSpPr>
          <p:cNvPr id="3" name="TextBox 2"/>
          <p:cNvSpPr txBox="1"/>
          <p:nvPr/>
        </p:nvSpPr>
        <p:spPr>
          <a:xfrm>
            <a:off x="251520" y="836369"/>
            <a:ext cx="8640960" cy="2554545"/>
          </a:xfrm>
          <a:prstGeom prst="rect">
            <a:avLst/>
          </a:prstGeom>
          <a:noFill/>
        </p:spPr>
        <p:txBody>
          <a:bodyPr wrap="square" rtlCol="0">
            <a:spAutoFit/>
          </a:bodyPr>
          <a:lstStyle/>
          <a:p>
            <a:pPr algn="ctr"/>
            <a:r>
              <a:rPr lang="en-US" sz="2000" dirty="0" smtClean="0">
                <a:latin typeface="Baskerville Old Face" panose="02020602080505020303" pitchFamily="18" charset="0"/>
              </a:rPr>
              <a:t>Putting the time into planning your meals &amp; snacks is an important investment into your health &amp; success! Failing to plan can easily turn into planning to fail!</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Make the time each week to plan your meals &amp; snacks and make time each day to ensure your food options are prepared for the day ahead. This investment of an hour or so per week can make a huge difference in your success!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To help, </a:t>
            </a:r>
            <a:r>
              <a:rPr lang="en-US" sz="2000" i="1" dirty="0" smtClean="0">
                <a:latin typeface="Baskerville Old Face" panose="02020602080505020303" pitchFamily="18" charset="0"/>
              </a:rPr>
              <a:t>see handouts 2.5 and 2.6 </a:t>
            </a:r>
            <a:r>
              <a:rPr lang="en-US" sz="2000" dirty="0" smtClean="0">
                <a:latin typeface="Baskerville Old Face" panose="02020602080505020303" pitchFamily="18" charset="0"/>
              </a:rPr>
              <a:t>for meal plan examples!</a:t>
            </a:r>
            <a:endParaRPr lang="en-US" sz="2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19512"/>
            <a:ext cx="3030755" cy="22629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82476"/>
            <a:ext cx="1605324" cy="974916"/>
          </a:xfrm>
          <a:prstGeom prst="rect">
            <a:avLst/>
          </a:prstGeom>
          <a:noFill/>
          <a:ln w="9525">
            <a:noFill/>
            <a:miter lim="800000"/>
            <a:headEnd/>
            <a:tailEnd/>
          </a:ln>
        </p:spPr>
      </p:pic>
      <p:sp>
        <p:nvSpPr>
          <p:cNvPr id="6" name="Rounded Rectangle 5"/>
          <p:cNvSpPr/>
          <p:nvPr/>
        </p:nvSpPr>
        <p:spPr>
          <a:xfrm>
            <a:off x="4932040" y="4005064"/>
            <a:ext cx="3837572" cy="128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b="1" dirty="0" smtClean="0"/>
          </a:p>
          <a:p>
            <a:pPr algn="ctr"/>
            <a:r>
              <a:rPr lang="en-US" b="1" dirty="0" smtClean="0"/>
              <a:t>Let’s goal set – NOW!</a:t>
            </a:r>
          </a:p>
          <a:p>
            <a:pPr algn="ctr"/>
            <a:r>
              <a:rPr lang="en-US" b="1" i="1" dirty="0" smtClean="0"/>
              <a:t>*see handout 2.7</a:t>
            </a:r>
            <a:endParaRPr lang="en-US" b="1" i="1" dirty="0"/>
          </a:p>
        </p:txBody>
      </p:sp>
    </p:spTree>
    <p:extLst>
      <p:ext uri="{BB962C8B-B14F-4D97-AF65-F5344CB8AC3E}">
        <p14:creationId xmlns:p14="http://schemas.microsoft.com/office/powerpoint/2010/main" val="29371571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448780"/>
            <a:ext cx="6804756" cy="347787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Portion Control</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Timing Your Food Intake</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Reading a Food Label </a:t>
            </a:r>
          </a:p>
          <a:p>
            <a:pPr lvl="1"/>
            <a:r>
              <a:rPr lang="en-CA" sz="2000" i="1" dirty="0" smtClean="0">
                <a:latin typeface="Baskerville Old Face" pitchFamily="18" charset="0"/>
              </a:rPr>
              <a:t>**Remember to bring a food label from home </a:t>
            </a:r>
          </a:p>
          <a:p>
            <a:pPr lvl="1"/>
            <a:r>
              <a:rPr lang="en-CA" sz="2000" i="1" dirty="0">
                <a:latin typeface="Baskerville Old Face" pitchFamily="18" charset="0"/>
              </a:rPr>
              <a:t>t</a:t>
            </a:r>
            <a:r>
              <a:rPr lang="en-CA" sz="2000" i="1" dirty="0" smtClean="0">
                <a:latin typeface="Baskerville Old Face" pitchFamily="18" charset="0"/>
              </a:rPr>
              <a:t>o interpret</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Staying Hydrated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Re-visit of weekly sub-goals….</a:t>
            </a:r>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8051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first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1026"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p>
          <a:p>
            <a:pPr algn="ctr" eaLnBrk="0" hangingPunct="0">
              <a:defRPr/>
            </a:pPr>
            <a:r>
              <a:rPr lang="en-US" sz="2000" dirty="0" smtClean="0">
                <a:latin typeface="Baskerville Old Face" panose="02020602080505020303" pitchFamily="18" charset="0"/>
                <a:cs typeface="Calibri" pitchFamily="34" charset="0"/>
              </a:rPr>
              <a:t>**follow along on handout 2.1</a:t>
            </a:r>
            <a:endParaRPr lang="en-US" sz="2000"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872716"/>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Apples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Apples are an ideal on-the-go low-calorie snack. Full of </a:t>
            </a:r>
            <a:r>
              <a:rPr lang="en-US" sz="2000" dirty="0" err="1" smtClean="0">
                <a:latin typeface="Baskerville Old Face" panose="02020602080505020303" pitchFamily="18" charset="0"/>
              </a:rPr>
              <a:t>fibre</a:t>
            </a:r>
            <a:r>
              <a:rPr lang="en-US" sz="2000" dirty="0" smtClean="0">
                <a:latin typeface="Baskerville Old Face" panose="02020602080505020303" pitchFamily="18" charset="0"/>
              </a:rPr>
              <a:t> &amp; high in water content, they can help you to feel full, longer. Craving pie? Chop up a medium apple and sprinkle with ½ </a:t>
            </a:r>
            <a:r>
              <a:rPr lang="en-US" sz="2000" dirty="0" err="1" smtClean="0">
                <a:latin typeface="Baskerville Old Face" panose="02020602080505020303" pitchFamily="18" charset="0"/>
              </a:rPr>
              <a:t>tsp</a:t>
            </a:r>
            <a:r>
              <a:rPr lang="en-US" sz="2000" dirty="0" smtClean="0">
                <a:latin typeface="Baskerville Old Face" panose="02020602080505020303" pitchFamily="18" charset="0"/>
              </a:rPr>
              <a:t> allspice and ½ </a:t>
            </a:r>
            <a:r>
              <a:rPr lang="en-US" sz="2000" dirty="0" err="1" smtClean="0">
                <a:latin typeface="Baskerville Old Face" panose="02020602080505020303" pitchFamily="18" charset="0"/>
              </a:rPr>
              <a:t>tsp</a:t>
            </a:r>
            <a:r>
              <a:rPr lang="en-US" sz="2000" dirty="0" smtClean="0">
                <a:latin typeface="Baskerville Old Face" panose="02020602080505020303" pitchFamily="18" charset="0"/>
              </a:rPr>
              <a:t> cinnamon and microwave on high for 90 seconds. Yum!</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508092"/>
            <a:ext cx="2951820" cy="1967880"/>
          </a:xfrm>
          <a:prstGeom prst="rect">
            <a:avLst/>
          </a:prstGeom>
        </p:spPr>
      </p:pic>
      <p:sp>
        <p:nvSpPr>
          <p:cNvPr id="6" name="TextBox 5"/>
          <p:cNvSpPr txBox="1"/>
          <p:nvPr/>
        </p:nvSpPr>
        <p:spPr>
          <a:xfrm>
            <a:off x="4679911" y="872716"/>
            <a:ext cx="4464496"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Eggs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Eggs are a great source of lean protein. Though egg whites contain less fat &amp; calories, there are exclusive nutrients in the yolk that supply food for your brain, metabolism &amp; immunity. Quick &amp; easy to prepare as a meal or snack.</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159" y="1725145"/>
            <a:ext cx="2286000" cy="1714500"/>
          </a:xfrm>
          <a:prstGeom prst="rect">
            <a:avLst/>
          </a:prstGeom>
        </p:spPr>
      </p:pic>
    </p:spTree>
    <p:extLst>
      <p:ext uri="{BB962C8B-B14F-4D97-AF65-F5344CB8AC3E}">
        <p14:creationId xmlns:p14="http://schemas.microsoft.com/office/powerpoint/2010/main" val="101270265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35546" y="914237"/>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Kale</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One raw chopped cup contains 34 calories and about 1.3g fiber as well as a healthy dose of iron &amp; calcium. Can be used in salads or cooked with tomatoes, garlic &amp; chicken over quinoa for a complete meal. Add some sea salt &amp; bake in the oven for healthy, crispy kale chips!</a:t>
            </a:r>
            <a:endParaRPr lang="en-US" sz="2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48780"/>
            <a:ext cx="2704356" cy="2060462"/>
          </a:xfrm>
          <a:prstGeom prst="rect">
            <a:avLst/>
          </a:prstGeom>
        </p:spPr>
      </p:pic>
      <p:sp>
        <p:nvSpPr>
          <p:cNvPr id="5" name="TextBox 4"/>
          <p:cNvSpPr txBox="1"/>
          <p:nvPr/>
        </p:nvSpPr>
        <p:spPr>
          <a:xfrm>
            <a:off x="4679504" y="895846"/>
            <a:ext cx="4464496" cy="5324535"/>
          </a:xfrm>
          <a:prstGeom prst="rect">
            <a:avLst/>
          </a:prstGeom>
          <a:noFill/>
        </p:spPr>
        <p:txBody>
          <a:bodyPr wrap="square" rtlCol="0">
            <a:spAutoFit/>
          </a:bodyPr>
          <a:lstStyle/>
          <a:p>
            <a:pPr algn="ctr"/>
            <a:r>
              <a:rPr lang="en-US" sz="2000" b="1" dirty="0" smtClean="0">
                <a:latin typeface="Baskerville Old Face" panose="02020602080505020303" pitchFamily="18" charset="0"/>
              </a:rPr>
              <a:t>Yogurt</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With its trifecta of carbs, protein &amp; fat, it can stave off hunger by keeping blood sugar levels steady. Use low-fat plain yogurt instead of mayonnaise in chicken or potato salad. Drizzle with honey for a sweeter, dessert-style yogurt. Look for </a:t>
            </a:r>
            <a:r>
              <a:rPr lang="en-US" sz="2000" dirty="0" err="1" smtClean="0">
                <a:latin typeface="Baskerville Old Face" panose="02020602080505020303" pitchFamily="18" charset="0"/>
              </a:rPr>
              <a:t>greek</a:t>
            </a:r>
            <a:r>
              <a:rPr lang="en-US" sz="2000" dirty="0" smtClean="0">
                <a:latin typeface="Baskerville Old Face" panose="02020602080505020303" pitchFamily="18" charset="0"/>
              </a:rPr>
              <a:t> yogurt which has more protein than other versions.	</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320" y="1403497"/>
            <a:ext cx="2126418" cy="2088233"/>
          </a:xfrm>
          <a:prstGeom prst="rect">
            <a:avLst/>
          </a:prstGeom>
        </p:spPr>
      </p:pic>
    </p:spTree>
    <p:extLst>
      <p:ext uri="{BB962C8B-B14F-4D97-AF65-F5344CB8AC3E}">
        <p14:creationId xmlns:p14="http://schemas.microsoft.com/office/powerpoint/2010/main" val="97702251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35546" y="914237"/>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Blueberries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All berries are great but blueberries have the highest antioxidant level of all commonly consumed fruit and 3.6g of fiber per cup. Instead of topping your cereal with them, fill your bowl with blueberries and top with cereal and milk or yogurt!</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30" y="1389042"/>
            <a:ext cx="2776727" cy="2086930"/>
          </a:xfrm>
          <a:prstGeom prst="rect">
            <a:avLst/>
          </a:prstGeom>
        </p:spPr>
      </p:pic>
      <p:sp>
        <p:nvSpPr>
          <p:cNvPr id="6" name="TextBox 5"/>
          <p:cNvSpPr txBox="1"/>
          <p:nvPr/>
        </p:nvSpPr>
        <p:spPr>
          <a:xfrm>
            <a:off x="4526032" y="860344"/>
            <a:ext cx="4464496"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Quinoa</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Packing both fiber (2.6g per ½ cup) and protein, this grain is a stellar nutrient combo that can keep you satisfied for hours. Try replacing the rice in a stir-fry with quinoa or using topping with fruit, nuts &amp; a drizzle of honey for a hearty breakfast!</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883" y="1215977"/>
            <a:ext cx="1824794" cy="2357039"/>
          </a:xfrm>
          <a:prstGeom prst="rect">
            <a:avLst/>
          </a:prstGeom>
        </p:spPr>
      </p:pic>
    </p:spTree>
    <p:extLst>
      <p:ext uri="{BB962C8B-B14F-4D97-AF65-F5344CB8AC3E}">
        <p14:creationId xmlns:p14="http://schemas.microsoft.com/office/powerpoint/2010/main" val="92758582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err="1" smtClean="0">
                <a:latin typeface="Baskerville Old Face" panose="02020602080505020303" pitchFamily="18" charset="0"/>
                <a:cs typeface="Calibri" pitchFamily="34" charset="0"/>
              </a:rPr>
              <a:t>Superfoods</a:t>
            </a:r>
            <a:r>
              <a:rPr lang="en-US" sz="4000" b="1" dirty="0" smtClean="0">
                <a:latin typeface="Baskerville Old Face" panose="02020602080505020303" pitchFamily="18" charset="0"/>
                <a:cs typeface="Calibri" pitchFamily="34" charset="0"/>
              </a:rPr>
              <a:t> for Weight Loss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35546" y="914237"/>
            <a:ext cx="4336454" cy="5016758"/>
          </a:xfrm>
          <a:prstGeom prst="rect">
            <a:avLst/>
          </a:prstGeom>
          <a:noFill/>
        </p:spPr>
        <p:txBody>
          <a:bodyPr wrap="square" rtlCol="0">
            <a:spAutoFit/>
          </a:bodyPr>
          <a:lstStyle/>
          <a:p>
            <a:pPr algn="ctr"/>
            <a:r>
              <a:rPr lang="en-US" sz="2000" b="1" dirty="0" smtClean="0">
                <a:latin typeface="Baskerville Old Face" panose="02020602080505020303" pitchFamily="18" charset="0"/>
              </a:rPr>
              <a:t>Lentils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Brimming with fiber (8g per ½ cup!) to help satisfy hunger and specifically, soluble fiber, which also lowers blood cholesterol, lentils are a great addition to a healthy diet. A great source of low-fat protein. Puree in sauces, dips &amp; soups or add to salads or side dish.</a:t>
            </a:r>
            <a:endParaRPr lang="en-US" sz="2000" dirty="0">
              <a:latin typeface="Baskerville Old Face" panose="02020602080505020303" pitchFamily="18" charset="0"/>
            </a:endParaRPr>
          </a:p>
        </p:txBody>
      </p:sp>
      <p:sp>
        <p:nvSpPr>
          <p:cNvPr id="4" name="TextBox 3"/>
          <p:cNvSpPr txBox="1"/>
          <p:nvPr/>
        </p:nvSpPr>
        <p:spPr>
          <a:xfrm>
            <a:off x="4700042" y="914237"/>
            <a:ext cx="4372458" cy="5324535"/>
          </a:xfrm>
          <a:prstGeom prst="rect">
            <a:avLst/>
          </a:prstGeom>
          <a:noFill/>
        </p:spPr>
        <p:txBody>
          <a:bodyPr wrap="square" rtlCol="0">
            <a:spAutoFit/>
          </a:bodyPr>
          <a:lstStyle/>
          <a:p>
            <a:pPr algn="ctr"/>
            <a:r>
              <a:rPr lang="en-US" sz="2000" b="1" dirty="0" smtClean="0">
                <a:latin typeface="Baskerville Old Face" panose="02020602080505020303" pitchFamily="18" charset="0"/>
              </a:rPr>
              <a:t>Oats</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Another great high-fiber food designed to keep you full &amp; keep hunger at bay for longer periods of time. Eat a bowl for breakfast with some fruit and you will be satisfied until lunch! You can also make your own healthy granola with oats and keep a bag in your desk for those mid-afternoon munchies!</a:t>
            </a:r>
            <a:endParaRPr lang="en-US" sz="2000" dirty="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08" y="1448780"/>
            <a:ext cx="2175106" cy="21751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259" y="1414592"/>
            <a:ext cx="2008024" cy="2008024"/>
          </a:xfrm>
          <a:prstGeom prst="rect">
            <a:avLst/>
          </a:prstGeom>
        </p:spPr>
      </p:pic>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137020610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r>
              <a:rPr lang="en-US" sz="4000" dirty="0" smtClean="0">
                <a:latin typeface="Baskerville Old Face" panose="02020602080505020303" pitchFamily="18" charset="0"/>
              </a:rPr>
              <a:t>Carbs &amp; The Glycemic Index</a:t>
            </a:r>
            <a:endParaRPr lang="en-US" sz="4000" dirty="0">
              <a:latin typeface="Baskerville Old Face" panose="02020602080505020303" pitchFamily="18" charset="0"/>
            </a:endParaRPr>
          </a:p>
        </p:txBody>
      </p:sp>
      <p:sp>
        <p:nvSpPr>
          <p:cNvPr id="3" name="TextBox 2"/>
          <p:cNvSpPr txBox="1"/>
          <p:nvPr/>
        </p:nvSpPr>
        <p:spPr>
          <a:xfrm>
            <a:off x="71500" y="980728"/>
            <a:ext cx="8964996" cy="2246769"/>
          </a:xfrm>
          <a:prstGeom prst="rect">
            <a:avLst/>
          </a:prstGeom>
          <a:noFill/>
        </p:spPr>
        <p:txBody>
          <a:bodyPr wrap="square" rtlCol="0">
            <a:spAutoFit/>
          </a:bodyPr>
          <a:lstStyle/>
          <a:p>
            <a:r>
              <a:rPr lang="en-US" sz="2000" dirty="0" smtClean="0">
                <a:latin typeface="Baskerville Old Face" panose="02020602080505020303" pitchFamily="18" charset="0"/>
              </a:rPr>
              <a:t>The glycemic index  (GI) measures how fast and how much blood sugar rises after eating a carbohydrate food. White table sugar, white bread and refined carbohydrates raise your blood sugar levels the fastest. </a:t>
            </a:r>
            <a:r>
              <a:rPr lang="en-US" sz="2000" i="1" dirty="0" smtClean="0">
                <a:latin typeface="Baskerville Old Face" panose="02020602080505020303" pitchFamily="18" charset="0"/>
              </a:rPr>
              <a:t>*see handout 2.2</a:t>
            </a:r>
            <a:endParaRPr lang="en-US" sz="2000" i="1"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Carbohydrates containing fiber, like beans, whole grains and non-starchy vegetables release glucose slowly because they break down slowly. Eating low-GI foods provides a number of benefits, such as: </a:t>
            </a:r>
            <a:endParaRPr lang="en-US" sz="2000" dirty="0">
              <a:latin typeface="Baskerville Old Face" panose="02020602080505020303" pitchFamily="18" charset="0"/>
            </a:endParaRPr>
          </a:p>
        </p:txBody>
      </p:sp>
      <p:sp>
        <p:nvSpPr>
          <p:cNvPr id="4" name="TextBox 3"/>
          <p:cNvSpPr txBox="1"/>
          <p:nvPr/>
        </p:nvSpPr>
        <p:spPr>
          <a:xfrm>
            <a:off x="449542" y="3473956"/>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Keeps energy levels in your body more constant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body’s sensitivity to insulin</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Reduces risk of developing heart disease</a:t>
            </a:r>
          </a:p>
        </p:txBody>
      </p:sp>
      <p:sp>
        <p:nvSpPr>
          <p:cNvPr id="5" name="TextBox 4"/>
          <p:cNvSpPr txBox="1"/>
          <p:nvPr/>
        </p:nvSpPr>
        <p:spPr>
          <a:xfrm>
            <a:off x="4608004" y="3465004"/>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 blood cholesterol levels</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feel full longer/control your appetite</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lose &amp; control weight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physical endurance</a:t>
            </a:r>
          </a:p>
          <a:p>
            <a:pPr marL="285750" indent="-285750">
              <a:buFont typeface="Wingdings" panose="05000000000000000000" pitchFamily="2" charset="2"/>
              <a:buChar char="ü"/>
            </a:pPr>
            <a:r>
              <a:rPr lang="en-US" sz="2000" dirty="0">
                <a:solidFill>
                  <a:schemeClr val="accent6">
                    <a:lumMod val="50000"/>
                  </a:schemeClr>
                </a:solidFill>
                <a:latin typeface="Baskerville Old Face" panose="02020602080505020303" pitchFamily="18" charset="0"/>
              </a:rPr>
              <a:t>Helps prevent/manage </a:t>
            </a:r>
            <a:r>
              <a:rPr lang="en-US" sz="2000" dirty="0" smtClean="0">
                <a:solidFill>
                  <a:schemeClr val="accent6">
                    <a:lumMod val="50000"/>
                  </a:schemeClr>
                </a:solidFill>
                <a:latin typeface="Baskerville Old Face" panose="02020602080505020303" pitchFamily="18" charset="0"/>
              </a:rPr>
              <a:t>diabetes</a:t>
            </a:r>
            <a:endParaRPr lang="en-US" sz="2000" dirty="0">
              <a:solidFill>
                <a:schemeClr val="accent6">
                  <a:lumMod val="50000"/>
                </a:schemeClr>
              </a:solidFill>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345254593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508" y="90497"/>
            <a:ext cx="8856983"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 Complete, Balanced Meal Requires…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539552" y="1193818"/>
            <a:ext cx="3888432" cy="2554545"/>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1. Lean Protein</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boneless, skinless chicken breast, lean pork &amp; beef (trim all visible fat), beans/legumes, eggs/egg whites, fish &amp; seafood (non-breaded/battered), low-fat yogurt &amp; cottage cheese, whey protein powder, tofu</a:t>
            </a:r>
            <a:endParaRPr lang="en-US" sz="2000" dirty="0">
              <a:latin typeface="Baskerville Old Face" panose="02020602080505020303" pitchFamily="18" charset="0"/>
            </a:endParaRPr>
          </a:p>
        </p:txBody>
      </p:sp>
      <p:sp>
        <p:nvSpPr>
          <p:cNvPr id="4" name="TextBox 3"/>
          <p:cNvSpPr txBox="1"/>
          <p:nvPr/>
        </p:nvSpPr>
        <p:spPr>
          <a:xfrm>
            <a:off x="5004048" y="1192293"/>
            <a:ext cx="3816424" cy="2862322"/>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2. Low GI Carbs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green, leafy vegetables, whole-grain, high-fiber breads (2-3g per slice), oats, quinoa, beans/legumes, non-starchy vegetables, basmati/wild/long-grain rice, apples, oranges, blueberries, grapes, cherries, grapefruit</a:t>
            </a:r>
            <a:endParaRPr lang="en-US" sz="2000" dirty="0">
              <a:latin typeface="Baskerville Old Face" panose="02020602080505020303" pitchFamily="18" charset="0"/>
            </a:endParaRPr>
          </a:p>
        </p:txBody>
      </p:sp>
      <p:sp>
        <p:nvSpPr>
          <p:cNvPr id="5" name="TextBox 4"/>
          <p:cNvSpPr txBox="1"/>
          <p:nvPr/>
        </p:nvSpPr>
        <p:spPr>
          <a:xfrm>
            <a:off x="2987824" y="4257092"/>
            <a:ext cx="3636404" cy="1631216"/>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3. Healthy Fats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IE: olive oil, flaxseed oil, canola oil, avocados, eggs &amp; fish with omega-3 fats, olives, nuts, seeds</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Tree>
    <p:extLst>
      <p:ext uri="{BB962C8B-B14F-4D97-AF65-F5344CB8AC3E}">
        <p14:creationId xmlns:p14="http://schemas.microsoft.com/office/powerpoint/2010/main" val="427340692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5796"/>
            <a:ext cx="8604956" cy="1323439"/>
          </a:xfrm>
          <a:prstGeom prst="rect">
            <a:avLst/>
          </a:prstGeom>
          <a:noFill/>
        </p:spPr>
        <p:txBody>
          <a:bodyPr wrap="square" rtlCol="0">
            <a:spAutoFit/>
          </a:bodyPr>
          <a:lstStyle/>
          <a:p>
            <a:pPr algn="ctr"/>
            <a:r>
              <a:rPr lang="en-US" sz="4000" dirty="0" smtClean="0">
                <a:latin typeface="Baskerville Old Face" panose="02020602080505020303" pitchFamily="18" charset="0"/>
              </a:rPr>
              <a:t>Great Energy-Boosting </a:t>
            </a:r>
          </a:p>
          <a:p>
            <a:pPr algn="ctr"/>
            <a:r>
              <a:rPr lang="en-US" sz="4000" dirty="0" smtClean="0">
                <a:latin typeface="Baskerville Old Face" panose="02020602080505020303" pitchFamily="18" charset="0"/>
              </a:rPr>
              <a:t>&amp; Healthy Snack Ideas </a:t>
            </a:r>
            <a:r>
              <a:rPr lang="en-US" sz="3200" dirty="0" smtClean="0">
                <a:latin typeface="Baskerville Old Face" panose="02020602080505020303" pitchFamily="18" charset="0"/>
              </a:rPr>
              <a:t>– all under 200cals</a:t>
            </a: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4" name="TextBox 3"/>
          <p:cNvSpPr txBox="1"/>
          <p:nvPr/>
        </p:nvSpPr>
        <p:spPr>
          <a:xfrm>
            <a:off x="1547664" y="1412776"/>
            <a:ext cx="6804756"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1 small apple with 1 tbsp. of nut butter</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4 whole-grain crackers with 1 tbsp. hummus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¼ cup dried fruit &amp; nuts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6 oz. plain non-fat Greek yogurt with 1 tbsp. granola</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A whole-grain, high-protein bar</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a lean turkey sandwich on high-</a:t>
            </a:r>
            <a:r>
              <a:rPr lang="en-US" sz="2000" dirty="0" err="1" smtClean="0">
                <a:latin typeface="Baskerville Old Face" panose="02020602080505020303" pitchFamily="18" charset="0"/>
              </a:rPr>
              <a:t>fibre</a:t>
            </a:r>
            <a:r>
              <a:rPr lang="en-US" sz="2000" dirty="0" smtClean="0">
                <a:latin typeface="Baskerville Old Face" panose="02020602080505020303" pitchFamily="18" charset="0"/>
              </a:rPr>
              <a:t> (2-3g per slice) bread</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cup bell peppers &amp; 1 tbsp. hummus</a:t>
            </a:r>
          </a:p>
          <a:p>
            <a:endParaRPr lang="en-US" sz="2000" dirty="0" smtClean="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½ cup low-fat cottage cheese with ½ cup blueberries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390489240"/>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8410</TotalTime>
  <Words>1828</Words>
  <Application>Microsoft Office PowerPoint</Application>
  <PresentationFormat>Letter Paper (8.5x11 in)</PresentationFormat>
  <Paragraphs>265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679</cp:revision>
  <cp:lastPrinted>1601-01-01T00:00:00Z</cp:lastPrinted>
  <dcterms:created xsi:type="dcterms:W3CDTF">2010-09-03T20:32:24Z</dcterms:created>
  <dcterms:modified xsi:type="dcterms:W3CDTF">2013-12-15T21:49:31Z</dcterms:modified>
</cp:coreProperties>
</file>