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31"/>
  </p:notesMasterIdLst>
  <p:handoutMasterIdLst>
    <p:handoutMasterId r:id="rId32"/>
  </p:handoutMasterIdLst>
  <p:sldIdLst>
    <p:sldId id="542" r:id="rId2"/>
    <p:sldId id="535" r:id="rId3"/>
    <p:sldId id="536" r:id="rId4"/>
    <p:sldId id="537" r:id="rId5"/>
    <p:sldId id="538" r:id="rId6"/>
    <p:sldId id="539" r:id="rId7"/>
    <p:sldId id="540" r:id="rId8"/>
    <p:sldId id="505" r:id="rId9"/>
    <p:sldId id="541" r:id="rId10"/>
    <p:sldId id="525" r:id="rId11"/>
    <p:sldId id="477" r:id="rId12"/>
    <p:sldId id="529" r:id="rId13"/>
    <p:sldId id="527" r:id="rId14"/>
    <p:sldId id="495" r:id="rId15"/>
    <p:sldId id="497" r:id="rId16"/>
    <p:sldId id="498" r:id="rId17"/>
    <p:sldId id="500" r:id="rId18"/>
    <p:sldId id="501" r:id="rId19"/>
    <p:sldId id="510" r:id="rId20"/>
    <p:sldId id="543" r:id="rId21"/>
    <p:sldId id="503" r:id="rId22"/>
    <p:sldId id="460" r:id="rId23"/>
    <p:sldId id="473" r:id="rId24"/>
    <p:sldId id="475" r:id="rId25"/>
    <p:sldId id="534" r:id="rId26"/>
    <p:sldId id="504" r:id="rId27"/>
    <p:sldId id="511" r:id="rId28"/>
    <p:sldId id="515" r:id="rId29"/>
    <p:sldId id="420" r:id="rId30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454545"/>
    <a:srgbClr val="B8E08C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8944" autoAdjust="0"/>
  </p:normalViewPr>
  <p:slideViewPr>
    <p:cSldViewPr>
      <p:cViewPr varScale="1">
        <p:scale>
          <a:sx n="74" d="100"/>
          <a:sy n="74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Sheet1!$A$108:$A$112</c:f>
              <c:strCache>
                <c:ptCount val="5"/>
                <c:pt idx="0">
                  <c:v>Weight Management</c:v>
                </c:pt>
                <c:pt idx="1">
                  <c:v>Cancer Risk</c:v>
                </c:pt>
                <c:pt idx="2">
                  <c:v>Better Nutrition</c:v>
                </c:pt>
                <c:pt idx="3">
                  <c:v>Improved Fitness</c:v>
                </c:pt>
                <c:pt idx="4">
                  <c:v>Coronary Risk</c:v>
                </c:pt>
              </c:strCache>
            </c:strRef>
          </c:cat>
          <c:val>
            <c:numRef>
              <c:f>Sheet1!$B$108:$B$112</c:f>
              <c:numCache>
                <c:formatCode>0%</c:formatCode>
                <c:ptCount val="5"/>
                <c:pt idx="0">
                  <c:v>0.67000000000000093</c:v>
                </c:pt>
                <c:pt idx="1">
                  <c:v>0.71000000000000063</c:v>
                </c:pt>
                <c:pt idx="2">
                  <c:v>0.47000000000000008</c:v>
                </c:pt>
                <c:pt idx="3">
                  <c:v>0.47000000000000008</c:v>
                </c:pt>
                <c:pt idx="4">
                  <c:v>0.34000000000000019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Sheet1!$A$108:$A$112</c:f>
              <c:strCache>
                <c:ptCount val="5"/>
                <c:pt idx="0">
                  <c:v>Weight Management</c:v>
                </c:pt>
                <c:pt idx="1">
                  <c:v>Cancer Risk</c:v>
                </c:pt>
                <c:pt idx="2">
                  <c:v>Better Nutrition</c:v>
                </c:pt>
                <c:pt idx="3">
                  <c:v>Improved Fitness</c:v>
                </c:pt>
                <c:pt idx="4">
                  <c:v>Coronary Risk</c:v>
                </c:pt>
              </c:strCache>
            </c:strRef>
          </c:cat>
          <c:val>
            <c:numRef>
              <c:f>Sheet1!$C$108:$C$112</c:f>
              <c:numCache>
                <c:formatCode>0%</c:formatCode>
                <c:ptCount val="5"/>
                <c:pt idx="0">
                  <c:v>0.65000000000000091</c:v>
                </c:pt>
                <c:pt idx="1">
                  <c:v>0.56000000000000005</c:v>
                </c:pt>
                <c:pt idx="2">
                  <c:v>0.44000000000000011</c:v>
                </c:pt>
                <c:pt idx="3">
                  <c:v>0.42000000000000032</c:v>
                </c:pt>
                <c:pt idx="4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85792"/>
        <c:axId val="129177856"/>
      </c:barChart>
      <c:catAx>
        <c:axId val="12878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9177856"/>
        <c:crosses val="autoZero"/>
        <c:auto val="1"/>
        <c:lblAlgn val="ctr"/>
        <c:lblOffset val="100"/>
        <c:noMultiLvlLbl val="0"/>
      </c:catAx>
      <c:valAx>
        <c:axId val="129177856"/>
        <c:scaling>
          <c:orientation val="minMax"/>
          <c:max val="0.75000000000000089"/>
          <c:min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878579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Sheet1!$B$40:$B$41</c:f>
              <c:numCache>
                <c:formatCode>General</c:formatCode>
                <c:ptCount val="2"/>
                <c:pt idx="0">
                  <c:v>13.86000000000001</c:v>
                </c:pt>
                <c:pt idx="1">
                  <c:v>8.620000000000001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24800"/>
        <c:axId val="128126336"/>
      </c:barChart>
      <c:catAx>
        <c:axId val="128124800"/>
        <c:scaling>
          <c:orientation val="minMax"/>
        </c:scaling>
        <c:delete val="1"/>
        <c:axPos val="b"/>
        <c:majorTickMark val="out"/>
        <c:minorTickMark val="none"/>
        <c:tickLblPos val="none"/>
        <c:crossAx val="128126336"/>
        <c:crosses val="autoZero"/>
        <c:auto val="1"/>
        <c:lblAlgn val="ctr"/>
        <c:lblOffset val="100"/>
        <c:noMultiLvlLbl val="0"/>
      </c:catAx>
      <c:valAx>
        <c:axId val="12812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124800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Group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Awareness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Virtual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Individual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3978305" y="354991"/>
          <a:ext cx="2356430" cy="101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Individual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978305" y="354991"/>
        <a:ext cx="2356430" cy="1013163"/>
      </dsp:txXfrm>
    </dsp:sp>
    <dsp:sp modelId="{B15BFE72-3C86-4B61-9F5B-677C1B4280F2}">
      <dsp:nvSpPr>
        <dsp:cNvPr id="0" name=""/>
        <dsp:cNvSpPr/>
      </dsp:nvSpPr>
      <dsp:spPr>
        <a:xfrm>
          <a:off x="1449933" y="-311924"/>
          <a:ext cx="4465358" cy="4465358"/>
        </a:xfrm>
        <a:prstGeom prst="circularArrow">
          <a:avLst>
            <a:gd name="adj1" fmla="val 6896"/>
            <a:gd name="adj2" fmla="val 464874"/>
            <a:gd name="adj3" fmla="val 1475089"/>
            <a:gd name="adj4" fmla="val 20584994"/>
            <a:gd name="adj5" fmla="val 8045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4266337" y="2936451"/>
          <a:ext cx="1579144" cy="77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Group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266337" y="2936451"/>
        <a:ext cx="1579144" cy="770669"/>
      </dsp:txXfrm>
    </dsp:sp>
    <dsp:sp modelId="{BDD20D31-A3C3-44FA-897C-098D31027D42}">
      <dsp:nvSpPr>
        <dsp:cNvPr id="0" name=""/>
        <dsp:cNvSpPr/>
      </dsp:nvSpPr>
      <dsp:spPr>
        <a:xfrm>
          <a:off x="1292325" y="-68416"/>
          <a:ext cx="4465358" cy="4465358"/>
        </a:xfrm>
        <a:prstGeom prst="circularArrow">
          <a:avLst>
            <a:gd name="adj1" fmla="val 6896"/>
            <a:gd name="adj2" fmla="val 464874"/>
            <a:gd name="adj3" fmla="val 6337640"/>
            <a:gd name="adj4" fmla="val 3259996"/>
            <a:gd name="adj5" fmla="val 8045"/>
          </a:avLst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097763" y="2952321"/>
          <a:ext cx="2198042" cy="95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Awareness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097763" y="2952321"/>
        <a:ext cx="2198042" cy="955161"/>
      </dsp:txXfrm>
    </dsp:sp>
    <dsp:sp modelId="{BA0DB828-C671-4902-A96B-2C024F0CFB02}">
      <dsp:nvSpPr>
        <dsp:cNvPr id="0" name=""/>
        <dsp:cNvSpPr/>
      </dsp:nvSpPr>
      <dsp:spPr>
        <a:xfrm>
          <a:off x="1358123" y="-172803"/>
          <a:ext cx="4465358" cy="4465358"/>
        </a:xfrm>
        <a:prstGeom prst="circularArrow">
          <a:avLst>
            <a:gd name="adj1" fmla="val 6896"/>
            <a:gd name="adj2" fmla="val 464874"/>
            <a:gd name="adj3" fmla="val 11637871"/>
            <a:gd name="adj4" fmla="val 9118197"/>
            <a:gd name="adj5" fmla="val 8045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314005" y="488183"/>
          <a:ext cx="1579144" cy="86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Virtual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1314005" y="488183"/>
        <a:ext cx="1579144" cy="869129"/>
      </dsp:txXfrm>
    </dsp:sp>
    <dsp:sp modelId="{931478C0-278F-4FDB-80CD-8D61FE63D304}">
      <dsp:nvSpPr>
        <dsp:cNvPr id="0" name=""/>
        <dsp:cNvSpPr/>
      </dsp:nvSpPr>
      <dsp:spPr>
        <a:xfrm>
          <a:off x="1364127" y="-83135"/>
          <a:ext cx="4465358" cy="4555112"/>
        </a:xfrm>
        <a:prstGeom prst="circularArrow">
          <a:avLst>
            <a:gd name="adj1" fmla="val 6896"/>
            <a:gd name="adj2" fmla="val 464874"/>
            <a:gd name="adj3" fmla="val 17193714"/>
            <a:gd name="adj4" fmla="val 14236011"/>
            <a:gd name="adj5" fmla="val 8045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9" tIns="47809" rIns="95619" bIns="478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2E6496E-603E-4044-934F-092F5900008B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993775" y="45847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b="1" smtClean="0">
                <a:latin typeface="Arial" charset="0"/>
                <a:cs typeface="Arial" charset="0"/>
              </a:rPr>
              <a:t>Obesity  - </a:t>
            </a:r>
            <a:r>
              <a:rPr lang="en-US" altLang="en-US" sz="1600" smtClean="0">
                <a:latin typeface="Arial" charset="0"/>
                <a:cs typeface="Arial" charset="0"/>
              </a:rPr>
              <a:t>Annual medical expenditures are 36% higher for obese adults vs. those of normal weight.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1600" smtClean="0">
                <a:latin typeface="Arial" charset="0"/>
                <a:cs typeface="Arial" charset="0"/>
              </a:rPr>
              <a:t>Obese employees are absent on average 13 times more than non-obese  and incur almost 7 times more medical costs. [Ipsos Reid Health Survey 2010] </a:t>
            </a:r>
          </a:p>
          <a:p>
            <a:endParaRPr lang="en-US" altLang="en-US" sz="1600" smtClean="0">
              <a:latin typeface="Arial" charset="0"/>
              <a:cs typeface="Arial" charset="0"/>
            </a:endParaRPr>
          </a:p>
          <a:p>
            <a:endParaRPr lang="en-US" altLang="en-US" sz="1600" smtClean="0"/>
          </a:p>
          <a:p>
            <a:r>
              <a:rPr lang="en-CA" altLang="en-US" sz="1600" smtClean="0"/>
              <a:t>Nine in 10 Canadians (90%) have at least one risk factor for heart disease or stroke (smoking, alcohol, physical inactivity, obesity, high blood pressure, high blood cholesterol, diabetes) (PHAC, 2009).</a:t>
            </a:r>
          </a:p>
          <a:p>
            <a:r>
              <a:rPr lang="en-US" altLang="en-US" sz="1600" smtClean="0"/>
              <a:t>Canada has the 2</a:t>
            </a:r>
            <a:r>
              <a:rPr lang="en-US" altLang="en-US" sz="1600" baseline="30000" smtClean="0"/>
              <a:t>nd</a:t>
            </a:r>
            <a:r>
              <a:rPr lang="en-US" altLang="en-US" sz="1600" smtClean="0"/>
              <a:t> highest prevalence of diabetes among its peer countries and the incidence of the disease continues to increase for both men and women.  </a:t>
            </a:r>
          </a:p>
          <a:p>
            <a:r>
              <a:rPr lang="en-US" altLang="en-US" sz="1600" b="1" smtClean="0">
                <a:latin typeface="Arial" charset="0"/>
                <a:cs typeface="Arial" charset="0"/>
              </a:rPr>
              <a:t>- </a:t>
            </a:r>
            <a:r>
              <a:rPr lang="en-US" altLang="en-US" sz="1600" smtClean="0">
                <a:latin typeface="Arial" charset="0"/>
                <a:cs typeface="Arial" charset="0"/>
              </a:rPr>
              <a:t>Adult-onset diabetes is 5 times more common among obese people</a:t>
            </a:r>
            <a:endParaRPr lang="en-US" altLang="en-US" sz="16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BF53F3BD-62C1-40B2-870A-83EB990FA2C6}" type="slidenum">
              <a:rPr lang="en-US" smtClean="0">
                <a:ea typeface="ＭＳ Ｐゴシック" charset="-128"/>
              </a:rPr>
              <a:pPr defTabSz="955675">
                <a:defRPr/>
              </a:pPr>
              <a:t>3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849313" y="4729163"/>
            <a:ext cx="5365750" cy="4321175"/>
          </a:xfrm>
          <a:ln/>
        </p:spPr>
        <p:txBody>
          <a:bodyPr/>
          <a:lstStyle/>
          <a:p>
            <a:pPr>
              <a:defRPr/>
            </a:pPr>
            <a:endParaRPr lang="en-US" sz="1600" dirty="0" smtClean="0"/>
          </a:p>
          <a:p>
            <a:pPr marL="109537"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Wingdings 3" pitchFamily="18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Total annual cost of $3,396 / smoking employee. (Benefits Canada)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due to increased absenteeism, decreased productivity and the costs of smoking facilities. (Conference Board of Canada 2007)</a:t>
            </a:r>
          </a:p>
          <a:p>
            <a:pPr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Stress - 30% of all disability recorded at work, 55% of EAP cost and 19% of Absenteeism.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Tangri's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research)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Employees who experience high stress cost employers almost 50% more in health expenditures. (Canadian Medical Association Journal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75">
              <a:defRPr/>
            </a:pPr>
            <a:fld id="{798CC3E7-30BD-402F-8023-60BCC776B46B}" type="slidenum">
              <a:rPr lang="en-US" smtClean="0">
                <a:ea typeface="ＭＳ Ｐゴシック" charset="-128"/>
              </a:rPr>
              <a:pPr defTabSz="955675">
                <a:defRPr/>
              </a:pPr>
              <a:t>4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r>
              <a:rPr lang="en-US" altLang="en-US" sz="1600" smtClean="0"/>
              <a:t>Let’s face it, health care costs are eating into the bottom line – if we can help reduce those costs, we’re on the right track!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75% of health care costs result from unhealthy lifestyles.  Factors such as smoking, physical inactivity, poor eating habits are responsible for the vast majority of health risks and their associated costs.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4088">
              <a:defRPr/>
            </a:pPr>
            <a:fld id="{DC7F974B-BCD9-49C1-B831-91953B6B609C}" type="slidenum">
              <a:rPr lang="en-CA" smtClean="0"/>
              <a:pPr defTabSz="954088"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z="1600" smtClean="0"/>
              <a:t>In Canada, an aging population and anticipated labour and skills shortages are driving corporate investments in health and wellness.</a:t>
            </a:r>
          </a:p>
          <a:p>
            <a:endParaRPr lang="en-CA" altLang="en-US" sz="1600" smtClean="0"/>
          </a:p>
          <a:p>
            <a:r>
              <a:rPr lang="en-CA" altLang="en-US" sz="1600" smtClean="0"/>
              <a:t>The number of days of work missed due to illness or disability tends to increase with age, as does the incidence of physical chronic disease.</a:t>
            </a:r>
          </a:p>
          <a:p>
            <a:endParaRPr lang="en-CA" altLang="en-US" sz="1600" smtClean="0"/>
          </a:p>
          <a:p>
            <a:r>
              <a:rPr lang="en-CA" altLang="en-US" sz="1600" smtClean="0"/>
              <a:t>Costs related to employee benefits and absenteeism have the potential to increase significantly if employers do not put in place solutions to help older employees maintain and improve their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FC1D7-29D5-4FB5-B331-5D9B509437E7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484784"/>
            <a:ext cx="9144000" cy="18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54" y="2924944"/>
            <a:ext cx="3620293" cy="21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High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Early         Active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Symptoms  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“Disease Costs, Prevention Saves”</a:t>
            </a:r>
            <a:endParaRPr lang="en-CA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63" y="881063"/>
            <a:ext cx="77041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Claims Cost Distribution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“Disease Costs, Prevention Saves”</a:t>
            </a:r>
            <a:endParaRPr lang="en-CA" sz="2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43920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9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677" y="2348880"/>
            <a:ext cx="764664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EWSNetwork System</a:t>
            </a: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Readiness to Change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7" y="1535363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 flipH="1" flipV="1">
            <a:off x="1826594" y="3884546"/>
            <a:ext cx="462203" cy="1554480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0417" y="4123177"/>
            <a:ext cx="1368151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Most Companies Spend Their Time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47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Stock Photos\Business_dude_pumping_iron_clipped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76">
            <a:off x="6959060" y="3861048"/>
            <a:ext cx="2206720" cy="3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Well Designed Wellness Strategy Links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Together Giving the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82854252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user\Desktop\EWS Network\Pictures\Stock Photos\Smiley_Businesswoman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5" y="2924944"/>
            <a:ext cx="2625855" cy="39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234276" y="1725347"/>
            <a:ext cx="5253035" cy="1559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Senior Management Support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Pilots the overall direction of the program and cultural objectives.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Helps with scheduling and department support.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558356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4308" y="680042"/>
            <a:ext cx="365148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EWSNetwork </a:t>
            </a:r>
          </a:p>
          <a:p>
            <a:pPr algn="ctr"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Award Winning Program</a:t>
            </a:r>
          </a:p>
        </p:txBody>
      </p:sp>
      <p:pic>
        <p:nvPicPr>
          <p:cNvPr id="8" name="Picture 2" descr="http://t1.gstatic.com/images?q=tbn:ANd9GcQ0BtyBgqF7VLjbEm4Jno3DwtZzeQ3LhURiGKxh8_OaXeckKkQfCb_DeH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95" y="1387928"/>
            <a:ext cx="1402309" cy="6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294603" y="1387928"/>
            <a:ext cx="5966029" cy="139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2011 Health and Wellness Program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 companies with &lt;1000 employees)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2012 Strategic Partnership Award</a:t>
            </a:r>
            <a:endParaRPr lang="en-CA" sz="1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34276" y="3561060"/>
            <a:ext cx="6480968" cy="23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Wellness Committee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Committee made up of your peers.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“Tentacles” of the program. Very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Meet bi-monthly to go over past, present and future initiatives.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Marketing, implementation and feedback from previous events.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5" y="4077072"/>
            <a:ext cx="3950810" cy="2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7128792" cy="468052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Health Risk Assessment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Employee Benefits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Personal Wellness Profile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Private registration, immediate results highlighting participants’ wellness scores,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health age and recommended health actions. </a:t>
            </a: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Annually employees will receive a comparative report.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Employer Benefits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HRA Trend Report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Summary and Program Suggestions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and Productivity and Economic Benefits Report (using company specific income and medical values)</a:t>
            </a:r>
          </a:p>
          <a:p>
            <a:pPr marL="395478" indent="-2857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Annually organizations receive a comparative report.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en-CA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1600" b="1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CA" sz="24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www.EWSNetwork.com/pwp </a:t>
            </a:r>
            <a:endParaRPr lang="en-US" sz="2400" b="1" dirty="0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7011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9" descr="C:\Documents and Settings\user\Desktop\EWS Network\Pictures\Stock Photos\lady with app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771900"/>
            <a:ext cx="19510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2" y="1700808"/>
            <a:ext cx="7416500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One-on-One Health / Wellness Coaching </a:t>
            </a: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s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ervice of a fitness advisor, nutrition advisor, stress/time manager and lifestyle coach, “all-in-one”!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 30 minute one-on-one appointments.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Desired turn-around 4-5 weeks.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Proven Results – behaviour modification is most effective working with the </a:t>
            </a:r>
            <a:r>
              <a:rPr lang="en-CA" sz="1800" u="sng" dirty="0" smtClean="0">
                <a:latin typeface="Arial" pitchFamily="34" charset="0"/>
                <a:cs typeface="Arial" pitchFamily="34" charset="0"/>
              </a:rPr>
              <a:t>individual</a:t>
            </a:r>
          </a:p>
          <a:p>
            <a:pPr eaLnBrk="1" hangingPunct="1">
              <a:buFontTx/>
              <a:buChar char="-"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Personalized Goals – accountability, follow-up, evaluation</a:t>
            </a:r>
          </a:p>
          <a:p>
            <a:pPr eaLnBrk="1" hangingPunct="1">
              <a:buFontTx/>
              <a:buChar char="-"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Individual Programs</a:t>
            </a:r>
            <a:endParaRPr lang="en-CA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:\Documents and Settings\user\Desktop\EWS Network\Pictures\Stock Photos\Ecstatic_folks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0" y="4650734"/>
            <a:ext cx="3203972" cy="2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341438"/>
            <a:ext cx="3857625" cy="392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Group Programs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Cross-Canada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Mountain Climb Pedometer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Own the Podium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Lunch n’ Learns, Workshops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WorkLife Balance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Program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Nutrition at Work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4-week Stress and You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6-week Empowered Living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8-week Extreme Lifestyle Makeover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And many others…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CA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286250" y="1354138"/>
            <a:ext cx="3714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Exercise Programs</a:t>
            </a:r>
          </a:p>
          <a:p>
            <a:pPr marL="342900" indent="-342900">
              <a:spcBef>
                <a:spcPct val="50000"/>
              </a:spcBef>
              <a:buSzPct val="125000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Depending on your facility and surroundings EWSNetwork offers a wide variety of exercise programs. 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Walking / Running Programs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Pilates and Yoga Classes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Muscle Toning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Stretching Instruction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Kick-Boxing, Zumba, Step Classes</a:t>
            </a:r>
          </a:p>
        </p:txBody>
      </p:sp>
      <p:pic>
        <p:nvPicPr>
          <p:cNvPr id="2765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43575"/>
            <a:ext cx="183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144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428624" y="1671674"/>
            <a:ext cx="4287393" cy="4920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Materials / Campaigns 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Wellness Kiosks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Awareness Posters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POD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(Point-of-Decision)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Monthly Newsletters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Health Fairs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E-campaigns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Recipe campaigns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Awareness Programs</a:t>
            </a:r>
            <a:endParaRPr lang="en-CA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9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1658">
            <a:off x="2692929" y="3382858"/>
            <a:ext cx="1871610" cy="2893092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716017" y="1658030"/>
            <a:ext cx="4427984" cy="4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Walk-</a:t>
            </a:r>
            <a:r>
              <a:rPr lang="en-CA" sz="2400" b="1" dirty="0" err="1" smtClean="0">
                <a:latin typeface="Arial" pitchFamily="34" charset="0"/>
                <a:cs typeface="Arial" pitchFamily="34" charset="0"/>
              </a:rPr>
              <a:t>arounds</a:t>
            </a:r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Consultant walks around the worksite to take information to the 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Spot consultations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Opens up employee to consultant relationship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Increases awareness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Builds engagement within the wellness program</a:t>
            </a:r>
          </a:p>
          <a:p>
            <a:pPr marL="109537" indent="0" eaLnBrk="1" hangingPunct="1">
              <a:buFont typeface="Wingdings 3" pitchFamily="18" charset="2"/>
              <a:buNone/>
            </a:pPr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283969" y="548680"/>
            <a:ext cx="442939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Progression 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Every 6 months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Wellness coaching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Group program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Past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nitiative schedule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Wellness committee feedback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Participant feedback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user\Desktop\EWS Network\Presentations\PWP Report Magazine 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9095">
            <a:off x="6154710" y="3445808"/>
            <a:ext cx="2443296" cy="183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4172">
            <a:off x="1040219" y="1066910"/>
            <a:ext cx="2585306" cy="193947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94741" y="3540354"/>
            <a:ext cx="5544615" cy="27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Reporting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Risk Assessment / Personal Wellness Profile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participants will receive a comparison report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Corporate reporting will include year to year profile changes and results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Easily shared with other management via pdf, online link, hard copy</a:t>
            </a:r>
          </a:p>
        </p:txBody>
      </p:sp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403350"/>
            <a:ext cx="7272808" cy="4689475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EWSNetwork was founded in October 2003 </a:t>
            </a:r>
          </a:p>
          <a:p>
            <a:pPr eaLnBrk="1" hangingPunct="1"/>
            <a:r>
              <a:rPr lang="en-US" altLang="en-US" sz="1800" dirty="0">
                <a:solidFill>
                  <a:srgbClr val="002060"/>
                </a:solidFill>
                <a:latin typeface="Arial" charset="0"/>
                <a:cs typeface="Arial" charset="0"/>
              </a:rPr>
              <a:t>Clients in over 75 locations and </a:t>
            </a:r>
            <a:r>
              <a:rPr lang="en-US" altLang="en-US" sz="1800" dirty="0">
                <a:latin typeface="Arial" charset="0"/>
                <a:cs typeface="Arial" charset="0"/>
              </a:rPr>
              <a:t>in over 55 cities</a:t>
            </a:r>
          </a:p>
          <a:p>
            <a:pPr eaLnBrk="1" hangingPunct="1"/>
            <a:r>
              <a:rPr lang="en-US" altLang="en-US" sz="1800" dirty="0">
                <a:solidFill>
                  <a:srgbClr val="002060"/>
                </a:solidFill>
                <a:latin typeface="Arial" charset="0"/>
                <a:cs typeface="Arial" charset="0"/>
              </a:rPr>
              <a:t>Average company size is 118 employees</a:t>
            </a:r>
          </a:p>
          <a:p>
            <a:pPr lvl="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Over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25 wellness consultants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many more strategic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alliances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client engagement for onsite programs is &gt;85%.        Over 55% specifically with the health coaching.</a:t>
            </a:r>
          </a:p>
          <a:p>
            <a:pPr lvl="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lv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Canada </a:t>
            </a: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Winner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- 2011 Benefits Canada Health and Wellness Program of the Year Award (&lt;1000 employees) 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- 2012 Benefits Health and Wellness Program of the Year Award (&lt;1000 employees) 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Winner - 2012 Benefits Canada Strategic Partnership Award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- 2013 Benefits Health and Wellness Program of the Year Award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Finalist - 2013 Benefits Canada Strategic Partnership Award</a:t>
            </a:r>
          </a:p>
          <a:p>
            <a:pPr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39552" y="260648"/>
            <a:ext cx="860444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EWSNetwork</a:t>
            </a:r>
            <a:endParaRPr lang="en-CA" sz="36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71034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29303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60840" cy="567063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0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884" y="2348880"/>
            <a:ext cx="5080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Program Launch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355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7162" cy="3673475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buSzPct val="100000"/>
              <a:buFont typeface="Wingdings 3" pitchFamily="18" charset="2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Consider Organizational Set-up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Corporate and Organizational Objectives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Number of locations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Number of employees at each location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Industry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Launch Step 1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Decide on the Program</a:t>
            </a:r>
            <a:endParaRPr lang="en-CA" sz="3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79388" y="1600200"/>
            <a:ext cx="38401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419872" y="1602558"/>
            <a:ext cx="5472608" cy="421245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Market the Launch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 posters,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Launch Presentation 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Onsite or virtually an  EWSNetwork representative presents the various components of the new employee benefit and introduces the certified wellness consultants who will be working with the organization.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Consultation Sign-up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Employees have an opportunity to schedule their first one-on-one consultation at the launch.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Wellness Committee Sign-up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Employees have an opportunity to sign up for the wellness committee.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Health Risk Assessment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[Personal Wellness Profile] launched that day.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Consultations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The wellness consultations begin shortly after the launch.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Launch Step 2 </a:t>
            </a:r>
            <a:endParaRPr lang="en-CA" sz="3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8937">
            <a:off x="514350" y="1925638"/>
            <a:ext cx="2487613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379897">
            <a:off x="4141161" y="3755830"/>
            <a:ext cx="2868579" cy="2015271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7075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 rot="-562985">
            <a:off x="703159" y="1675626"/>
            <a:ext cx="34549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Risk Assessment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www.EWSNetwork.com/abc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Program Launch Step 3 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First 30 days</a:t>
            </a:r>
            <a:endParaRPr lang="en-CA" sz="3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3355">
            <a:off x="5072569" y="2244410"/>
            <a:ext cx="2695276" cy="202081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 rot="805242">
            <a:off x="5030704" y="1590353"/>
            <a:ext cx="3619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Surveys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Unique for both Wellness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Committee </a:t>
            </a:r>
            <a:endPara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Management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365" y="3907861"/>
            <a:ext cx="2868579" cy="201527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86" y="4191085"/>
            <a:ext cx="1095726" cy="17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88365" y="4488608"/>
            <a:ext cx="179945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the First 30-days of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One-on-One Consultations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59">
            <a:off x="1318996" y="2178176"/>
            <a:ext cx="3049626" cy="18297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 rot="388862">
            <a:off x="4085833" y="4184518"/>
            <a:ext cx="2127594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</a:t>
            </a:r>
          </a:p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 Metrix 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(drug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clasification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health claims, etc.)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93215147"/>
              </p:ext>
            </p:extLst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855"/>
                <a:gridCol w="1195467"/>
                <a:gridCol w="1195467"/>
                <a:gridCol w="597429"/>
                <a:gridCol w="130218"/>
                <a:gridCol w="130218"/>
                <a:gridCol w="1195467"/>
                <a:gridCol w="1195467"/>
                <a:gridCol w="328526"/>
                <a:gridCol w="611421"/>
                <a:gridCol w="1195467"/>
              </a:tblGrid>
              <a:tr h="355046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Month in</a:t>
                      </a:r>
                      <a:r>
                        <a:rPr lang="en-CA" sz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Glance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Initiative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August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October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November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376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Consultations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One-on-One Consultations/Phone/Skype Schedule (ongoing)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Individual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Online Profile and Wellness Tracking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Wellness Profile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Kiosk Posters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Beat the Bug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38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Webinar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Healthy Home (evening)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Healthy Home (evening)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Healthy Home (evening)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453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Lunch n' Learns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It’s in You to MOVE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Don’t Gain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376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Steps to Fit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Walking Works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Don’t Gain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Newsletter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Ongoing Monthly Newsletters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Wellness Challenge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Exercise 30-60 Minutes Daily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Walk </a:t>
                      </a:r>
                      <a:r>
                        <a:rPr lang="en-CA" sz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10000 Steps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Stay Fit During the Holidays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568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Walk Around or Station Awareness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Dark Chocolate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Almond Serving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39697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Challenges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Healthy Employee and Office of the Quarter Award (ongoing)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Track Your Distance Challenge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396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Group Exercise Classes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Walking Group and Routes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  <a:tr h="471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Email or Paystub Campaign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Tips to Beat the Bug (every other week)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Don’t Gain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(every other week)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Corporate Reporting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Snapshot Report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HRA Reporting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Annual HRA Report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272" marR="292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1452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9" y="2348880"/>
            <a:ext cx="83391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Enhancing Online Presence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44247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59720"/>
            <a:ext cx="11881320" cy="80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 rot="20835671">
            <a:off x="1825653" y="2578979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Member/Employee Profile Page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204864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Entry and Graphing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348880"/>
            <a:ext cx="5760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00" y="2783025"/>
            <a:ext cx="1228328" cy="151007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76056" y="5301208"/>
            <a:ext cx="3096344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Current &amp; Past Events &amp; Consultations Calendars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59832" y="4035776"/>
            <a:ext cx="2520280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48264" y="4035776"/>
            <a:ext cx="504056" cy="12654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3676" y="5013176"/>
            <a:ext cx="1584176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 Targets / Goals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8264" y="943104"/>
            <a:ext cx="2102657" cy="576064"/>
          </a:xfrm>
          <a:prstGeom prst="rect">
            <a:avLst/>
          </a:prstGeom>
          <a:solidFill>
            <a:srgbClr val="B8E08C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Custom Resource Centre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5764" y="692696"/>
            <a:ext cx="7882780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5001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728712"/>
            <a:ext cx="11881320" cy="804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 rot="20835671">
            <a:off x="1410154" y="3611859"/>
            <a:ext cx="6989944" cy="954103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Virtual Challenge Dashboard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719426"/>
            <a:ext cx="8928992" cy="2504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7319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39750" y="1628775"/>
            <a:ext cx="7883525" cy="4464050"/>
          </a:xfrm>
        </p:spPr>
        <p:txBody>
          <a:bodyPr/>
          <a:lstStyle/>
          <a:p>
            <a:r>
              <a:rPr lang="en-CA" altLang="en-US" sz="2000" dirty="0" smtClean="0">
                <a:latin typeface="Arial" charset="0"/>
                <a:cs typeface="Arial" charset="0"/>
              </a:rPr>
              <a:t>60% of Canadians are currently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overweight or obese </a:t>
            </a:r>
            <a:r>
              <a:rPr lang="en-CA" altLang="en-US" sz="2000" i="1" dirty="0" smtClean="0">
                <a:latin typeface="Arial" charset="0"/>
                <a:cs typeface="Arial" charset="0"/>
              </a:rPr>
              <a:t>(67% of men and 54% of women).*</a:t>
            </a:r>
            <a:endParaRPr lang="en-CA" altLang="en-US" sz="2000" dirty="0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endParaRPr lang="en-CA" altLang="en-US" sz="2000" dirty="0" smtClean="0">
              <a:latin typeface="Arial" charset="0"/>
              <a:cs typeface="Arial" charset="0"/>
            </a:endParaRPr>
          </a:p>
          <a:p>
            <a:r>
              <a:rPr lang="en-CA" altLang="en-US" sz="2000" dirty="0" smtClean="0">
                <a:latin typeface="Arial" charset="0"/>
                <a:cs typeface="Arial" charset="0"/>
              </a:rPr>
              <a:t>1 in 5 Canadian adults have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high blood pressure </a:t>
            </a:r>
            <a:r>
              <a:rPr lang="en-CA" altLang="en-US" sz="2000" dirty="0" smtClean="0">
                <a:latin typeface="Arial" charset="0"/>
                <a:cs typeface="Arial" charset="0"/>
              </a:rPr>
              <a:t>(17% are unaware they have high blood pressure).*</a:t>
            </a:r>
          </a:p>
          <a:p>
            <a:endParaRPr lang="en-CA" altLang="en-US" sz="2000" b="1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CA" altLang="en-US" sz="2000" dirty="0" smtClean="0">
                <a:latin typeface="Arial" charset="0"/>
                <a:cs typeface="Arial" charset="0"/>
              </a:rPr>
              <a:t>40% of Canadian adults have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high cholesterol.*</a:t>
            </a:r>
          </a:p>
          <a:p>
            <a:pPr>
              <a:buFont typeface="Wingdings 3" pitchFamily="18" charset="2"/>
              <a:buNone/>
            </a:pPr>
            <a:endParaRPr lang="en-CA" altLang="en-US" sz="2000" dirty="0" smtClean="0">
              <a:latin typeface="Arial" charset="0"/>
              <a:cs typeface="Arial" charset="0"/>
            </a:endParaRPr>
          </a:p>
          <a:p>
            <a:r>
              <a:rPr lang="en-CA" altLang="en-US" sz="2000" dirty="0" smtClean="0">
                <a:latin typeface="Arial" charset="0"/>
                <a:cs typeface="Arial" charset="0"/>
              </a:rPr>
              <a:t>Over 2.5 million Canadians have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diabetes.*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We’re in trouble….</a:t>
            </a: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/>
              <a:t>www.EWSNetwork.com</a:t>
            </a:r>
          </a:p>
        </p:txBody>
      </p:sp>
      <p:pic>
        <p:nvPicPr>
          <p:cNvPr id="7" name="Picture 11" descr="http://www.blog4brains.com/wp-content/uploads/2007/07/obe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448" y="173824"/>
            <a:ext cx="1621139" cy="116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5780099" y="4869160"/>
            <a:ext cx="235108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 smtClean="0">
                <a:solidFill>
                  <a:schemeClr val="tx1"/>
                </a:solidFill>
                <a:latin typeface="Arial" charset="0"/>
              </a:rPr>
              <a:t>*Statistics Canada 2012</a:t>
            </a:r>
          </a:p>
        </p:txBody>
      </p:sp>
    </p:spTree>
    <p:extLst>
      <p:ext uri="{BB962C8B-B14F-4D97-AF65-F5344CB8AC3E}">
        <p14:creationId xmlns:p14="http://schemas.microsoft.com/office/powerpoint/2010/main" val="1863732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39750" y="1628775"/>
            <a:ext cx="7883525" cy="4464050"/>
          </a:xfrm>
        </p:spPr>
        <p:txBody>
          <a:bodyPr/>
          <a:lstStyle/>
          <a:p>
            <a:r>
              <a:rPr lang="en-CA" altLang="en-US" sz="2000" dirty="0" smtClean="0">
                <a:latin typeface="Arial" charset="0"/>
                <a:cs typeface="Arial" charset="0"/>
              </a:rPr>
              <a:t>17% of Canadians 15 years of age and older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smoke</a:t>
            </a:r>
            <a:r>
              <a:rPr lang="en-CA" altLang="en-US" sz="2000" dirty="0" smtClean="0">
                <a:latin typeface="Arial" charset="0"/>
                <a:cs typeface="Arial" charset="0"/>
              </a:rPr>
              <a:t> (Health Canada, 2011).</a:t>
            </a:r>
          </a:p>
          <a:p>
            <a:pPr>
              <a:buFont typeface="Wingdings 3" pitchFamily="18" charset="2"/>
              <a:buNone/>
            </a:pPr>
            <a:endParaRPr lang="en-CA" altLang="en-US" sz="2000" dirty="0" smtClean="0">
              <a:latin typeface="Arial" charset="0"/>
              <a:cs typeface="Arial" charset="0"/>
            </a:endParaRPr>
          </a:p>
          <a:p>
            <a:r>
              <a:rPr lang="en-CA" altLang="en-US" sz="2000" dirty="0" smtClean="0">
                <a:latin typeface="Arial" charset="0"/>
                <a:cs typeface="Arial" charset="0"/>
              </a:rPr>
              <a:t>52.5% of Canadian women ages 12 and over are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physically inactive  </a:t>
            </a:r>
            <a:r>
              <a:rPr lang="en-CA" altLang="en-US" sz="2000" dirty="0" smtClean="0">
                <a:latin typeface="Arial" charset="0"/>
                <a:cs typeface="Arial" charset="0"/>
              </a:rPr>
              <a:t>and 46.5% of Canadian men ages 12 and over are physically inactive (PHAC, 2009).</a:t>
            </a:r>
          </a:p>
          <a:p>
            <a:pPr>
              <a:buFont typeface="Wingdings 3" pitchFamily="18" charset="2"/>
              <a:buNone/>
            </a:pPr>
            <a:endParaRPr lang="en-CA" altLang="en-US" sz="2000" dirty="0" smtClean="0">
              <a:latin typeface="Arial" charset="0"/>
              <a:cs typeface="Arial" charset="0"/>
            </a:endParaRPr>
          </a:p>
          <a:p>
            <a:r>
              <a:rPr lang="en-CA" altLang="en-US" sz="2000" dirty="0" smtClean="0">
                <a:latin typeface="Arial" charset="0"/>
                <a:cs typeface="Arial" charset="0"/>
              </a:rPr>
              <a:t>Nearly a quarter (23%) of Canadians report a high degree of life </a:t>
            </a:r>
            <a:r>
              <a:rPr lang="en-CA" altLang="en-US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stress</a:t>
            </a:r>
            <a:r>
              <a:rPr lang="en-CA" altLang="en-US" sz="2000" dirty="0" smtClean="0">
                <a:latin typeface="Arial" charset="0"/>
                <a:cs typeface="Arial" charset="0"/>
              </a:rPr>
              <a:t> (PHAC, 2009).</a:t>
            </a:r>
          </a:p>
          <a:p>
            <a:endParaRPr lang="en-CA" altLang="en-US" sz="2400" dirty="0" smtClean="0">
              <a:latin typeface="Arial" charset="0"/>
              <a:cs typeface="Arial" charset="0"/>
            </a:endParaRPr>
          </a:p>
          <a:p>
            <a:endParaRPr lang="en-CA" altLang="en-US" sz="2400" b="1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Lots of trouble….</a:t>
            </a:r>
          </a:p>
        </p:txBody>
      </p:sp>
      <p:pic>
        <p:nvPicPr>
          <p:cNvPr id="1229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rgbClr val="002060"/>
                </a:solidFill>
              </a:rPr>
              <a:t>www.EWSNetwork.com</a:t>
            </a:r>
          </a:p>
        </p:txBody>
      </p:sp>
      <p:pic>
        <p:nvPicPr>
          <p:cNvPr id="7" name="Picture 11" descr="http://www.blog4brains.com/wp-content/uploads/2007/07/obe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448" y="173824"/>
            <a:ext cx="1621139" cy="116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97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268413"/>
            <a:ext cx="7327106" cy="45720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Wingdings 3" pitchFamily="18" charset="2"/>
              <a:buNone/>
              <a:defRPr/>
            </a:pPr>
            <a:endParaRPr lang="en-US" sz="1000" b="1" dirty="0">
              <a:latin typeface="Constantia" pitchFamily="18" charset="0"/>
              <a:cs typeface="Arial" charset="0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75% of health care costs result from unhealthy lifestyles.  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Factors such as: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Obesity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Poor eating habits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Physical inactivity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Smoking</a:t>
            </a:r>
          </a:p>
          <a:p>
            <a:pPr marL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are responsible for the vast majority of health risks and their associated costs.  These health risks are skyrocketing in the Canadian population.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chemeClr val="tx1"/>
                </a:solidFill>
                <a:latin typeface="Constantia" pitchFamily="18" charset="0"/>
              </a:rPr>
              <a:t>www.EWSNetwork.com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285728"/>
            <a:ext cx="8316416" cy="10001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Health Care Costs</a:t>
            </a:r>
            <a:endParaRPr lang="en-CA" sz="3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 rot="10800000" flipV="1">
            <a:off x="3923928" y="4941168"/>
            <a:ext cx="40324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050" dirty="0">
                <a:solidFill>
                  <a:schemeClr val="tx1"/>
                </a:solidFill>
              </a:rPr>
              <a:t>Making the Business Case for Investments in Workplace Health and Wellness, Conference Board of Canada, June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411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95288" y="1989138"/>
            <a:ext cx="8220075" cy="2938462"/>
          </a:xfrm>
        </p:spPr>
        <p:txBody>
          <a:bodyPr/>
          <a:lstStyle/>
          <a:p>
            <a:pPr>
              <a:buFont typeface="Wingdings 3" pitchFamily="18" charset="2"/>
              <a:buChar char=""/>
            </a:pPr>
            <a:r>
              <a:rPr lang="en-CA" altLang="en-US" sz="2000" dirty="0" smtClean="0">
                <a:latin typeface="Arial" charset="0"/>
                <a:cs typeface="Arial" charset="0"/>
              </a:rPr>
              <a:t>Benefits usage </a:t>
            </a:r>
          </a:p>
          <a:p>
            <a:pPr>
              <a:buFont typeface="Wingdings 3" pitchFamily="18" charset="2"/>
              <a:buChar char=""/>
            </a:pPr>
            <a:r>
              <a:rPr lang="en-CA" altLang="en-US" sz="2000" dirty="0" smtClean="0">
                <a:latin typeface="Arial" charset="0"/>
                <a:cs typeface="Arial" charset="0"/>
              </a:rPr>
              <a:t>Benefits costs</a:t>
            </a:r>
          </a:p>
          <a:p>
            <a:pPr>
              <a:buFont typeface="Wingdings 3" pitchFamily="18" charset="2"/>
              <a:buChar char=""/>
            </a:pPr>
            <a:r>
              <a:rPr lang="en-CA" altLang="en-US" sz="2000" dirty="0" smtClean="0">
                <a:latin typeface="Arial" charset="0"/>
                <a:cs typeface="Arial" charset="0"/>
              </a:rPr>
              <a:t>Disability claims</a:t>
            </a:r>
          </a:p>
          <a:p>
            <a:pPr>
              <a:buFont typeface="Wingdings 3" pitchFamily="18" charset="2"/>
              <a:buChar char=""/>
            </a:pPr>
            <a:r>
              <a:rPr lang="en-CA" altLang="en-US" sz="2000" dirty="0" smtClean="0">
                <a:latin typeface="Arial" charset="0"/>
                <a:cs typeface="Arial" charset="0"/>
              </a:rPr>
              <a:t>Accommodating disabilities/energy levels/shift availability etc, especially in physically demanding roles</a:t>
            </a:r>
          </a:p>
          <a:p>
            <a:pPr>
              <a:buFont typeface="Wingdings 3" pitchFamily="18" charset="2"/>
              <a:buChar char=""/>
            </a:pPr>
            <a:endParaRPr lang="en-CA" alt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3600" dirty="0" smtClean="0">
                <a:effectLst/>
                <a:latin typeface="Arial" pitchFamily="34" charset="0"/>
                <a:cs typeface="Arial" pitchFamily="34" charset="0"/>
              </a:rPr>
              <a:t>Costs associated with an aging workforce…</a:t>
            </a:r>
            <a:endParaRPr lang="en-CA" sz="36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 descr="http://images.ccohs.ca/hsreport/201008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248030"/>
            <a:ext cx="4337050" cy="15986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chemeClr val="tx1"/>
                </a:solidFill>
                <a:latin typeface="Constantia" pitchFamily="18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471890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42938" y="1557338"/>
            <a:ext cx="7858125" cy="4438650"/>
          </a:xfrm>
        </p:spPr>
        <p:txBody>
          <a:bodyPr/>
          <a:lstStyle/>
          <a:p>
            <a:pPr eaLnBrk="1" hangingPunct="1"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health risks for aging workforce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Educate and motivate staff towards a healthier lifestyle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Proactively address individual health concerns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culture of the workplace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Decreased cost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STD/LTD and Workman’s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Improved productivity and decreased absenteeism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Marketing  (top employer to work for)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800" dirty="0" smtClean="0"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28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755576" y="381000"/>
            <a:ext cx="8388424" cy="1391816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9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Benefits of a Comprehensive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9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Wellness </a:t>
            </a:r>
            <a:r>
              <a:rPr lang="en-US" sz="39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Program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(Know Your Objectives )</a:t>
            </a:r>
            <a:endParaRPr lang="en-CA" sz="26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chemeClr val="tx1"/>
                </a:solidFill>
                <a:latin typeface="Constantia" pitchFamily="18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52560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124744"/>
            <a:ext cx="8358188" cy="51617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Harvard University study found that workplace wellness programs also delivered a significant cost savings for employers. For every $1.00 spend on wellness, medical costs fall by about 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$3.27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absenteeism by about 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$2.73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#1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– Reduced this by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only 5%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would equal a $6.25 / employee  / month savings. 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$625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00 person company with $1500 average.)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#2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– Reduce this by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only 1 day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 year (based on a $50,000 income) and your company will save $16.00 / employee  / month . 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$1,600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based on 100 person company) [National average is 7.4days]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#3 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recruit, train and manage a new quality employee it may cost your organization an average of $50,000. Reduce this by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only ½ new employee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 year due to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STD, LTD or retention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you will save $20.83 / employee  / month .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($2,083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based on 100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Achieve these 3 positive results your organization will save     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$43.08 / employee / month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$4,308.00 / month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142875"/>
            <a:ext cx="8643966" cy="10538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Looking at the Business Case</a:t>
            </a:r>
            <a:endParaRPr lang="en-CA" sz="2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661347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u="sng">
                <a:solidFill>
                  <a:schemeClr val="tx1"/>
                </a:solidFill>
                <a:latin typeface="Arial" charset="0"/>
              </a:rPr>
              <a:t>www.EWSNetwork.com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141663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Arial" charset="0"/>
              </a:rPr>
              <a:t>2009 to 2012 Health Risk Results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59532" y="3573016"/>
          <a:ext cx="84249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66713" y="64944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755650" y="2797175"/>
            <a:ext cx="316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2060"/>
                </a:solidFill>
                <a:latin typeface="Arial" charset="0"/>
              </a:rPr>
              <a:t>Sick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638" y="1052513"/>
            <a:ext cx="47879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Health Claims / Person / Year </a:t>
            </a:r>
          </a:p>
          <a:p>
            <a:pPr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was reduced by 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8%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Drug $ / Person / Year </a:t>
            </a:r>
          </a:p>
          <a:p>
            <a:pPr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was reduced by </a:t>
            </a:r>
            <a:r>
              <a:rPr lang="en-US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12%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0" y="107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Arial" charset="0"/>
              </a:rPr>
              <a:t>2009 to 2012 Health Benefit Data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021638" y="10795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21638" y="565150"/>
            <a:ext cx="9144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 rot="-1374390">
            <a:off x="723900" y="1397000"/>
            <a:ext cx="3167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60"/>
                </a:solidFill>
              </a:rPr>
              <a:t>5.24 Day Reduction</a:t>
            </a:r>
          </a:p>
        </p:txBody>
      </p:sp>
    </p:spTree>
    <p:extLst>
      <p:ext uri="{BB962C8B-B14F-4D97-AF65-F5344CB8AC3E}">
        <p14:creationId xmlns:p14="http://schemas.microsoft.com/office/powerpoint/2010/main" val="357959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18034</TotalTime>
  <Words>2048</Words>
  <Application>Microsoft Office PowerPoint</Application>
  <PresentationFormat>On-screen Show (4:3)</PresentationFormat>
  <Paragraphs>438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PowerPoint Presentation</vt:lpstr>
      <vt:lpstr>PowerPoint Presentation</vt:lpstr>
      <vt:lpstr>We’re in trouble….</vt:lpstr>
      <vt:lpstr>Lots of trouble….</vt:lpstr>
      <vt:lpstr>PowerPoint Presentation</vt:lpstr>
      <vt:lpstr>Costs associated with an aging workforce…</vt:lpstr>
      <vt:lpstr>PowerPoint Presentation</vt:lpstr>
      <vt:lpstr>Looking at the Business Case</vt:lpstr>
      <vt:lpstr>PowerPoint Presentation</vt:lpstr>
      <vt:lpstr>Claims Cost Distribution “Disease Costs, Prevention Saves”</vt:lpstr>
      <vt:lpstr>PowerPoint Presentation</vt:lpstr>
      <vt:lpstr>Readiness to Change</vt:lpstr>
      <vt:lpstr>Well Designed Wellness Strategy Links  Components Together Giving the  Greatest Opportunity for Success</vt:lpstr>
      <vt:lpstr>Components of a Successful Wellness Program</vt:lpstr>
      <vt:lpstr>Components of a Successful Wellness Program</vt:lpstr>
      <vt:lpstr>Components of a Successful Wellness Program   Individual Programs</vt:lpstr>
      <vt:lpstr>Components of a Successful Wellness Program  </vt:lpstr>
      <vt:lpstr>Components of a Successful Wellness Program  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548</cp:revision>
  <cp:lastPrinted>2012-07-19T11:27:16Z</cp:lastPrinted>
  <dcterms:created xsi:type="dcterms:W3CDTF">2007-04-09T16:01:58Z</dcterms:created>
  <dcterms:modified xsi:type="dcterms:W3CDTF">2013-11-12T15:09:00Z</dcterms:modified>
</cp:coreProperties>
</file>