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9"/>
  </p:notesMasterIdLst>
  <p:handoutMasterIdLst>
    <p:handoutMasterId r:id="rId20"/>
  </p:handoutMasterIdLst>
  <p:sldIdLst>
    <p:sldId id="371" r:id="rId2"/>
    <p:sldId id="333" r:id="rId3"/>
    <p:sldId id="352" r:id="rId4"/>
    <p:sldId id="353" r:id="rId5"/>
    <p:sldId id="374" r:id="rId6"/>
    <p:sldId id="358" r:id="rId7"/>
    <p:sldId id="372" r:id="rId8"/>
    <p:sldId id="359" r:id="rId9"/>
    <p:sldId id="360" r:id="rId10"/>
    <p:sldId id="361" r:id="rId11"/>
    <p:sldId id="373" r:id="rId12"/>
    <p:sldId id="366" r:id="rId13"/>
    <p:sldId id="367" r:id="rId14"/>
    <p:sldId id="362" r:id="rId15"/>
    <p:sldId id="369" r:id="rId16"/>
    <p:sldId id="365" r:id="rId17"/>
    <p:sldId id="349" r:id="rId18"/>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a:srgbClr val="FFFF00"/>
    <a:srgbClr val="0000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83188" autoAdjust="0"/>
  </p:normalViewPr>
  <p:slideViewPr>
    <p:cSldViewPr>
      <p:cViewPr>
        <p:scale>
          <a:sx n="60" d="100"/>
          <a:sy n="60" d="100"/>
        </p:scale>
        <p:origin x="-1650" y="-10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0" y="4287838"/>
            <a:ext cx="7086600" cy="5084762"/>
          </a:xfrm>
          <a:noFill/>
          <a:ln/>
        </p:spPr>
        <p:txBody>
          <a:bodyPr/>
          <a:lstStyle/>
          <a:p>
            <a:pPr algn="l">
              <a:buFontTx/>
              <a:buNone/>
            </a:pPr>
            <a:r>
              <a:rPr lang="en-US" dirty="0" smtClean="0"/>
              <a:t>Recent</a:t>
            </a:r>
            <a:r>
              <a:rPr lang="en-US" baseline="0" dirty="0" smtClean="0"/>
              <a:t> studies have shown that if you complete moderate exercise just a few times every week, you can drastically reduce the number of colds that you get every year. Outside of just keeping you in shape and helping you to become healthier over time, exercise can boost your immune system and help your body fight off harmful diseases and colds/infections.</a:t>
            </a:r>
            <a:endParaRPr lang="en-US" dirty="0" smtClean="0"/>
          </a:p>
        </p:txBody>
      </p:sp>
      <p:sp>
        <p:nvSpPr>
          <p:cNvPr id="37892" name="Slide Number Placeholder 3"/>
          <p:cNvSpPr>
            <a:spLocks noGrp="1"/>
          </p:cNvSpPr>
          <p:nvPr>
            <p:ph type="sldNum" sz="quarter" idx="5"/>
          </p:nvPr>
        </p:nvSpPr>
        <p:spPr>
          <a:noFill/>
        </p:spPr>
        <p:txBody>
          <a:bodyPr/>
          <a:lstStyle/>
          <a:p>
            <a:fld id="{465F7470-1C0F-4BB5-B764-9D443D5D743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Beware</a:t>
            </a:r>
            <a:r>
              <a:rPr lang="en-US" baseline="0" dirty="0" smtClean="0"/>
              <a:t> of over-exercising! Too much exercising can actually cause your immune system to weaken. In order to avoid having this effect on your immune system, make sure that you get enough rest for your body.</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11</a:t>
            </a:fld>
            <a:endParaRPr lang="en-US"/>
          </a:p>
        </p:txBody>
      </p:sp>
    </p:spTree>
    <p:extLst>
      <p:ext uri="{BB962C8B-B14F-4D97-AF65-F5344CB8AC3E}">
        <p14:creationId xmlns:p14="http://schemas.microsoft.com/office/powerpoint/2010/main" val="145593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0" y="4287838"/>
            <a:ext cx="7086600" cy="5084762"/>
          </a:xfrm>
          <a:noFill/>
          <a:ln/>
        </p:spPr>
        <p:txBody>
          <a:bodyPr/>
          <a:lstStyle/>
          <a:p>
            <a:pPr>
              <a:buFontTx/>
              <a:buChar char="-"/>
            </a:pPr>
            <a:endParaRPr lang="en-CA" smtClean="0"/>
          </a:p>
          <a:p>
            <a:pPr>
              <a:buFontTx/>
              <a:buChar char="-"/>
            </a:pPr>
            <a:endParaRPr lang="en-CA" smtClean="0"/>
          </a:p>
          <a:p>
            <a:endParaRPr lang="en-CA" smtClean="0"/>
          </a:p>
          <a:p>
            <a:pPr>
              <a:buFontTx/>
              <a:buChar char="-"/>
            </a:pPr>
            <a:endParaRPr lang="en-CA" smtClean="0"/>
          </a:p>
          <a:p>
            <a:pPr>
              <a:buFontTx/>
              <a:buChar char="-"/>
            </a:pPr>
            <a:endParaRPr lang="en-CA" smtClean="0"/>
          </a:p>
          <a:p>
            <a:pPr>
              <a:buFontTx/>
              <a:buChar char="-"/>
            </a:pPr>
            <a:endParaRPr lang="en-CA" smtClean="0"/>
          </a:p>
        </p:txBody>
      </p:sp>
      <p:sp>
        <p:nvSpPr>
          <p:cNvPr id="38916" name="Slide Number Placeholder 3"/>
          <p:cNvSpPr>
            <a:spLocks noGrp="1"/>
          </p:cNvSpPr>
          <p:nvPr>
            <p:ph type="sldNum" sz="quarter" idx="5"/>
          </p:nvPr>
        </p:nvSpPr>
        <p:spPr>
          <a:noFill/>
        </p:spPr>
        <p:txBody>
          <a:bodyPr/>
          <a:lstStyle/>
          <a:p>
            <a:fld id="{F35E5FED-EFB1-4EB8-9AAC-101CAF3AA14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xfrm>
            <a:off x="865188" y="4287838"/>
            <a:ext cx="5468937" cy="5084762"/>
          </a:xfrm>
          <a:noFill/>
          <a:ln/>
        </p:spPr>
        <p:txBody>
          <a:bodyPr/>
          <a:lstStyle/>
          <a:p>
            <a:pPr>
              <a:buFontTx/>
              <a:buChar char="-"/>
            </a:pPr>
            <a:endParaRPr lang="en-US" dirty="0" smtClean="0"/>
          </a:p>
        </p:txBody>
      </p:sp>
      <p:sp>
        <p:nvSpPr>
          <p:cNvPr id="39940" name="Slide Number Placeholder 3"/>
          <p:cNvSpPr>
            <a:spLocks noGrp="1"/>
          </p:cNvSpPr>
          <p:nvPr>
            <p:ph type="sldNum" sz="quarter" idx="5"/>
          </p:nvPr>
        </p:nvSpPr>
        <p:spPr>
          <a:noFill/>
        </p:spPr>
        <p:txBody>
          <a:bodyPr/>
          <a:lstStyle/>
          <a:p>
            <a:fld id="{F1835208-AE7A-4A50-AD5C-7E4E55331D98}"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0" y="4287838"/>
            <a:ext cx="7086600" cy="5084762"/>
          </a:xfrm>
          <a:noFill/>
          <a:ln/>
        </p:spPr>
        <p:txBody>
          <a:bodyPr/>
          <a:lstStyle/>
          <a:p>
            <a:pPr>
              <a:buFontTx/>
              <a:buChar char="-"/>
            </a:pPr>
            <a:endParaRPr lang="en-CA" smtClean="0"/>
          </a:p>
          <a:p>
            <a:pPr>
              <a:buFontTx/>
              <a:buChar char="-"/>
            </a:pPr>
            <a:endParaRPr lang="en-CA" smtClean="0"/>
          </a:p>
        </p:txBody>
      </p:sp>
      <p:sp>
        <p:nvSpPr>
          <p:cNvPr id="40964" name="Slide Number Placeholder 3"/>
          <p:cNvSpPr>
            <a:spLocks noGrp="1"/>
          </p:cNvSpPr>
          <p:nvPr>
            <p:ph type="sldNum" sz="quarter" idx="5"/>
          </p:nvPr>
        </p:nvSpPr>
        <p:spPr>
          <a:noFill/>
        </p:spPr>
        <p:txBody>
          <a:bodyPr/>
          <a:lstStyle/>
          <a:p>
            <a:fld id="{A358A615-3A4B-4F28-8470-F7706EF4AB8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21667C73-760F-4717-B744-D49C01CEE13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0" y="4287838"/>
            <a:ext cx="7086600" cy="5084762"/>
          </a:xfrm>
          <a:noFill/>
          <a:ln/>
        </p:spPr>
        <p:txBody>
          <a:bodyPr/>
          <a:lstStyle/>
          <a:p>
            <a:pPr>
              <a:buFontTx/>
              <a:buChar char="-"/>
            </a:pPr>
            <a:endParaRPr lang="en-US" smtClean="0"/>
          </a:p>
        </p:txBody>
      </p:sp>
      <p:sp>
        <p:nvSpPr>
          <p:cNvPr id="44036" name="Slide Number Placeholder 3"/>
          <p:cNvSpPr>
            <a:spLocks noGrp="1"/>
          </p:cNvSpPr>
          <p:nvPr>
            <p:ph type="sldNum" sz="quarter" idx="5"/>
          </p:nvPr>
        </p:nvSpPr>
        <p:spPr>
          <a:noFill/>
        </p:spPr>
        <p:txBody>
          <a:bodyPr/>
          <a:lstStyle/>
          <a:p>
            <a:fld id="{96FA4B5E-E4E9-426C-8D79-BAAC91D6580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08025" y="4452938"/>
            <a:ext cx="5670550" cy="4689475"/>
          </a:xfrm>
          <a:noFill/>
          <a:ln/>
        </p:spPr>
        <p:txBody>
          <a:bodyPr/>
          <a:lstStyle/>
          <a:p>
            <a:endParaRPr lang="en-US" smtClean="0"/>
          </a:p>
        </p:txBody>
      </p:sp>
      <p:sp>
        <p:nvSpPr>
          <p:cNvPr id="31748" name="Slide Number Placeholder 3"/>
          <p:cNvSpPr>
            <a:spLocks noGrp="1"/>
          </p:cNvSpPr>
          <p:nvPr>
            <p:ph type="sldNum" sz="quarter" idx="5"/>
          </p:nvPr>
        </p:nvSpPr>
        <p:spPr>
          <a:noFill/>
        </p:spPr>
        <p:txBody>
          <a:bodyPr/>
          <a:lstStyle/>
          <a:p>
            <a:fld id="{100EDDA3-F3D1-46A4-8473-5DD7D037C8F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0" y="4452938"/>
            <a:ext cx="7086600" cy="4216400"/>
          </a:xfrm>
          <a:noFill/>
          <a:ln/>
        </p:spPr>
        <p:txBody>
          <a:bodyPr/>
          <a:lstStyle/>
          <a:p>
            <a:endParaRPr lang="en-US" dirty="0" smtClean="0"/>
          </a:p>
        </p:txBody>
      </p:sp>
      <p:sp>
        <p:nvSpPr>
          <p:cNvPr id="32772" name="Slide Number Placeholder 3"/>
          <p:cNvSpPr>
            <a:spLocks noGrp="1"/>
          </p:cNvSpPr>
          <p:nvPr>
            <p:ph type="sldNum" sz="quarter" idx="5"/>
          </p:nvPr>
        </p:nvSpPr>
        <p:spPr>
          <a:noFill/>
        </p:spPr>
        <p:txBody>
          <a:bodyPr/>
          <a:lstStyle/>
          <a:p>
            <a:fld id="{CEF8C232-D69A-4FE7-A054-6188A52CC047}"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xfrm>
            <a:off x="492125" y="4452938"/>
            <a:ext cx="6249988" cy="4652962"/>
          </a:xfrm>
          <a:noFill/>
          <a:ln/>
        </p:spPr>
        <p:txBody>
          <a:bodyPr/>
          <a:lstStyle/>
          <a:p>
            <a:r>
              <a:rPr kumimoji="1" lang="en-US" sz="1200" b="0" i="0" u="none" strike="noStrike" kern="1200" dirty="0" smtClean="0">
                <a:solidFill>
                  <a:schemeClr val="tx1"/>
                </a:solidFill>
                <a:latin typeface="Arial" charset="0"/>
                <a:ea typeface="MS PGothic" pitchFamily="34" charset="-128"/>
                <a:cs typeface="ＭＳ Ｐゴシック" pitchFamily="-60" charset="-128"/>
              </a:rPr>
              <a:t>Pathogens = a bacterium, virus, or other microorganism</a:t>
            </a:r>
            <a:r>
              <a:rPr kumimoji="1" lang="en-US" sz="1200" b="0" i="0" u="none" strike="noStrike" kern="1200" baseline="0" dirty="0" smtClean="0">
                <a:solidFill>
                  <a:schemeClr val="tx1"/>
                </a:solidFill>
                <a:latin typeface="Arial" charset="0"/>
                <a:ea typeface="MS PGothic" pitchFamily="34" charset="-128"/>
                <a:cs typeface="ＭＳ Ｐゴシック" pitchFamily="-60" charset="-128"/>
              </a:rPr>
              <a:t> that can cause disease (bacteria, viruses, parasites, fungi)</a:t>
            </a:r>
          </a:p>
          <a:p>
            <a:endParaRPr kumimoji="1" lang="en-US" sz="1200" b="0" i="0" u="none" strike="noStrike" kern="1200" baseline="0" dirty="0" smtClean="0">
              <a:solidFill>
                <a:schemeClr val="tx1"/>
              </a:solidFill>
              <a:latin typeface="Arial" charset="0"/>
              <a:ea typeface="MS PGothic" pitchFamily="34" charset="-128"/>
              <a:cs typeface="ＭＳ Ｐゴシック" pitchFamily="-60" charset="-128"/>
            </a:endParaRPr>
          </a:p>
          <a:p>
            <a:endParaRPr kumimoji="1" lang="en-CA" sz="1200" b="0" i="0" u="none" strike="noStrike" kern="1200" dirty="0" smtClean="0">
              <a:solidFill>
                <a:schemeClr val="tx1"/>
              </a:solidFill>
              <a:latin typeface="Arial" charset="0"/>
              <a:ea typeface="MS PGothic" pitchFamily="34" charset="-128"/>
              <a:cs typeface="ＭＳ Ｐゴシック" pitchFamily="-60" charset="-128"/>
            </a:endParaRPr>
          </a:p>
        </p:txBody>
      </p:sp>
      <p:sp>
        <p:nvSpPr>
          <p:cNvPr id="33796" name="Slide Number Placeholder 3"/>
          <p:cNvSpPr>
            <a:spLocks noGrp="1"/>
          </p:cNvSpPr>
          <p:nvPr>
            <p:ph type="sldNum" sz="quarter" idx="5"/>
          </p:nvPr>
        </p:nvSpPr>
        <p:spPr>
          <a:noFill/>
        </p:spPr>
        <p:txBody>
          <a:bodyPr/>
          <a:lstStyle/>
          <a:p>
            <a:fld id="{A8527E90-2945-42B4-8046-B33E5931312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Adenoids &amp;</a:t>
            </a:r>
            <a:r>
              <a:rPr lang="en-US" baseline="0" dirty="0" smtClean="0"/>
              <a:t> tonsils = work together to trap allergens that are inhaled or swallowed from entering into your immune system. Adenoids are made up of cells that make antibodies to help your body fight infections</a:t>
            </a:r>
          </a:p>
          <a:p>
            <a:endParaRPr lang="en-US" baseline="0" dirty="0" smtClean="0"/>
          </a:p>
          <a:p>
            <a:r>
              <a:rPr lang="en-US" baseline="0" dirty="0" smtClean="0"/>
              <a:t>Thymus = function is to produce mature T-cells. Immature </a:t>
            </a:r>
            <a:r>
              <a:rPr lang="en-US" baseline="0" dirty="0" err="1" smtClean="0"/>
              <a:t>thymocytes</a:t>
            </a:r>
            <a:r>
              <a:rPr lang="en-US" baseline="0" dirty="0" smtClean="0"/>
              <a:t>, also known as </a:t>
            </a:r>
            <a:r>
              <a:rPr lang="en-US" baseline="0" dirty="0" err="1" smtClean="0"/>
              <a:t>prothymocytes</a:t>
            </a:r>
            <a:r>
              <a:rPr lang="en-US" baseline="0" dirty="0" smtClean="0"/>
              <a:t>, leave the bone marrow and migrate into the thymus. As they mature, T cells that are beneficial to the immune system are spared, while those T cells that might evoke a detrimental autoimmune response are eliminated. The mature T-cells are then released into the blood stream.</a:t>
            </a:r>
          </a:p>
          <a:p>
            <a:endParaRPr lang="en-US" baseline="0" dirty="0" smtClean="0"/>
          </a:p>
          <a:p>
            <a:r>
              <a:rPr lang="en-US" baseline="0" dirty="0" smtClean="0"/>
              <a:t>Lymph nodes = function as an immunologic filter for the bodily fluid known as “lymph”. Located throughout the body. Nodes drain fluid from most of our tissues. Antigens are filtered out through the lymph in the lymph node before returning the lymph to circulation. They capture antigens that present these foreign materials to T &amp; B cells, initiating an immune response.</a:t>
            </a:r>
          </a:p>
          <a:p>
            <a:endParaRPr lang="en-US" baseline="0" dirty="0" smtClean="0"/>
          </a:p>
          <a:p>
            <a:r>
              <a:rPr lang="en-US" baseline="0" dirty="0" smtClean="0"/>
              <a:t>Spleen = an immunological filter of the blood. Made up of B cells &amp; T cells, macrophages, dendritic cells, natural killer cells and red blood cells. This organ can be thought as an immunological conference </a:t>
            </a:r>
            <a:r>
              <a:rPr lang="en-US" baseline="0" dirty="0" err="1" smtClean="0"/>
              <a:t>centre</a:t>
            </a:r>
            <a:r>
              <a:rPr lang="en-US" baseline="0" dirty="0" smtClean="0"/>
              <a:t>. In the spleen, B cells become activated and produce large amounts of antibody. Also, old red blood cells are destroyed in the spleen.</a:t>
            </a:r>
          </a:p>
          <a:p>
            <a:endParaRPr lang="en-US" baseline="0" dirty="0" smtClean="0"/>
          </a:p>
          <a:p>
            <a:r>
              <a:rPr lang="en-US" baseline="0" dirty="0" smtClean="0"/>
              <a:t>Bone marrow = All the cells of the immune system are initially derived from the bone marrow. Bone marrow produces B cells, natural killer cells, granulocytes and immature </a:t>
            </a:r>
            <a:r>
              <a:rPr lang="en-US" baseline="0" dirty="0" err="1" smtClean="0"/>
              <a:t>thymocytes</a:t>
            </a:r>
            <a:r>
              <a:rPr lang="en-US" baseline="0" dirty="0" smtClean="0"/>
              <a:t>, in addition to red blood cells and platelets.</a:t>
            </a:r>
          </a:p>
          <a:p>
            <a:endParaRPr lang="en-US" baseline="0" dirty="0" smtClean="0"/>
          </a:p>
          <a:p>
            <a:r>
              <a:rPr lang="en-US" baseline="0" dirty="0" smtClean="0"/>
              <a:t>Intestines = large intestines are inhabited by trillions of bacteria often referred to as probiotics (pro=encouraging, biotic = life). Without probiotics, humans would be extremely vulnerable to food borne illnesses, be deficient in key nutrients and vitamins and have a much weaker immune system in general</a:t>
            </a:r>
          </a:p>
          <a:p>
            <a:endParaRPr lang="en-US" baseline="0" dirty="0" smtClean="0"/>
          </a:p>
          <a:p>
            <a:r>
              <a:rPr lang="en-US" baseline="0" dirty="0" smtClean="0"/>
              <a:t>Appendix = a “safe house” for the beneficial bacteria living in the human gut. Populated with different microbes that help digestive system break down the food we eat. In return, the gut provides nourishment and safety to the good bacteria.</a:t>
            </a:r>
            <a:endParaRPr lang="en-CA"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248167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0" y="4452938"/>
            <a:ext cx="7086600" cy="4689475"/>
          </a:xfrm>
          <a:noFill/>
          <a:ln/>
        </p:spPr>
        <p:txBody>
          <a:bodyPr/>
          <a:lstStyle/>
          <a:p>
            <a:pPr>
              <a:buFontTx/>
              <a:buNone/>
            </a:pPr>
            <a:endParaRPr lang="en-US" sz="1100" dirty="0" smtClean="0"/>
          </a:p>
        </p:txBody>
      </p:sp>
      <p:sp>
        <p:nvSpPr>
          <p:cNvPr id="34820" name="Slide Number Placeholder 3"/>
          <p:cNvSpPr>
            <a:spLocks noGrp="1"/>
          </p:cNvSpPr>
          <p:nvPr>
            <p:ph type="sldNum" sz="quarter" idx="5"/>
          </p:nvPr>
        </p:nvSpPr>
        <p:spPr>
          <a:noFill/>
        </p:spPr>
        <p:txBody>
          <a:bodyPr/>
          <a:lstStyle/>
          <a:p>
            <a:fld id="{A9443622-ED10-4336-95BA-723527417C4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You</a:t>
            </a:r>
            <a:r>
              <a:rPr lang="en-US" baseline="0" dirty="0" smtClean="0"/>
              <a:t> can ensure your body and immunity run smoothly by including plenty of </a:t>
            </a:r>
            <a:r>
              <a:rPr lang="en-US" baseline="0" dirty="0" err="1" smtClean="0"/>
              <a:t>colourful</a:t>
            </a:r>
            <a:r>
              <a:rPr lang="en-US" baseline="0" dirty="0" smtClean="0"/>
              <a:t> fruits &amp; veggies &amp; 8-10 glasses of water per day. You can help your immune system get stronger by adding a variety of immune-boosting foods such as….(next slide)</a:t>
            </a:r>
            <a:endParaRPr lang="en-CA" dirty="0" smtClean="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xfrm>
            <a:off x="0" y="4178300"/>
            <a:ext cx="7086600" cy="5194300"/>
          </a:xfrm>
          <a:noFill/>
          <a:ln/>
        </p:spPr>
        <p:txBody>
          <a:bodyPr/>
          <a:lstStyle/>
          <a:p>
            <a:endParaRPr lang="en-US" sz="1100" smtClean="0"/>
          </a:p>
        </p:txBody>
      </p:sp>
      <p:sp>
        <p:nvSpPr>
          <p:cNvPr id="35844" name="Slide Number Placeholder 3"/>
          <p:cNvSpPr>
            <a:spLocks noGrp="1"/>
          </p:cNvSpPr>
          <p:nvPr>
            <p:ph type="sldNum" sz="quarter" idx="5"/>
          </p:nvPr>
        </p:nvSpPr>
        <p:spPr>
          <a:noFill/>
        </p:spPr>
        <p:txBody>
          <a:bodyPr/>
          <a:lstStyle/>
          <a:p>
            <a:fld id="{D66D1FF2-5252-4AF8-A3B0-CBF97430ACF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0" y="4287838"/>
            <a:ext cx="7086600" cy="5084762"/>
          </a:xfrm>
          <a:noFill/>
          <a:ln/>
        </p:spPr>
        <p:txBody>
          <a:bodyPr/>
          <a:lstStyle/>
          <a:p>
            <a:pPr marL="231775" indent="-231775"/>
            <a:r>
              <a:rPr lang="en-US" dirty="0" smtClean="0"/>
              <a:t>Other great immune-boosting foods:</a:t>
            </a:r>
          </a:p>
          <a:p>
            <a:pPr marL="231775" indent="-231775"/>
            <a:r>
              <a:rPr lang="en-US" dirty="0" smtClean="0"/>
              <a:t>Tea – the amino acid, L-</a:t>
            </a:r>
            <a:r>
              <a:rPr lang="en-US" dirty="0" err="1" smtClean="0"/>
              <a:t>theanine</a:t>
            </a:r>
            <a:r>
              <a:rPr lang="en-US" dirty="0" smtClean="0"/>
              <a:t>,</a:t>
            </a:r>
            <a:r>
              <a:rPr lang="en-US" baseline="0" dirty="0" smtClean="0"/>
              <a:t> is abundant in both black and green tea – decaf versions have it too. Optimal dosage is several cups daily. </a:t>
            </a:r>
          </a:p>
          <a:p>
            <a:pPr marL="231775" indent="-231775"/>
            <a:r>
              <a:rPr lang="en-US" baseline="0" dirty="0" smtClean="0"/>
              <a:t>Beef – contains zinc which is important for development of white blood cells. Optimal dosages is a 3oz serving of lean beef provides about 30% of DV for zinc. (Zinc can also be found in oysters, fortified cereals, pork, poultry, yogurt &amp; milk.</a:t>
            </a:r>
          </a:p>
          <a:p>
            <a:pPr marL="231775" indent="-231775"/>
            <a:r>
              <a:rPr lang="en-US" baseline="0" dirty="0" smtClean="0"/>
              <a:t>Sweet potatoes – good source of Vitamin A, which your skin relies on to stay strong &amp; healthy. Skin serves as first line fortress against bacteria, viruses and other undesirables. Optimal dosage is a half </a:t>
            </a:r>
            <a:r>
              <a:rPr lang="en-US" baseline="0" smtClean="0"/>
              <a:t>cup serving and 40% of DV of vitamin A.</a:t>
            </a:r>
            <a:endParaRPr lang="en-US" smtClean="0"/>
          </a:p>
        </p:txBody>
      </p:sp>
      <p:sp>
        <p:nvSpPr>
          <p:cNvPr id="36868" name="Slide Number Placeholder 3"/>
          <p:cNvSpPr>
            <a:spLocks noGrp="1"/>
          </p:cNvSpPr>
          <p:nvPr>
            <p:ph type="sldNum" sz="quarter" idx="5"/>
          </p:nvPr>
        </p:nvSpPr>
        <p:spPr>
          <a:noFill/>
        </p:spPr>
        <p:txBody>
          <a:bodyPr/>
          <a:lstStyle/>
          <a:p>
            <a:fld id="{1302C31D-7503-4422-A24B-4A28AE1A0C7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225519" y="404664"/>
            <a:ext cx="6692962" cy="1188132"/>
          </a:xfrm>
          <a:prstGeom prst="rect">
            <a:avLst/>
          </a:prstGeom>
          <a:noFill/>
          <a:ln w="9525">
            <a:noFill/>
            <a:miter lim="800000"/>
            <a:headEnd/>
            <a:tailEnd/>
          </a:ln>
        </p:spPr>
        <p:txBody>
          <a:bodyPr anchor="ctr"/>
          <a:lstStyle/>
          <a:p>
            <a:pPr algn="ctr"/>
            <a:r>
              <a:rPr lang="en-US" sz="4000" b="1" dirty="0" smtClean="0">
                <a:latin typeface="Calibri" pitchFamily="34" charset="0"/>
                <a:cs typeface="Calibri" pitchFamily="34" charset="0"/>
              </a:rPr>
              <a:t>Building &amp; Maintaining a </a:t>
            </a:r>
          </a:p>
          <a:p>
            <a:pPr algn="ctr"/>
            <a:r>
              <a:rPr lang="en-US" sz="4000" b="1" dirty="0" smtClean="0">
                <a:latin typeface="Calibri" pitchFamily="34" charset="0"/>
                <a:cs typeface="Calibri" pitchFamily="34" charset="0"/>
              </a:rPr>
              <a:t>Strong Immune System</a:t>
            </a:r>
            <a:endParaRPr lang="en-US" sz="6600" b="1" dirty="0">
              <a:latin typeface="Calibri" pitchFamily="34" charset="0"/>
              <a:cs typeface="Calibri" pitchFamily="34" charset="0"/>
            </a:endParaRPr>
          </a:p>
        </p:txBody>
      </p:sp>
      <p:sp>
        <p:nvSpPr>
          <p:cNvPr id="9219" name="Text Box 1079"/>
          <p:cNvSpPr txBox="1">
            <a:spLocks noChangeArrowheads="1"/>
          </p:cNvSpPr>
          <p:nvPr/>
        </p:nvSpPr>
        <p:spPr bwMode="auto">
          <a:xfrm>
            <a:off x="1511660"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Calibri" pitchFamily="34"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126" y="1736812"/>
            <a:ext cx="4595747" cy="3446810"/>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5138" y="476250"/>
            <a:ext cx="8229600" cy="571500"/>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Exercise &amp; The Immune System</a:t>
            </a:r>
            <a:endParaRPr lang="en-US" sz="4000" b="1" dirty="0">
              <a:solidFill>
                <a:schemeClr val="tx2"/>
              </a:solidFill>
              <a:latin typeface="Calibri" pitchFamily="34" charset="0"/>
              <a:cs typeface="Calibri" pitchFamily="34"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75325"/>
            <a:ext cx="1782763" cy="108267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560" y="1242765"/>
            <a:ext cx="6118756" cy="44284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580" y="296652"/>
            <a:ext cx="7776864" cy="600075"/>
          </a:xfrm>
        </p:spPr>
        <p:txBody>
          <a:bodyPr>
            <a:noAutofit/>
          </a:bodyPr>
          <a:lstStyle/>
          <a:p>
            <a:pPr algn="ctr">
              <a:defRPr/>
            </a:pPr>
            <a:r>
              <a:rPr lang="en-US" sz="4000" dirty="0" smtClean="0">
                <a:effectLst/>
                <a:latin typeface="Calibri" pitchFamily="34" charset="0"/>
                <a:cs typeface="Calibri" pitchFamily="34" charset="0"/>
              </a:rPr>
              <a:t>Exercise &amp; The Immune System</a:t>
            </a:r>
            <a:endParaRPr lang="en-CA" sz="4000" dirty="0">
              <a:effectLst/>
              <a:latin typeface="Calibri" pitchFamily="34" charset="0"/>
              <a:cs typeface="Calibri" pitchFamily="34" charset="0"/>
            </a:endParaRPr>
          </a:p>
        </p:txBody>
      </p:sp>
      <p:pic>
        <p:nvPicPr>
          <p:cNvPr id="8" name="Picture 7"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75325"/>
            <a:ext cx="1782763" cy="1082675"/>
          </a:xfrm>
          <a:prstGeom prst="rect">
            <a:avLst/>
          </a:prstGeom>
          <a:noFill/>
          <a:ln w="9525">
            <a:noFill/>
            <a:miter lim="800000"/>
            <a:headEnd/>
            <a:tailEnd/>
          </a:ln>
        </p:spPr>
      </p:pic>
      <p:sp>
        <p:nvSpPr>
          <p:cNvPr id="4" name="TextBox 3"/>
          <p:cNvSpPr txBox="1"/>
          <p:nvPr/>
        </p:nvSpPr>
        <p:spPr>
          <a:xfrm>
            <a:off x="309592" y="1052735"/>
            <a:ext cx="8474876" cy="4401205"/>
          </a:xfrm>
          <a:prstGeom prst="rect">
            <a:avLst/>
          </a:prstGeom>
          <a:noFill/>
        </p:spPr>
        <p:txBody>
          <a:bodyPr wrap="square" rtlCol="0">
            <a:spAutoFit/>
          </a:bodyPr>
          <a:lstStyle/>
          <a:p>
            <a:pPr algn="ctr"/>
            <a:r>
              <a:rPr lang="en-US" sz="2800" u="sng" spc="-150" dirty="0" smtClean="0">
                <a:latin typeface="Calibri" pitchFamily="34" charset="0"/>
                <a:cs typeface="Calibri" pitchFamily="34" charset="0"/>
              </a:rPr>
              <a:t>Regular exercise boosts the immune system by:</a:t>
            </a:r>
          </a:p>
          <a:p>
            <a:endParaRPr lang="en-US" sz="2800" spc="-150" dirty="0" smtClean="0">
              <a:latin typeface="Calibri" pitchFamily="34" charset="0"/>
              <a:cs typeface="Calibri" pitchFamily="34" charset="0"/>
            </a:endParaRPr>
          </a:p>
          <a:p>
            <a:pPr marL="457200" indent="-457200">
              <a:lnSpc>
                <a:spcPct val="150000"/>
              </a:lnSpc>
              <a:buFont typeface="Arial" pitchFamily="34" charset="0"/>
              <a:buChar char="•"/>
            </a:pPr>
            <a:r>
              <a:rPr lang="en-US" sz="2800" spc="-150" dirty="0" smtClean="0">
                <a:latin typeface="Calibri" pitchFamily="34" charset="0"/>
                <a:cs typeface="Calibri" pitchFamily="34" charset="0"/>
              </a:rPr>
              <a:t>Strengthening your heart </a:t>
            </a:r>
          </a:p>
          <a:p>
            <a:pPr>
              <a:lnSpc>
                <a:spcPct val="150000"/>
              </a:lnSpc>
            </a:pPr>
            <a:endParaRPr lang="en-US" sz="2800" spc="-150" dirty="0" smtClean="0">
              <a:latin typeface="Calibri" pitchFamily="34" charset="0"/>
              <a:cs typeface="Calibri" pitchFamily="34" charset="0"/>
            </a:endParaRPr>
          </a:p>
          <a:p>
            <a:pPr marL="457200" indent="-457200">
              <a:buFont typeface="Arial" pitchFamily="34" charset="0"/>
              <a:buChar char="•"/>
            </a:pPr>
            <a:r>
              <a:rPr lang="en-US" sz="2800" spc="-150" dirty="0" smtClean="0">
                <a:latin typeface="Calibri" pitchFamily="34" charset="0"/>
                <a:cs typeface="Calibri" pitchFamily="34" charset="0"/>
              </a:rPr>
              <a:t>Better equipping your lungs at handling oxygen and distributing it to the rest of your body</a:t>
            </a:r>
          </a:p>
          <a:p>
            <a:endParaRPr lang="en-US" sz="2800" spc="-150" dirty="0" smtClean="0">
              <a:latin typeface="Calibri" pitchFamily="34" charset="0"/>
              <a:cs typeface="Calibri" pitchFamily="34" charset="0"/>
            </a:endParaRPr>
          </a:p>
          <a:p>
            <a:pPr marL="457200" indent="-457200">
              <a:buFont typeface="Arial" pitchFamily="34" charset="0"/>
              <a:buChar char="•"/>
            </a:pPr>
            <a:r>
              <a:rPr lang="en-US" sz="2800" spc="-150" dirty="0" smtClean="0">
                <a:latin typeface="Calibri" pitchFamily="34" charset="0"/>
                <a:cs typeface="Calibri" pitchFamily="34" charset="0"/>
              </a:rPr>
              <a:t>Providing a boost to the cells in your body that are assigned to attach bacteria</a:t>
            </a:r>
            <a:endParaRPr lang="en-CA" sz="2800" spc="-15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8313" y="404813"/>
            <a:ext cx="8229600" cy="571500"/>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Sleep &amp; The Immune System</a:t>
            </a:r>
          </a:p>
        </p:txBody>
      </p:sp>
      <p:pic>
        <p:nvPicPr>
          <p:cNvPr id="10" name="Picture 9"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75325"/>
            <a:ext cx="1782763" cy="10826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702" y="2620794"/>
            <a:ext cx="5562600" cy="3124200"/>
          </a:xfrm>
          <a:prstGeom prst="rect">
            <a:avLst/>
          </a:prstGeom>
        </p:spPr>
      </p:pic>
      <p:sp>
        <p:nvSpPr>
          <p:cNvPr id="4" name="TextBox 3"/>
          <p:cNvSpPr txBox="1"/>
          <p:nvPr/>
        </p:nvSpPr>
        <p:spPr>
          <a:xfrm>
            <a:off x="287524" y="1124744"/>
            <a:ext cx="8604956" cy="1384995"/>
          </a:xfrm>
          <a:prstGeom prst="rect">
            <a:avLst/>
          </a:prstGeom>
          <a:noFill/>
        </p:spPr>
        <p:txBody>
          <a:bodyPr wrap="square" rtlCol="0">
            <a:spAutoFit/>
          </a:bodyPr>
          <a:lstStyle/>
          <a:p>
            <a:pPr algn="ctr"/>
            <a:r>
              <a:rPr lang="en-US" sz="2800" dirty="0" smtClean="0">
                <a:latin typeface="Calibri" pitchFamily="34" charset="0"/>
                <a:cs typeface="Calibri" pitchFamily="34" charset="0"/>
              </a:rPr>
              <a:t>Not getting enough sleep has been linked to a number of mental and physical health problems, including those that stem from an impaired immune system.</a:t>
            </a:r>
            <a:endParaRPr lang="en-CA" sz="28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41214" y="476672"/>
            <a:ext cx="8229600" cy="647415"/>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Sleep &amp; The Immune System</a:t>
            </a:r>
            <a:endParaRPr lang="en-US" sz="4000" b="1" dirty="0">
              <a:solidFill>
                <a:schemeClr val="tx2"/>
              </a:solidFill>
              <a:latin typeface="Calibri" pitchFamily="34" charset="0"/>
              <a:cs typeface="Calibri" pitchFamily="34" charset="0"/>
            </a:endParaRPr>
          </a:p>
        </p:txBody>
      </p:sp>
      <p:pic>
        <p:nvPicPr>
          <p:cNvPr id="8" name="Picture 7"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75325"/>
            <a:ext cx="1782763" cy="1082675"/>
          </a:xfrm>
          <a:prstGeom prst="rect">
            <a:avLst/>
          </a:prstGeom>
          <a:noFill/>
          <a:ln w="9525">
            <a:noFill/>
            <a:miter lim="800000"/>
            <a:headEnd/>
            <a:tailEnd/>
          </a:ln>
        </p:spPr>
      </p:pic>
      <p:sp>
        <p:nvSpPr>
          <p:cNvPr id="2" name="TextBox 1"/>
          <p:cNvSpPr txBox="1"/>
          <p:nvPr/>
        </p:nvSpPr>
        <p:spPr>
          <a:xfrm>
            <a:off x="575556" y="1318807"/>
            <a:ext cx="8095258" cy="4524315"/>
          </a:xfrm>
          <a:prstGeom prst="rect">
            <a:avLst/>
          </a:prstGeom>
          <a:noFill/>
        </p:spPr>
        <p:txBody>
          <a:bodyPr wrap="square" rtlCol="0">
            <a:spAutoFit/>
          </a:bodyPr>
          <a:lstStyle/>
          <a:p>
            <a:pPr marL="457200" indent="-457200">
              <a:buFont typeface="Arial" pitchFamily="34" charset="0"/>
              <a:buChar char="•"/>
            </a:pPr>
            <a:r>
              <a:rPr lang="en-US" sz="2400" dirty="0" smtClean="0">
                <a:latin typeface="Calibri" pitchFamily="34" charset="0"/>
                <a:cs typeface="Calibri" pitchFamily="34" charset="0"/>
              </a:rPr>
              <a:t>T-cells go down if we are sleep deprived and inflammatory cytokines go up which could potentially lead to greater risk of developing a cold or flu.</a:t>
            </a:r>
          </a:p>
          <a:p>
            <a:endParaRPr lang="en-US" sz="2400" dirty="0" smtClean="0">
              <a:latin typeface="Calibri" pitchFamily="34" charset="0"/>
              <a:cs typeface="Calibri" pitchFamily="34" charset="0"/>
            </a:endParaRPr>
          </a:p>
          <a:p>
            <a:pPr marL="457200" indent="-457200">
              <a:buFont typeface="Arial" pitchFamily="34" charset="0"/>
              <a:buChar char="•"/>
            </a:pPr>
            <a:r>
              <a:rPr lang="en-US" sz="2400" dirty="0" smtClean="0">
                <a:latin typeface="Calibri" pitchFamily="34" charset="0"/>
                <a:cs typeface="Calibri" pitchFamily="34" charset="0"/>
              </a:rPr>
              <a:t>Sleep loss also plays role in fighting illnesses when we have them. Bodies fight infection with fever and fevers tend to rise at night while we sleep. If we are awake, fever reaction may not be primed and not waging war on infection as best as possible.</a:t>
            </a:r>
          </a:p>
          <a:p>
            <a:endParaRPr lang="en-US" sz="2400" dirty="0" smtClean="0">
              <a:latin typeface="Calibri" pitchFamily="34" charset="0"/>
              <a:cs typeface="Calibri" pitchFamily="34" charset="0"/>
            </a:endParaRPr>
          </a:p>
          <a:p>
            <a:pPr marL="457200" indent="-457200">
              <a:buFont typeface="Arial" pitchFamily="34" charset="0"/>
              <a:buChar char="•"/>
            </a:pPr>
            <a:r>
              <a:rPr lang="en-US" sz="2400" dirty="0" smtClean="0">
                <a:latin typeface="Calibri" pitchFamily="34" charset="0"/>
                <a:cs typeface="Calibri" pitchFamily="34" charset="0"/>
              </a:rPr>
              <a:t>Try to get 7-9 hours of sleep per night in order to help keep your immune system working at its optimal condition</a:t>
            </a:r>
            <a:endParaRPr lang="en-CA"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239862" y="188640"/>
            <a:ext cx="8604955" cy="756084"/>
          </a:xfrm>
          <a:prstGeom prst="rect">
            <a:avLst/>
          </a:prstGeom>
          <a:noFill/>
          <a:ln w="9525">
            <a:noFill/>
            <a:miter lim="800000"/>
            <a:headEnd/>
            <a:tailEnd/>
          </a:ln>
        </p:spPr>
        <p:txBody>
          <a:bodyPr anchor="ctr"/>
          <a:lstStyle/>
          <a:p>
            <a:pPr algn="ctr" eaLnBrk="0" hangingPunct="0">
              <a:defRPr/>
            </a:pPr>
            <a:r>
              <a:rPr lang="en-US" sz="4000" b="1" spc="-150" dirty="0" smtClean="0">
                <a:solidFill>
                  <a:schemeClr val="tx2"/>
                </a:solidFill>
                <a:latin typeface="Calibri" pitchFamily="34" charset="0"/>
                <a:cs typeface="Calibri" pitchFamily="34" charset="0"/>
              </a:rPr>
              <a:t>Stress &amp; The Immune System</a:t>
            </a:r>
            <a:endParaRPr lang="en-US" sz="4000" b="1" spc="-150" dirty="0">
              <a:solidFill>
                <a:schemeClr val="tx2"/>
              </a:solidFill>
              <a:latin typeface="Calibri" pitchFamily="34" charset="0"/>
              <a:cs typeface="Calibri" pitchFamily="34"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661248"/>
            <a:ext cx="1782763" cy="1082675"/>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402" y="956630"/>
            <a:ext cx="5753100" cy="3238500"/>
          </a:xfrm>
          <a:prstGeom prst="rect">
            <a:avLst/>
          </a:prstGeom>
        </p:spPr>
      </p:pic>
      <p:sp>
        <p:nvSpPr>
          <p:cNvPr id="4" name="TextBox 3"/>
          <p:cNvSpPr txBox="1"/>
          <p:nvPr/>
        </p:nvSpPr>
        <p:spPr>
          <a:xfrm>
            <a:off x="316482" y="4365104"/>
            <a:ext cx="8451713" cy="1569660"/>
          </a:xfrm>
          <a:prstGeom prst="rect">
            <a:avLst/>
          </a:prstGeom>
          <a:noFill/>
        </p:spPr>
        <p:txBody>
          <a:bodyPr wrap="square" rtlCol="0">
            <a:spAutoFit/>
          </a:bodyPr>
          <a:lstStyle/>
          <a:p>
            <a:pPr algn="ctr"/>
            <a:r>
              <a:rPr lang="en-US" sz="2400" dirty="0" smtClean="0">
                <a:latin typeface="Calibri" pitchFamily="34" charset="0"/>
                <a:cs typeface="Calibri" pitchFamily="34" charset="0"/>
              </a:rPr>
              <a:t>The long term activation of the stress-response system – and subsequent overexposure to cortisol and other stress hormones – can disrupt almost all of your body’s processes which puts you at increased risk of numerous health problems.</a:t>
            </a:r>
            <a:endParaRPr lang="en-CA" sz="2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4644"/>
            <a:ext cx="8229600" cy="611535"/>
          </a:xfrm>
        </p:spPr>
        <p:txBody>
          <a:bodyPr>
            <a:noAutofit/>
          </a:bodyPr>
          <a:lstStyle/>
          <a:p>
            <a:pPr algn="ctr">
              <a:defRPr/>
            </a:pPr>
            <a:r>
              <a:rPr lang="en-US" sz="4000" dirty="0" smtClean="0">
                <a:effectLst/>
                <a:latin typeface="Calibri" pitchFamily="34" charset="0"/>
                <a:cs typeface="Calibri" pitchFamily="34" charset="0"/>
              </a:rPr>
              <a:t>Stress &amp; The Immune System</a:t>
            </a:r>
            <a:endParaRPr lang="en-US" sz="4000" dirty="0">
              <a:effectLst/>
              <a:latin typeface="Calibri" pitchFamily="34" charset="0"/>
              <a:cs typeface="Calibri" pitchFamily="34" charset="0"/>
            </a:endParaRPr>
          </a:p>
        </p:txBody>
      </p:sp>
      <p:sp>
        <p:nvSpPr>
          <p:cNvPr id="9" name="TextBox 8"/>
          <p:cNvSpPr txBox="1"/>
          <p:nvPr/>
        </p:nvSpPr>
        <p:spPr>
          <a:xfrm>
            <a:off x="323528" y="872716"/>
            <a:ext cx="8496944" cy="4893647"/>
          </a:xfrm>
          <a:prstGeom prst="rect">
            <a:avLst/>
          </a:prstGeom>
          <a:noFill/>
        </p:spPr>
        <p:txBody>
          <a:bodyPr wrap="square" rtlCol="0">
            <a:spAutoFit/>
          </a:bodyPr>
          <a:lstStyle/>
          <a:p>
            <a:pPr algn="ctr"/>
            <a:r>
              <a:rPr lang="en-US" sz="2400" dirty="0" smtClean="0">
                <a:latin typeface="Calibri" pitchFamily="34" charset="0"/>
                <a:cs typeface="Calibri" pitchFamily="34" charset="0"/>
              </a:rPr>
              <a:t>It is important to learn how to incorporate stress management techniques into your daily life. Some suggestions to get you started are:</a:t>
            </a:r>
          </a:p>
          <a:p>
            <a:pPr algn="ctr"/>
            <a:endParaRPr lang="en-US" sz="2400" dirty="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Practicing deep breathing and learning to meditate</a:t>
            </a:r>
          </a:p>
          <a:p>
            <a:endParaRPr lang="en-US" sz="2400" dirty="0" smtClean="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Fostering healthy friendships</a:t>
            </a:r>
          </a:p>
          <a:p>
            <a:endParaRPr lang="en-US" sz="2400" dirty="0" smtClean="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Having a sense of </a:t>
            </a:r>
            <a:r>
              <a:rPr lang="en-US" sz="2400" dirty="0" err="1" smtClean="0">
                <a:latin typeface="Calibri" pitchFamily="34" charset="0"/>
                <a:cs typeface="Calibri" pitchFamily="34" charset="0"/>
              </a:rPr>
              <a:t>humour</a:t>
            </a:r>
            <a:endParaRPr lang="en-US" sz="2400" dirty="0" smtClean="0">
              <a:latin typeface="Calibri" pitchFamily="34" charset="0"/>
              <a:cs typeface="Calibri" pitchFamily="34" charset="0"/>
            </a:endParaRPr>
          </a:p>
          <a:p>
            <a:endParaRPr lang="en-US" sz="2400" dirty="0" smtClean="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Writing in a journal</a:t>
            </a:r>
          </a:p>
          <a:p>
            <a:endParaRPr lang="en-US" sz="2400" dirty="0" smtClean="0">
              <a:latin typeface="Calibri" pitchFamily="34" charset="0"/>
              <a:cs typeface="Calibri" pitchFamily="34" charset="0"/>
            </a:endParaRPr>
          </a:p>
          <a:p>
            <a:pPr marL="342900" indent="-342900">
              <a:buFont typeface="Arial" pitchFamily="34" charset="0"/>
              <a:buChar char="•"/>
            </a:pPr>
            <a:r>
              <a:rPr lang="en-US" sz="2400" dirty="0" smtClean="0">
                <a:latin typeface="Calibri" pitchFamily="34" charset="0"/>
                <a:cs typeface="Calibri" pitchFamily="34" charset="0"/>
              </a:rPr>
              <a:t>Seeking professional </a:t>
            </a:r>
            <a:r>
              <a:rPr lang="en-US" sz="2400" dirty="0" err="1" smtClean="0">
                <a:latin typeface="Calibri" pitchFamily="34" charset="0"/>
                <a:cs typeface="Calibri" pitchFamily="34" charset="0"/>
              </a:rPr>
              <a:t>counselling</a:t>
            </a:r>
            <a:r>
              <a:rPr lang="en-US" sz="2400" dirty="0" smtClean="0">
                <a:latin typeface="Calibri" pitchFamily="34" charset="0"/>
                <a:cs typeface="Calibri" pitchFamily="34" charset="0"/>
              </a:rPr>
              <a:t> when needed</a:t>
            </a:r>
            <a:endParaRPr lang="en-CA" sz="2400" dirty="0">
              <a:latin typeface="Calibri" pitchFamily="34" charset="0"/>
              <a:cs typeface="Calibri" pitchFamily="34" charset="0"/>
            </a:endParaRPr>
          </a:p>
        </p:txBody>
      </p:sp>
      <p:pic>
        <p:nvPicPr>
          <p:cNvPr id="11" name="Picture 10"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1" y="5775325"/>
            <a:ext cx="1782763"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519670" y="377888"/>
            <a:ext cx="8229600" cy="571500"/>
          </a:xfrm>
          <a:prstGeom prst="rect">
            <a:avLst/>
          </a:prstGeom>
          <a:noFill/>
          <a:ln w="9525">
            <a:noFill/>
            <a:miter lim="800000"/>
            <a:headEnd/>
            <a:tailEnd/>
          </a:ln>
        </p:spPr>
        <p:txBody>
          <a:bodyPr anchor="ctr"/>
          <a:lstStyle/>
          <a:p>
            <a:pPr algn="ctr" eaLnBrk="0" hangingPunct="0">
              <a:defRPr/>
            </a:pPr>
            <a:r>
              <a:rPr lang="en-US" sz="4000" b="1" dirty="0" smtClean="0">
                <a:latin typeface="Calibri" pitchFamily="34" charset="0"/>
                <a:cs typeface="Calibri" pitchFamily="34" charset="0"/>
              </a:rPr>
              <a:t>Remember…</a:t>
            </a:r>
            <a:endParaRPr lang="en-US" sz="4000" b="1" dirty="0">
              <a:solidFill>
                <a:schemeClr val="tx2"/>
              </a:solidFill>
              <a:latin typeface="Calibri" pitchFamily="34" charset="0"/>
              <a:cs typeface="Calibri" pitchFamily="34"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33344" y="5877272"/>
            <a:ext cx="1782763" cy="1082675"/>
          </a:xfrm>
          <a:prstGeom prst="rect">
            <a:avLst/>
          </a:prstGeom>
          <a:noFill/>
          <a:ln w="9525">
            <a:noFill/>
            <a:miter lim="800000"/>
            <a:headEnd/>
            <a:tailEnd/>
          </a:ln>
        </p:spPr>
      </p:pic>
      <p:sp>
        <p:nvSpPr>
          <p:cNvPr id="2" name="TextBox 1"/>
          <p:cNvSpPr txBox="1"/>
          <p:nvPr/>
        </p:nvSpPr>
        <p:spPr>
          <a:xfrm>
            <a:off x="360998" y="3501008"/>
            <a:ext cx="8388272" cy="2677656"/>
          </a:xfrm>
          <a:prstGeom prst="rect">
            <a:avLst/>
          </a:prstGeom>
          <a:noFill/>
        </p:spPr>
        <p:txBody>
          <a:bodyPr wrap="square" rtlCol="0">
            <a:spAutoFit/>
          </a:bodyPr>
          <a:lstStyle/>
          <a:p>
            <a:pPr algn="ctr"/>
            <a:r>
              <a:rPr lang="en-US" sz="2400" dirty="0" smtClean="0">
                <a:latin typeface="Calibri" pitchFamily="34" charset="0"/>
                <a:cs typeface="Calibri" pitchFamily="34" charset="0"/>
              </a:rPr>
              <a:t>Your immune system needs your help in order to work at its optimal levels. By incorporating the right foods, regular exercise and working to get enough sleep and manage your stress levels, you can reduce your chances of catching minor colds &amp; flus and avoiding more serious health problems like cancer. You &amp; your family deserve to live your best lives possible and a strong immune system will help all of you to do just that!</a:t>
            </a:r>
            <a:endParaRPr lang="en-CA" sz="2800" dirty="0">
              <a:latin typeface="Calibri" pitchFamily="34" charset="0"/>
              <a:cs typeface="Calibri"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298" y="949388"/>
            <a:ext cx="7414344" cy="25516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a:latin typeface="Calibri" pitchFamily="34" charset="0"/>
                <a:cs typeface="Calibri" pitchFamily="34" charset="0"/>
              </a:rPr>
              <a:t>&lt;Consultant Name&gt;</a:t>
            </a:r>
          </a:p>
          <a:p>
            <a:pPr algn="r">
              <a:spcBef>
                <a:spcPct val="50000"/>
              </a:spcBef>
            </a:pPr>
            <a:r>
              <a:rPr lang="en-US" sz="2800" b="1" u="sng">
                <a:latin typeface="Calibri" pitchFamily="34" charset="0"/>
                <a:cs typeface="Calibri" pitchFamily="34" charset="0"/>
              </a:rPr>
              <a:t>&lt;consultant&gt;@EWSNetwork.com</a:t>
            </a:r>
            <a:r>
              <a:rPr lang="en-US" sz="2800" b="1">
                <a:latin typeface="Calibri" pitchFamily="34" charset="0"/>
                <a:cs typeface="Calibri" pitchFamily="34" charset="0"/>
              </a:rPr>
              <a:t>     P:123.456.7890</a:t>
            </a:r>
            <a:endParaRPr lang="en-CA" sz="2800" b="1">
              <a:latin typeface="Calibri" pitchFamily="34"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Calibri" pitchFamily="34" charset="0"/>
                <a:cs typeface="Calibri" pitchFamily="34" charset="0"/>
              </a:rPr>
              <a:t>Questions now or later?</a:t>
            </a:r>
            <a:endParaRPr lang="en-CA" sz="3400" dirty="0" smtClean="0">
              <a:solidFill>
                <a:schemeClr val="tx1"/>
              </a:solidFill>
              <a:effectLst/>
              <a:latin typeface="Calibri" pitchFamily="34"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a:latin typeface="Calibri" pitchFamily="34" charset="0"/>
                <a:cs typeface="Calibri" pitchFamily="34" charset="0"/>
              </a:rPr>
              <a:t>www.EWSNetwork.com</a:t>
            </a:r>
            <a:endParaRPr lang="en-CA" sz="2800" b="1">
              <a:latin typeface="Calibri" pitchFamily="34" charset="0"/>
              <a:cs typeface="Calibri"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68313" y="1520788"/>
            <a:ext cx="8229600" cy="3636404"/>
          </a:xfrm>
        </p:spPr>
        <p:txBody>
          <a:bodyPr/>
          <a:lstStyle/>
          <a:p>
            <a:pPr marL="565150" indent="-457200" eaLnBrk="1" hangingPunct="1"/>
            <a:r>
              <a:rPr lang="en-US" sz="2800" dirty="0" smtClean="0">
                <a:solidFill>
                  <a:schemeClr val="accent4"/>
                </a:solidFill>
                <a:latin typeface="Calibri" pitchFamily="34" charset="0"/>
                <a:cs typeface="Calibri" pitchFamily="34" charset="0"/>
              </a:rPr>
              <a:t>Immune System 101</a:t>
            </a:r>
          </a:p>
          <a:p>
            <a:pPr marL="565150" indent="-457200" eaLnBrk="1" hangingPunct="1"/>
            <a:r>
              <a:rPr lang="en-US" sz="2800" dirty="0" smtClean="0">
                <a:solidFill>
                  <a:schemeClr val="accent4"/>
                </a:solidFill>
                <a:latin typeface="Calibri" pitchFamily="34" charset="0"/>
                <a:cs typeface="Calibri" pitchFamily="34" charset="0"/>
              </a:rPr>
              <a:t>Strengthening Your Immune System – Nutrition</a:t>
            </a:r>
          </a:p>
          <a:p>
            <a:pPr marL="565150" indent="-457200" eaLnBrk="1" hangingPunct="1"/>
            <a:r>
              <a:rPr lang="en-US" sz="2800" dirty="0">
                <a:solidFill>
                  <a:schemeClr val="accent4"/>
                </a:solidFill>
                <a:latin typeface="Calibri" pitchFamily="34" charset="0"/>
                <a:cs typeface="Calibri" pitchFamily="34" charset="0"/>
              </a:rPr>
              <a:t>Strengthening Your Immune System </a:t>
            </a:r>
            <a:r>
              <a:rPr lang="en-US" sz="2800" dirty="0" smtClean="0">
                <a:solidFill>
                  <a:schemeClr val="accent4"/>
                </a:solidFill>
                <a:latin typeface="Calibri" pitchFamily="34" charset="0"/>
                <a:cs typeface="Calibri" pitchFamily="34" charset="0"/>
              </a:rPr>
              <a:t>– Exercise</a:t>
            </a:r>
          </a:p>
          <a:p>
            <a:pPr marL="565150" indent="-457200" eaLnBrk="1" hangingPunct="1"/>
            <a:r>
              <a:rPr lang="en-US" sz="2800" dirty="0">
                <a:solidFill>
                  <a:schemeClr val="accent4"/>
                </a:solidFill>
                <a:latin typeface="Calibri" pitchFamily="34" charset="0"/>
                <a:cs typeface="Calibri" pitchFamily="34" charset="0"/>
              </a:rPr>
              <a:t>Strengthening Your Immune System </a:t>
            </a:r>
            <a:r>
              <a:rPr lang="en-US" sz="2800" dirty="0" smtClean="0">
                <a:solidFill>
                  <a:schemeClr val="accent4"/>
                </a:solidFill>
                <a:latin typeface="Calibri" pitchFamily="34" charset="0"/>
                <a:cs typeface="Calibri" pitchFamily="34" charset="0"/>
              </a:rPr>
              <a:t>– Sleep</a:t>
            </a:r>
          </a:p>
          <a:p>
            <a:pPr marL="565150" indent="-457200" eaLnBrk="1" hangingPunct="1"/>
            <a:r>
              <a:rPr lang="en-US" sz="2800" dirty="0" smtClean="0">
                <a:solidFill>
                  <a:schemeClr val="accent4"/>
                </a:solidFill>
                <a:latin typeface="Calibri" pitchFamily="34" charset="0"/>
                <a:cs typeface="Calibri" pitchFamily="34" charset="0"/>
              </a:rPr>
              <a:t>Strengthening Your Immune System - Stress</a:t>
            </a:r>
            <a:endParaRPr lang="en-US" sz="2800" dirty="0">
              <a:solidFill>
                <a:schemeClr val="accent4"/>
              </a:solidFill>
              <a:latin typeface="Calibri" pitchFamily="34" charset="0"/>
              <a:cs typeface="Calibri" pitchFamily="34" charset="0"/>
            </a:endParaRPr>
          </a:p>
          <a:p>
            <a:pPr marL="565150" indent="-457200" eaLnBrk="1" hangingPunct="1"/>
            <a:r>
              <a:rPr lang="en-US" sz="2800" dirty="0" smtClean="0">
                <a:solidFill>
                  <a:schemeClr val="accent4"/>
                </a:solidFill>
                <a:latin typeface="Calibri" pitchFamily="34" charset="0"/>
                <a:cs typeface="Calibri" pitchFamily="34" charset="0"/>
              </a:rPr>
              <a:t>Summary</a:t>
            </a:r>
          </a:p>
          <a:p>
            <a:pPr marL="565150" indent="-457200" eaLnBrk="1" hangingPunct="1"/>
            <a:r>
              <a:rPr lang="en-US" sz="2800" dirty="0" smtClean="0">
                <a:solidFill>
                  <a:schemeClr val="accent4"/>
                </a:solidFill>
                <a:latin typeface="Calibri" pitchFamily="34" charset="0"/>
                <a:cs typeface="Calibri" pitchFamily="34" charset="0"/>
              </a:rPr>
              <a:t>Q &amp; A</a:t>
            </a:r>
            <a:endParaRPr lang="en-CA" sz="2800" dirty="0" smtClean="0">
              <a:solidFill>
                <a:schemeClr val="accent4"/>
              </a:solidFill>
              <a:latin typeface="Calibri" pitchFamily="34" charset="0"/>
              <a:cs typeface="Calibri" pitchFamily="34" charset="0"/>
            </a:endParaRPr>
          </a:p>
        </p:txBody>
      </p:sp>
      <p:sp>
        <p:nvSpPr>
          <p:cNvPr id="3" name="Title 2"/>
          <p:cNvSpPr>
            <a:spLocks/>
          </p:cNvSpPr>
          <p:nvPr/>
        </p:nvSpPr>
        <p:spPr bwMode="auto">
          <a:xfrm>
            <a:off x="468313" y="440668"/>
            <a:ext cx="8229600" cy="899319"/>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Topics of Discussion</a:t>
            </a:r>
            <a:endParaRPr lang="en-US" sz="4000" b="1" dirty="0">
              <a:solidFill>
                <a:schemeClr val="tx2"/>
              </a:solidFill>
              <a:latin typeface="Calibri" pitchFamily="34" charset="0"/>
              <a:cs typeface="Calibri" pitchFamily="34" charset="0"/>
            </a:endParaRPr>
          </a:p>
        </p:txBody>
      </p:sp>
      <p:pic>
        <p:nvPicPr>
          <p:cNvPr id="5"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bwMode="auto">
          <a:xfrm>
            <a:off x="2303748" y="260648"/>
            <a:ext cx="4536504" cy="736812"/>
          </a:xfrm>
        </p:spPr>
        <p:txBody>
          <a:bodyPr>
            <a:normAutofit/>
          </a:bodyPr>
          <a:lstStyle/>
          <a:p>
            <a:pPr algn="ctr">
              <a:defRPr/>
            </a:pPr>
            <a:r>
              <a:rPr lang="en-US" sz="4000" dirty="0" smtClean="0">
                <a:effectLst/>
                <a:latin typeface="Calibri" pitchFamily="34" charset="0"/>
                <a:cs typeface="Calibri" pitchFamily="34" charset="0"/>
              </a:rPr>
              <a:t>Immune System 101</a:t>
            </a:r>
            <a:endParaRPr lang="en-CA" sz="4000" dirty="0" smtClean="0">
              <a:effectLst/>
              <a:latin typeface="Calibri" pitchFamily="34" charset="0"/>
              <a:cs typeface="Calibri" pitchFamily="34" charset="0"/>
            </a:endParaRPr>
          </a:p>
        </p:txBody>
      </p:sp>
      <p:sp>
        <p:nvSpPr>
          <p:cNvPr id="2" name="TextBox 1"/>
          <p:cNvSpPr txBox="1"/>
          <p:nvPr/>
        </p:nvSpPr>
        <p:spPr>
          <a:xfrm>
            <a:off x="899592" y="4905164"/>
            <a:ext cx="7344816" cy="1015663"/>
          </a:xfrm>
          <a:prstGeom prst="rect">
            <a:avLst/>
          </a:prstGeom>
          <a:noFill/>
        </p:spPr>
        <p:txBody>
          <a:bodyPr wrap="square" rtlCol="0">
            <a:spAutoFit/>
          </a:bodyPr>
          <a:lstStyle/>
          <a:p>
            <a:pPr algn="ctr"/>
            <a:r>
              <a:rPr lang="en-US" sz="2000" dirty="0" smtClean="0">
                <a:latin typeface="Calibri" pitchFamily="34" charset="0"/>
                <a:cs typeface="Calibri" pitchFamily="34" charset="0"/>
              </a:rPr>
              <a:t>Your immune system is designed to defend you against millions of bacteria, microbes, viruses, toxins and parasites that would love to invade your body!</a:t>
            </a:r>
            <a:endParaRPr lang="en-CA" sz="2000" dirty="0">
              <a:latin typeface="Calibri" pitchFamily="34" charset="0"/>
              <a:cs typeface="Calibri" pitchFamily="34" charset="0"/>
            </a:endParaRPr>
          </a:p>
        </p:txBody>
      </p:sp>
      <p:pic>
        <p:nvPicPr>
          <p:cNvPr id="1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76" y="1141476"/>
            <a:ext cx="6099048" cy="37636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Autofit/>
          </a:bodyPr>
          <a:lstStyle/>
          <a:p>
            <a:pPr algn="ctr">
              <a:defRPr/>
            </a:pPr>
            <a:r>
              <a:rPr lang="en-US" sz="4000" dirty="0" smtClean="0">
                <a:effectLst/>
                <a:latin typeface="Calibri" pitchFamily="34" charset="0"/>
                <a:cs typeface="Calibri" pitchFamily="34" charset="0"/>
              </a:rPr>
              <a:t>Immune System 101</a:t>
            </a:r>
            <a:endParaRPr lang="en-CA" sz="4000" dirty="0">
              <a:effectLst/>
              <a:latin typeface="Calibri" pitchFamily="34" charset="0"/>
              <a:cs typeface="Calibri" pitchFamily="34" charset="0"/>
            </a:endParaRPr>
          </a:p>
        </p:txBody>
      </p:sp>
      <p:sp>
        <p:nvSpPr>
          <p:cNvPr id="12292" name="TextBox 1"/>
          <p:cNvSpPr txBox="1">
            <a:spLocks noChangeArrowheads="1"/>
          </p:cNvSpPr>
          <p:nvPr/>
        </p:nvSpPr>
        <p:spPr bwMode="auto">
          <a:xfrm>
            <a:off x="359532" y="1448780"/>
            <a:ext cx="8424936" cy="4616648"/>
          </a:xfrm>
          <a:prstGeom prst="rect">
            <a:avLst/>
          </a:prstGeom>
          <a:noFill/>
          <a:ln w="9525">
            <a:noFill/>
            <a:miter lim="800000"/>
            <a:headEnd/>
            <a:tailEnd/>
          </a:ln>
        </p:spPr>
        <p:txBody>
          <a:bodyPr wrap="square">
            <a:spAutoFit/>
          </a:bodyPr>
          <a:lstStyle/>
          <a:p>
            <a:pPr algn="ctr"/>
            <a:r>
              <a:rPr lang="en-US" sz="2800" u="sng" dirty="0" smtClean="0">
                <a:latin typeface="Calibri" pitchFamily="34" charset="0"/>
                <a:cs typeface="Calibri" pitchFamily="34" charset="0"/>
              </a:rPr>
              <a:t>The Immune System protects the body by:</a:t>
            </a:r>
          </a:p>
          <a:p>
            <a:pPr algn="ctr"/>
            <a:endParaRPr lang="en-US" sz="2800" u="sng" dirty="0" smtClean="0">
              <a:latin typeface="Calibri" pitchFamily="34" charset="0"/>
              <a:cs typeface="Calibri" pitchFamily="34" charset="0"/>
            </a:endParaRPr>
          </a:p>
          <a:p>
            <a:pPr marL="457200" indent="-457200">
              <a:lnSpc>
                <a:spcPct val="150000"/>
              </a:lnSpc>
              <a:buFont typeface="Arial" pitchFamily="34" charset="0"/>
              <a:buChar char="•"/>
            </a:pPr>
            <a:r>
              <a:rPr lang="en-US" sz="2800" dirty="0" smtClean="0">
                <a:latin typeface="Calibri" pitchFamily="34" charset="0"/>
                <a:cs typeface="Calibri" pitchFamily="34" charset="0"/>
              </a:rPr>
              <a:t>Recognizing the presence of infection</a:t>
            </a:r>
          </a:p>
          <a:p>
            <a:pPr marL="457200" indent="-457200">
              <a:lnSpc>
                <a:spcPct val="150000"/>
              </a:lnSpc>
              <a:buFont typeface="Arial" pitchFamily="34" charset="0"/>
              <a:buChar char="•"/>
            </a:pPr>
            <a:r>
              <a:rPr lang="en-US" sz="2800" dirty="0" smtClean="0">
                <a:latin typeface="Calibri" pitchFamily="34" charset="0"/>
                <a:cs typeface="Calibri" pitchFamily="34" charset="0"/>
              </a:rPr>
              <a:t>Containing the infection and working to eliminate it</a:t>
            </a:r>
          </a:p>
          <a:p>
            <a:pPr marL="457200" indent="-457200">
              <a:lnSpc>
                <a:spcPct val="150000"/>
              </a:lnSpc>
              <a:buFont typeface="Arial" pitchFamily="34" charset="0"/>
              <a:buChar char="•"/>
            </a:pPr>
            <a:r>
              <a:rPr lang="en-US" sz="2800" dirty="0" smtClean="0">
                <a:latin typeface="Calibri" pitchFamily="34" charset="0"/>
                <a:cs typeface="Calibri" pitchFamily="34" charset="0"/>
              </a:rPr>
              <a:t>Regulating itself so it does not damage the body</a:t>
            </a:r>
          </a:p>
          <a:p>
            <a:pPr marL="457200" indent="-457200">
              <a:lnSpc>
                <a:spcPct val="150000"/>
              </a:lnSpc>
              <a:buFont typeface="Arial" pitchFamily="34" charset="0"/>
              <a:buChar char="•"/>
            </a:pPr>
            <a:r>
              <a:rPr lang="en-US" sz="2800" dirty="0" smtClean="0">
                <a:latin typeface="Calibri" pitchFamily="34" charset="0"/>
                <a:cs typeface="Calibri" pitchFamily="34" charset="0"/>
              </a:rPr>
              <a:t>Remembering pathogens to prevent diseases from recurring</a:t>
            </a:r>
          </a:p>
          <a:p>
            <a:pPr marL="342900" indent="-342900">
              <a:buFont typeface="Arial" pitchFamily="34" charset="0"/>
              <a:buChar char="•"/>
            </a:pPr>
            <a:endParaRPr lang="en-US" sz="2800" dirty="0">
              <a:latin typeface="Calibri" pitchFamily="34" charset="0"/>
              <a:cs typeface="Calibri" pitchFamily="34"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sp>
        <p:nvSpPr>
          <p:cNvPr id="7" name="Title 2"/>
          <p:cNvSpPr txBox="1">
            <a:spLocks/>
          </p:cNvSpPr>
          <p:nvPr/>
        </p:nvSpPr>
        <p:spPr>
          <a:xfrm>
            <a:off x="450457" y="2256433"/>
            <a:ext cx="3790764" cy="1404156"/>
          </a:xfrm>
          <a:prstGeom prst="rect">
            <a:avLst/>
          </a:prstGeom>
        </p:spPr>
        <p:txBody>
          <a:bodyPr>
            <a:no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a:lstStyle>
          <a:p>
            <a:pPr algn="ctr">
              <a:defRPr/>
            </a:pPr>
            <a:r>
              <a:rPr lang="en-US" sz="4000" dirty="0" smtClean="0">
                <a:effectLst/>
                <a:latin typeface="Calibri" pitchFamily="34" charset="0"/>
                <a:cs typeface="Calibri" pitchFamily="34" charset="0"/>
              </a:rPr>
              <a:t>Immune System 101</a:t>
            </a:r>
            <a:endParaRPr lang="en-CA" sz="4000" dirty="0">
              <a:effectLst/>
              <a:latin typeface="Calibri" pitchFamily="34" charset="0"/>
              <a:cs typeface="Calibri"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6527" y="19875"/>
            <a:ext cx="4717473" cy="5877272"/>
          </a:xfrm>
          <a:prstGeom prst="rect">
            <a:avLst/>
          </a:prstGeom>
        </p:spPr>
      </p:pic>
    </p:spTree>
    <p:extLst>
      <p:ext uri="{BB962C8B-B14F-4D97-AF65-F5344CB8AC3E}">
        <p14:creationId xmlns:p14="http://schemas.microsoft.com/office/powerpoint/2010/main" val="1205345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7544" y="260648"/>
            <a:ext cx="8229600" cy="684076"/>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Immune System 101</a:t>
            </a:r>
            <a:endParaRPr lang="en-US" sz="4000" b="1" dirty="0">
              <a:solidFill>
                <a:schemeClr val="tx2"/>
              </a:solidFill>
              <a:latin typeface="Calibri" pitchFamily="34" charset="0"/>
              <a:cs typeface="Calibri" pitchFamily="34" charset="0"/>
            </a:endParaRPr>
          </a:p>
        </p:txBody>
      </p:sp>
      <p:pic>
        <p:nvPicPr>
          <p:cNvPr id="6"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30624" y="1088740"/>
            <a:ext cx="6503440" cy="45259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07" y="471009"/>
            <a:ext cx="8229600" cy="600075"/>
          </a:xfrm>
        </p:spPr>
        <p:txBody>
          <a:bodyPr>
            <a:noAutofit/>
          </a:bodyPr>
          <a:lstStyle/>
          <a:p>
            <a:pPr algn="ctr">
              <a:defRPr/>
            </a:pPr>
            <a:r>
              <a:rPr lang="en-US" sz="4000" dirty="0" smtClean="0">
                <a:effectLst/>
                <a:latin typeface="Calibri" pitchFamily="34" charset="0"/>
                <a:cs typeface="Calibri" pitchFamily="34" charset="0"/>
              </a:rPr>
              <a:t>Nutrition &amp; </a:t>
            </a:r>
            <a:r>
              <a:rPr lang="en-US" sz="4000" dirty="0">
                <a:effectLst/>
                <a:latin typeface="Calibri" pitchFamily="34" charset="0"/>
                <a:cs typeface="Calibri" pitchFamily="34" charset="0"/>
              </a:rPr>
              <a:t>T</a:t>
            </a:r>
            <a:r>
              <a:rPr lang="en-US" sz="4000" dirty="0" smtClean="0">
                <a:effectLst/>
                <a:latin typeface="Calibri" pitchFamily="34" charset="0"/>
                <a:cs typeface="Calibri" pitchFamily="34" charset="0"/>
              </a:rPr>
              <a:t>he Immune System</a:t>
            </a:r>
            <a:endParaRPr lang="en-CA" sz="4000" dirty="0">
              <a:effectLst/>
              <a:latin typeface="Calibri" pitchFamily="34" charset="0"/>
              <a:cs typeface="Calibri" pitchFamily="34" charset="0"/>
            </a:endParaRPr>
          </a:p>
        </p:txBody>
      </p:sp>
      <p:pic>
        <p:nvPicPr>
          <p:cNvPr id="7" name="Picture 6"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9471" y="1082923"/>
            <a:ext cx="5195672" cy="519192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460375" y="476250"/>
            <a:ext cx="8229600" cy="720502"/>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Nutrition &amp; The Immune System</a:t>
            </a:r>
            <a:endParaRPr lang="en-US" sz="4000" b="1" dirty="0">
              <a:solidFill>
                <a:schemeClr val="tx2"/>
              </a:solidFill>
              <a:latin typeface="Calibri" pitchFamily="34" charset="0"/>
              <a:cs typeface="Calibri" pitchFamily="34" charset="0"/>
            </a:endParaRPr>
          </a:p>
        </p:txBody>
      </p:sp>
      <p:sp>
        <p:nvSpPr>
          <p:cNvPr id="15363" name="TextBox 6"/>
          <p:cNvSpPr txBox="1">
            <a:spLocks noChangeArrowheads="1"/>
          </p:cNvSpPr>
          <p:nvPr/>
        </p:nvSpPr>
        <p:spPr bwMode="auto">
          <a:xfrm>
            <a:off x="594830" y="3457439"/>
            <a:ext cx="4140460" cy="2246769"/>
          </a:xfrm>
          <a:prstGeom prst="rect">
            <a:avLst/>
          </a:prstGeom>
          <a:noFill/>
          <a:ln w="9525">
            <a:noFill/>
            <a:miter lim="800000"/>
            <a:headEnd/>
            <a:tailEnd/>
          </a:ln>
        </p:spPr>
        <p:txBody>
          <a:bodyPr wrap="square">
            <a:spAutoFit/>
          </a:bodyPr>
          <a:lstStyle/>
          <a:p>
            <a:pPr algn="ctr"/>
            <a:r>
              <a:rPr lang="en-US" sz="2000" b="1" dirty="0" smtClean="0">
                <a:latin typeface="Calibri" pitchFamily="34" charset="0"/>
                <a:cs typeface="Calibri" pitchFamily="34" charset="0"/>
              </a:rPr>
              <a:t>Yogurt</a:t>
            </a:r>
            <a:endParaRPr lang="en-US" sz="2000" b="1" dirty="0">
              <a:latin typeface="Calibri" pitchFamily="34" charset="0"/>
              <a:cs typeface="Calibri" pitchFamily="34" charset="0"/>
            </a:endParaRPr>
          </a:p>
          <a:p>
            <a:pPr algn="ctr"/>
            <a:endParaRPr lang="en-US" sz="2000" b="1" dirty="0">
              <a:latin typeface="Calibri" pitchFamily="34" charset="0"/>
              <a:cs typeface="Calibri" pitchFamily="34" charset="0"/>
            </a:endParaRPr>
          </a:p>
          <a:p>
            <a:pPr algn="ctr"/>
            <a:r>
              <a:rPr lang="en-US" sz="2000" dirty="0" smtClean="0">
                <a:latin typeface="Calibri" pitchFamily="34" charset="0"/>
                <a:cs typeface="Calibri" pitchFamily="34" charset="0"/>
              </a:rPr>
              <a:t>The live active cultures in yogurt are healthy bacteria that keep the gut &amp; intestinal tract free of disease-causing germs. Your optimal dosage is two 6-ounce servings a day.</a:t>
            </a:r>
            <a:endParaRPr lang="en-CA" sz="2000" dirty="0">
              <a:latin typeface="Calibri" pitchFamily="34" charset="0"/>
              <a:cs typeface="Calibri" pitchFamily="34" charset="0"/>
            </a:endParaRPr>
          </a:p>
        </p:txBody>
      </p:sp>
      <p:sp>
        <p:nvSpPr>
          <p:cNvPr id="4" name="TextBox 3"/>
          <p:cNvSpPr txBox="1"/>
          <p:nvPr/>
        </p:nvSpPr>
        <p:spPr>
          <a:xfrm>
            <a:off x="4948390" y="3417513"/>
            <a:ext cx="3888432" cy="2554545"/>
          </a:xfrm>
          <a:prstGeom prst="rect">
            <a:avLst/>
          </a:prstGeom>
          <a:noFill/>
        </p:spPr>
        <p:txBody>
          <a:bodyPr wrap="square" rtlCol="0">
            <a:spAutoFit/>
          </a:bodyPr>
          <a:lstStyle/>
          <a:p>
            <a:pPr algn="ctr"/>
            <a:r>
              <a:rPr lang="en-US" sz="2000" b="1" dirty="0" smtClean="0">
                <a:latin typeface="Calibri" pitchFamily="34" charset="0"/>
                <a:cs typeface="Calibri" pitchFamily="34" charset="0"/>
              </a:rPr>
              <a:t>Oats &amp; Barley</a:t>
            </a:r>
          </a:p>
          <a:p>
            <a:pPr algn="ctr"/>
            <a:endParaRPr lang="en-US" sz="2000" dirty="0">
              <a:latin typeface="Calibri" pitchFamily="34" charset="0"/>
              <a:cs typeface="Calibri" pitchFamily="34" charset="0"/>
            </a:endParaRPr>
          </a:p>
          <a:p>
            <a:pPr algn="ctr"/>
            <a:r>
              <a:rPr lang="en-US" sz="2000" dirty="0" smtClean="0">
                <a:latin typeface="Calibri" pitchFamily="34" charset="0"/>
                <a:cs typeface="Calibri" pitchFamily="34" charset="0"/>
              </a:rPr>
              <a:t>These grains contain beta-</a:t>
            </a:r>
            <a:r>
              <a:rPr lang="en-US" sz="2000" dirty="0" err="1" smtClean="0">
                <a:latin typeface="Calibri" pitchFamily="34" charset="0"/>
                <a:cs typeface="Calibri" pitchFamily="34" charset="0"/>
              </a:rPr>
              <a:t>glucan</a:t>
            </a:r>
            <a:r>
              <a:rPr lang="en-US" sz="2000" dirty="0" smtClean="0">
                <a:latin typeface="Calibri" pitchFamily="34" charset="0"/>
                <a:cs typeface="Calibri" pitchFamily="34" charset="0"/>
              </a:rPr>
              <a:t>, a type of </a:t>
            </a:r>
            <a:r>
              <a:rPr lang="en-US" sz="2000" dirty="0" err="1" smtClean="0">
                <a:latin typeface="Calibri" pitchFamily="34" charset="0"/>
                <a:cs typeface="Calibri" pitchFamily="34" charset="0"/>
              </a:rPr>
              <a:t>fibre</a:t>
            </a:r>
            <a:r>
              <a:rPr lang="en-US" sz="2000" dirty="0" smtClean="0">
                <a:latin typeface="Calibri" pitchFamily="34" charset="0"/>
                <a:cs typeface="Calibri" pitchFamily="34" charset="0"/>
              </a:rPr>
              <a:t> with antimicrobial and antioxidant capabilities more potent than </a:t>
            </a:r>
            <a:r>
              <a:rPr lang="en-US" sz="2000" dirty="0" err="1" smtClean="0">
                <a:latin typeface="Calibri" pitchFamily="34" charset="0"/>
                <a:cs typeface="Calibri" pitchFamily="34" charset="0"/>
              </a:rPr>
              <a:t>echinacea</a:t>
            </a:r>
            <a:r>
              <a:rPr lang="en-US" sz="2000" dirty="0" smtClean="0">
                <a:latin typeface="Calibri" pitchFamily="34" charset="0"/>
                <a:cs typeface="Calibri" pitchFamily="34" charset="0"/>
              </a:rPr>
              <a:t>. Your optimal dose is at least 1 out of 3 daily servings of whole grains</a:t>
            </a:r>
            <a:endParaRPr lang="en-CA" sz="2000" dirty="0">
              <a:latin typeface="Calibri" pitchFamily="34" charset="0"/>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51" y="1401309"/>
            <a:ext cx="2257425" cy="1848310"/>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007" y="1304411"/>
            <a:ext cx="2042106" cy="2042106"/>
          </a:xfrm>
          <a:prstGeom prst="rect">
            <a:avLst/>
          </a:prstGeom>
          <a:ln>
            <a:noFill/>
          </a:ln>
          <a:effectLst>
            <a:softEdge rad="112500"/>
          </a:effectLst>
        </p:spPr>
      </p:pic>
      <p:pic>
        <p:nvPicPr>
          <p:cNvPr id="7" name="Picture 6"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220675" y="5829160"/>
            <a:ext cx="1782763"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p:cNvSpPr>
          <p:nvPr/>
        </p:nvSpPr>
        <p:spPr bwMode="auto">
          <a:xfrm>
            <a:off x="865752" y="549274"/>
            <a:ext cx="7666688" cy="719485"/>
          </a:xfrm>
          <a:prstGeom prst="rect">
            <a:avLst/>
          </a:prstGeom>
          <a:noFill/>
          <a:ln w="9525">
            <a:noFill/>
            <a:miter lim="800000"/>
            <a:headEnd/>
            <a:tailEnd/>
          </a:ln>
        </p:spPr>
        <p:txBody>
          <a:bodyPr anchor="ctr"/>
          <a:lstStyle/>
          <a:p>
            <a:pPr algn="ctr" eaLnBrk="0" hangingPunct="0">
              <a:defRPr/>
            </a:pPr>
            <a:r>
              <a:rPr lang="en-US" sz="4000" b="1" dirty="0" smtClean="0">
                <a:solidFill>
                  <a:schemeClr val="tx2"/>
                </a:solidFill>
                <a:latin typeface="Calibri" pitchFamily="34" charset="0"/>
                <a:cs typeface="Calibri" pitchFamily="34" charset="0"/>
              </a:rPr>
              <a:t>Nutrition &amp; The Immune System</a:t>
            </a:r>
            <a:endParaRPr lang="en-US" sz="4000" b="1" dirty="0">
              <a:solidFill>
                <a:schemeClr val="tx2"/>
              </a:solidFill>
              <a:latin typeface="Calibri" pitchFamily="34" charset="0"/>
              <a:cs typeface="Calibri" pitchFamily="34" charset="0"/>
            </a:endParaRPr>
          </a:p>
        </p:txBody>
      </p:sp>
      <p:sp>
        <p:nvSpPr>
          <p:cNvPr id="16387" name="TextBox 3"/>
          <p:cNvSpPr txBox="1">
            <a:spLocks noChangeArrowheads="1"/>
          </p:cNvSpPr>
          <p:nvPr/>
        </p:nvSpPr>
        <p:spPr bwMode="auto">
          <a:xfrm>
            <a:off x="452437" y="3753036"/>
            <a:ext cx="4105275" cy="2246769"/>
          </a:xfrm>
          <a:prstGeom prst="rect">
            <a:avLst/>
          </a:prstGeom>
          <a:noFill/>
          <a:ln w="9525">
            <a:noFill/>
            <a:miter lim="800000"/>
            <a:headEnd/>
            <a:tailEnd/>
          </a:ln>
        </p:spPr>
        <p:txBody>
          <a:bodyPr wrap="square">
            <a:spAutoFit/>
          </a:bodyPr>
          <a:lstStyle/>
          <a:p>
            <a:pPr algn="ctr"/>
            <a:r>
              <a:rPr lang="en-US" sz="2000" b="1" spc="-150" dirty="0" smtClean="0">
                <a:latin typeface="Calibri" pitchFamily="34" charset="0"/>
                <a:cs typeface="Calibri" pitchFamily="34" charset="0"/>
              </a:rPr>
              <a:t>Garlic</a:t>
            </a:r>
          </a:p>
          <a:p>
            <a:pPr algn="ctr"/>
            <a:endParaRPr lang="en-US" sz="2000" b="1" spc="-150" dirty="0">
              <a:latin typeface="Calibri" pitchFamily="34" charset="0"/>
              <a:cs typeface="Calibri" pitchFamily="34" charset="0"/>
            </a:endParaRPr>
          </a:p>
          <a:p>
            <a:pPr algn="ctr"/>
            <a:r>
              <a:rPr lang="en-US" sz="2000" spc="-150" dirty="0" smtClean="0">
                <a:latin typeface="Calibri" pitchFamily="34" charset="0"/>
                <a:cs typeface="Calibri" pitchFamily="34" charset="0"/>
              </a:rPr>
              <a:t>Contains the active ingredient </a:t>
            </a:r>
            <a:r>
              <a:rPr lang="en-US" sz="2000" spc="-150" dirty="0" err="1" smtClean="0">
                <a:latin typeface="Calibri" pitchFamily="34" charset="0"/>
                <a:cs typeface="Calibri" pitchFamily="34" charset="0"/>
              </a:rPr>
              <a:t>allicin</a:t>
            </a:r>
            <a:r>
              <a:rPr lang="en-US" sz="2000" spc="-150" dirty="0" smtClean="0">
                <a:latin typeface="Calibri" pitchFamily="34" charset="0"/>
                <a:cs typeface="Calibri" pitchFamily="34" charset="0"/>
              </a:rPr>
              <a:t>, which fights infection and bacteria.  Your optimal dosage is two raw cloves a day and add crushed garlic to your cooking several times a week.</a:t>
            </a:r>
            <a:endParaRPr lang="en-US" sz="2000" spc="-150" dirty="0">
              <a:latin typeface="Calibri" pitchFamily="34" charset="0"/>
              <a:cs typeface="Calibri" pitchFamily="34" charset="0"/>
            </a:endParaRPr>
          </a:p>
        </p:txBody>
      </p:sp>
      <p:sp>
        <p:nvSpPr>
          <p:cNvPr id="2" name="TextBox 1"/>
          <p:cNvSpPr txBox="1"/>
          <p:nvPr/>
        </p:nvSpPr>
        <p:spPr>
          <a:xfrm>
            <a:off x="4680012" y="3753036"/>
            <a:ext cx="4002026" cy="2246769"/>
          </a:xfrm>
          <a:prstGeom prst="rect">
            <a:avLst/>
          </a:prstGeom>
          <a:noFill/>
        </p:spPr>
        <p:txBody>
          <a:bodyPr wrap="square" rtlCol="0">
            <a:spAutoFit/>
          </a:bodyPr>
          <a:lstStyle/>
          <a:p>
            <a:pPr algn="ctr"/>
            <a:r>
              <a:rPr lang="en-US" sz="2000" b="1" spc="-150" dirty="0" smtClean="0">
                <a:latin typeface="Calibri" pitchFamily="34" charset="0"/>
                <a:cs typeface="Calibri" pitchFamily="34" charset="0"/>
              </a:rPr>
              <a:t>Fish</a:t>
            </a:r>
          </a:p>
          <a:p>
            <a:pPr algn="ctr"/>
            <a:endParaRPr lang="en-US" sz="2000" b="1" spc="-150" dirty="0">
              <a:latin typeface="Calibri" pitchFamily="34" charset="0"/>
              <a:cs typeface="Calibri" pitchFamily="34" charset="0"/>
            </a:endParaRPr>
          </a:p>
          <a:p>
            <a:pPr algn="ctr"/>
            <a:r>
              <a:rPr lang="en-US" sz="2000" spc="-150" dirty="0" smtClean="0">
                <a:latin typeface="Calibri" pitchFamily="34" charset="0"/>
                <a:cs typeface="Calibri" pitchFamily="34" charset="0"/>
              </a:rPr>
              <a:t>Salmon, mackerel and herring are rich in omega-3 fats, which reduce inflammation, increasing airflow and protecting lungs from colds &amp; respiratory infections. Your optimal dosage is two servings/week.</a:t>
            </a:r>
            <a:endParaRPr lang="en-CA" sz="2000" spc="-150" dirty="0">
              <a:latin typeface="Calibri" pitchFamily="34" charset="0"/>
              <a:cs typeface="Calibr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04" y="1540055"/>
            <a:ext cx="2941076" cy="2018598"/>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8960" y="1449521"/>
            <a:ext cx="2744130" cy="2058097"/>
          </a:xfrm>
          <a:prstGeom prst="rect">
            <a:avLst/>
          </a:prstGeom>
          <a:ln>
            <a:noFill/>
          </a:ln>
          <a:effectLst>
            <a:softEdge rad="112500"/>
          </a:effectLst>
        </p:spPr>
      </p:pic>
      <p:pic>
        <p:nvPicPr>
          <p:cNvPr id="7" name="Picture 6" descr="C:\Documents and Settings\user\Desktop\EWS Network\EWSN_logo_suite\EmployeeWellness_Logo2 800x486.gif"/>
          <p:cNvPicPr>
            <a:picLocks noChangeAspect="1" noChangeArrowheads="1"/>
          </p:cNvPicPr>
          <p:nvPr/>
        </p:nvPicPr>
        <p:blipFill>
          <a:blip r:embed="rId5" cstate="print"/>
          <a:srcRect/>
          <a:stretch>
            <a:fillRect/>
          </a:stretch>
        </p:blipFill>
        <p:spPr bwMode="auto">
          <a:xfrm>
            <a:off x="7208502" y="5815933"/>
            <a:ext cx="1782763"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6617</TotalTime>
  <Words>1358</Words>
  <Application>Microsoft Office PowerPoint</Application>
  <PresentationFormat>Letter Paper (8.5x11 in)</PresentationFormat>
  <Paragraphs>114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PowerPoint Presentation</vt:lpstr>
      <vt:lpstr>PowerPoint Presentation</vt:lpstr>
      <vt:lpstr>Immune System 101</vt:lpstr>
      <vt:lpstr>Immune System 101</vt:lpstr>
      <vt:lpstr>PowerPoint Presentation</vt:lpstr>
      <vt:lpstr>PowerPoint Presentation</vt:lpstr>
      <vt:lpstr>Nutrition &amp; The Immune System</vt:lpstr>
      <vt:lpstr>PowerPoint Presentation</vt:lpstr>
      <vt:lpstr>PowerPoint Presentation</vt:lpstr>
      <vt:lpstr>PowerPoint Presentation</vt:lpstr>
      <vt:lpstr>Exercise &amp; The Immune System</vt:lpstr>
      <vt:lpstr>PowerPoint Presentation</vt:lpstr>
      <vt:lpstr>PowerPoint Presentation</vt:lpstr>
      <vt:lpstr>PowerPoint Presentation</vt:lpstr>
      <vt:lpstr>Stress &amp; The Immune System</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561</cp:revision>
  <cp:lastPrinted>1601-01-01T00:00:00Z</cp:lastPrinted>
  <dcterms:created xsi:type="dcterms:W3CDTF">2010-09-03T20:32:24Z</dcterms:created>
  <dcterms:modified xsi:type="dcterms:W3CDTF">2013-10-17T13:41:09Z</dcterms:modified>
</cp:coreProperties>
</file>