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25"/>
  </p:notesMasterIdLst>
  <p:handoutMasterIdLst>
    <p:handoutMasterId r:id="rId26"/>
  </p:handoutMasterIdLst>
  <p:sldIdLst>
    <p:sldId id="530" r:id="rId2"/>
    <p:sldId id="519" r:id="rId3"/>
    <p:sldId id="531" r:id="rId4"/>
    <p:sldId id="532" r:id="rId5"/>
    <p:sldId id="533" r:id="rId6"/>
    <p:sldId id="534" r:id="rId7"/>
    <p:sldId id="55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5" r:id="rId24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54545"/>
    <a:srgbClr val="B8E08C"/>
    <a:srgbClr val="669900"/>
    <a:srgbClr val="99CC00"/>
    <a:srgbClr val="FF9966"/>
    <a:srgbClr val="FF0000"/>
    <a:srgbClr val="CC9B00"/>
    <a:srgbClr val="0000FF"/>
    <a:srgbClr val="69A12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1901" autoAdjust="0"/>
  </p:normalViewPr>
  <p:slideViewPr>
    <p:cSldViewPr>
      <p:cViewPr>
        <p:scale>
          <a:sx n="74" d="100"/>
          <a:sy n="74" d="100"/>
        </p:scale>
        <p:origin x="-134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5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5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3A4864-FE6E-47BD-A895-BB22042E2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0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5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5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4B8B4-9F81-4492-A8E3-E4FB5C7A48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1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smtClean="0"/>
              <a:t>Thank you</a:t>
            </a:r>
            <a:r>
              <a:rPr lang="en-CA" sz="1200" baseline="0" dirty="0" smtClean="0"/>
              <a:t> for having me, my name is Rose Parr and Monday, Wednesday and Friday I operate Wellington Wellness Personal Training and Nutrition Counselling.</a:t>
            </a:r>
          </a:p>
          <a:p>
            <a:r>
              <a:rPr lang="en-CA" sz="1200" baseline="0" dirty="0" smtClean="0"/>
              <a:t>For those of you already bringing a healthy lunch, great, hopefully you pick up at least one additional tip here today. And you will love our prizes!!</a:t>
            </a:r>
            <a:endParaRPr lang="en-CA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err="1" smtClean="0"/>
              <a:t>Vegehut</a:t>
            </a:r>
            <a:r>
              <a:rPr lang="en-CA" sz="1200" dirty="0" smtClean="0"/>
              <a:t>, family</a:t>
            </a:r>
            <a:r>
              <a:rPr lang="en-CA" sz="1200" baseline="0" dirty="0" smtClean="0"/>
              <a:t> owned, closed </a:t>
            </a:r>
            <a:r>
              <a:rPr lang="en-CA" sz="1200" baseline="0" dirty="0" err="1" smtClean="0"/>
              <a:t>fridays</a:t>
            </a:r>
            <a:r>
              <a:rPr lang="en-CA" sz="1200" baseline="0" dirty="0" smtClean="0"/>
              <a:t> and </a:t>
            </a:r>
            <a:r>
              <a:rPr lang="en-CA" sz="1200" baseline="0" dirty="0" err="1" smtClean="0"/>
              <a:t>saturdays</a:t>
            </a:r>
            <a:r>
              <a:rPr lang="en-CA" sz="1200" baseline="0" dirty="0" smtClean="0"/>
              <a:t>, open </a:t>
            </a:r>
            <a:r>
              <a:rPr lang="en-CA" sz="1200" baseline="0" dirty="0" err="1" smtClean="0"/>
              <a:t>sundays</a:t>
            </a:r>
            <a:endParaRPr lang="en-CA" sz="1200" baseline="0" dirty="0" smtClean="0"/>
          </a:p>
          <a:p>
            <a:r>
              <a:rPr lang="en-CA" sz="1200" baseline="0" dirty="0" smtClean="0"/>
              <a:t>Quinoa-high in protein</a:t>
            </a:r>
          </a:p>
          <a:p>
            <a:r>
              <a:rPr lang="en-CA" sz="1200" baseline="0" dirty="0" err="1" smtClean="0"/>
              <a:t>Huvla</a:t>
            </a:r>
            <a:r>
              <a:rPr lang="en-CA" sz="1200" baseline="0" dirty="0" smtClean="0"/>
              <a:t>-pita-high </a:t>
            </a:r>
            <a:r>
              <a:rPr lang="en-CA" sz="1200" baseline="0" dirty="0" err="1" smtClean="0"/>
              <a:t>ih</a:t>
            </a:r>
            <a:r>
              <a:rPr lang="en-CA" sz="1200" baseline="0" dirty="0" smtClean="0"/>
              <a:t> protein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smtClean="0"/>
              <a:t>Measure your “cereal” bowls, they probably hold 2 1/2  cups</a:t>
            </a:r>
          </a:p>
          <a:p>
            <a:r>
              <a:rPr lang="en-CA" sz="1200" dirty="0" smtClean="0"/>
              <a:t>All Bran buds, 1/3 cup, 80 calories, 11g fibre, 3g protein (but I'm not eating it for the protein)</a:t>
            </a:r>
          </a:p>
          <a:p>
            <a:r>
              <a:rPr lang="en-CA" sz="1200" dirty="0" smtClean="0"/>
              <a:t>Vector</a:t>
            </a:r>
            <a:r>
              <a:rPr lang="en-CA" sz="1200" baseline="0" dirty="0" smtClean="0"/>
              <a:t> they list nutrition for 1 ¼ cup-3g fibre, 11g sugar, 215 calories 5.5g protein, box says 13g on front—with 200ml milk, almost a whole glass</a:t>
            </a:r>
            <a:r>
              <a:rPr lang="en-CA" sz="1200" dirty="0" smtClean="0"/>
              <a:t> 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smtClean="0"/>
              <a:t>½ a banana- go for the whole thing</a:t>
            </a:r>
          </a:p>
          <a:p>
            <a:r>
              <a:rPr lang="en-CA" sz="1200" dirty="0" smtClean="0"/>
              <a:t>-1</a:t>
            </a:r>
            <a:r>
              <a:rPr lang="en-CA" sz="1200" baseline="0" dirty="0" smtClean="0"/>
              <a:t> </a:t>
            </a:r>
            <a:r>
              <a:rPr lang="en-CA" sz="1200" dirty="0" smtClean="0"/>
              <a:t>cup of grapes has about 104 calories, and 1</a:t>
            </a:r>
            <a:r>
              <a:rPr lang="en-CA" sz="1200" baseline="0" dirty="0" smtClean="0"/>
              <a:t> </a:t>
            </a:r>
            <a:r>
              <a:rPr lang="en-CA" sz="1200" dirty="0" smtClean="0"/>
              <a:t>cup raisins -over 434 calories.-ten grapes</a:t>
            </a:r>
            <a:r>
              <a:rPr lang="en-CA" sz="1200" baseline="0" dirty="0" smtClean="0"/>
              <a:t> - </a:t>
            </a:r>
            <a:r>
              <a:rPr lang="en-CA" sz="1200" dirty="0" smtClean="0"/>
              <a:t>34 calories and ten raisins -16 calories.</a:t>
            </a:r>
          </a:p>
          <a:p>
            <a:r>
              <a:rPr lang="en-CA" sz="1200" dirty="0" smtClean="0"/>
              <a:t>Grapefruit from </a:t>
            </a:r>
            <a:r>
              <a:rPr lang="en-CA" sz="1200" dirty="0" err="1" smtClean="0"/>
              <a:t>costco</a:t>
            </a:r>
            <a:endParaRPr lang="en-CA" sz="1200" dirty="0" smtClean="0"/>
          </a:p>
          <a:p>
            <a:r>
              <a:rPr lang="en-CA" sz="1200" dirty="0" smtClean="0"/>
              <a:t>-pineapple good if you are a big meat</a:t>
            </a:r>
            <a:r>
              <a:rPr lang="en-CA" sz="1200" baseline="0" dirty="0" smtClean="0"/>
              <a:t> eater</a:t>
            </a:r>
            <a:endParaRPr lang="en-CA" sz="1200" dirty="0" smtClean="0"/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smtClean="0"/>
              <a:t>Babel cheeses now in light</a:t>
            </a:r>
          </a:p>
          <a:p>
            <a:r>
              <a:rPr lang="en-CA" sz="1200" dirty="0" smtClean="0"/>
              <a:t>Measure your drinking glasses A glass of milk is not necessarily a “cup” of milk.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Weight loss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16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please eat vegetables if you are a vegetarian!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Colon cancer-processed meats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19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smtClean="0"/>
              <a:t>(Except for eyeballs and part of your brain) </a:t>
            </a:r>
          </a:p>
          <a:p>
            <a:r>
              <a:rPr lang="en-CA" sz="1200" dirty="0" smtClean="0"/>
              <a:t>7 years from now, you’ll have a new arm. Will it be made of diet</a:t>
            </a:r>
            <a:r>
              <a:rPr lang="en-CA" sz="1200" baseline="0" dirty="0" smtClean="0"/>
              <a:t> pop and cookies or of apples and almonds?</a:t>
            </a:r>
          </a:p>
          <a:p>
            <a:r>
              <a:rPr lang="en-CA" sz="1200" baseline="0" dirty="0" smtClean="0"/>
              <a:t>Which one will help you live longer? Which one will give you the energy to garden and golf when you retire? </a:t>
            </a:r>
          </a:p>
          <a:p>
            <a:r>
              <a:rPr lang="en-CA" sz="1200" baseline="0" dirty="0" smtClean="0"/>
              <a:t>Which one will help prevent heart disease, cancer, diabetes?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smtClean="0"/>
              <a:t>Make it count-nutrient dense foods</a:t>
            </a:r>
          </a:p>
          <a:p>
            <a:r>
              <a:rPr lang="en-CA" sz="1200" dirty="0" smtClean="0"/>
              <a:t>Costco – packs of almond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20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Take white</a:t>
            </a:r>
            <a:r>
              <a:rPr lang="en-CA" baseline="0" dirty="0" smtClean="0"/>
              <a:t> shaker cups in for a free smoothie sample or try one of their greens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21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smtClean="0"/>
              <a:t>Fresh or frozen</a:t>
            </a:r>
            <a:r>
              <a:rPr lang="en-CA" sz="1200" baseline="0" dirty="0" smtClean="0"/>
              <a:t> </a:t>
            </a:r>
            <a:r>
              <a:rPr lang="en-CA" sz="1200" dirty="0" smtClean="0"/>
              <a:t>sliced fruit in bottom,</a:t>
            </a:r>
            <a:r>
              <a:rPr lang="en-CA" sz="1200" baseline="0" dirty="0" smtClean="0"/>
              <a:t> plain or vanilla Greek yogurt, granola, nuts-parfait for snack!!</a:t>
            </a:r>
          </a:p>
          <a:p>
            <a:r>
              <a:rPr lang="en-CA" sz="1200" baseline="0" dirty="0" smtClean="0"/>
              <a:t>Use a mason jam jar</a:t>
            </a:r>
          </a:p>
          <a:p>
            <a:r>
              <a:rPr lang="en-CA" sz="1200" dirty="0" smtClean="0"/>
              <a:t>Low fat Granola  pc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22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smtClean="0"/>
              <a:t>Kristy-Food truck</a:t>
            </a:r>
          </a:p>
          <a:p>
            <a:r>
              <a:rPr lang="en-CA" sz="1200" dirty="0" smtClean="0"/>
              <a:t>Make it special, Monday-didn’t</a:t>
            </a:r>
            <a:r>
              <a:rPr lang="en-CA" sz="1200" baseline="0" dirty="0" smtClean="0"/>
              <a:t> make it to the grocery store</a:t>
            </a:r>
          </a:p>
          <a:p>
            <a:r>
              <a:rPr lang="en-CA" sz="1200" baseline="0" dirty="0" smtClean="0"/>
              <a:t>Wednesday-hump day</a:t>
            </a:r>
          </a:p>
          <a:p>
            <a:r>
              <a:rPr lang="en-CA" sz="1200" baseline="0" dirty="0" smtClean="0"/>
              <a:t>Friday-treat?</a:t>
            </a:r>
            <a:endParaRPr lang="en-CA" sz="1200" dirty="0" smtClean="0"/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“So what do I pack?”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Fats-take care of themselves, good and bad, saturated fat in</a:t>
            </a:r>
            <a:r>
              <a:rPr lang="en-CA" sz="1200" baseline="0" dirty="0" smtClean="0"/>
              <a:t> meat and dairy, </a:t>
            </a:r>
            <a:r>
              <a:rPr lang="en-CA" sz="1200" dirty="0" smtClean="0"/>
              <a:t> Healthy fat in</a:t>
            </a:r>
            <a:r>
              <a:rPr lang="en-CA" sz="1200" baseline="0" dirty="0" smtClean="0"/>
              <a:t> </a:t>
            </a:r>
            <a:r>
              <a:rPr lang="en-CA" sz="1200" dirty="0" smtClean="0"/>
              <a:t>nuts,</a:t>
            </a:r>
            <a:r>
              <a:rPr lang="en-CA" sz="1200" baseline="0" dirty="0" smtClean="0"/>
              <a:t> avocadoes, </a:t>
            </a:r>
            <a:endParaRPr lang="en-CA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Dairy-under protein umbrella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smtClean="0"/>
              <a:t>One more “food group” water!!!</a:t>
            </a:r>
          </a:p>
          <a:p>
            <a:r>
              <a:rPr lang="en-CA" sz="1200" dirty="0" smtClean="0"/>
              <a:t>Anti inflammatory-water weight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200" dirty="0" err="1" smtClean="0"/>
              <a:t>Dont</a:t>
            </a:r>
            <a:r>
              <a:rPr lang="en-CA" sz="1200" dirty="0" smtClean="0"/>
              <a:t> worry about veggie portions</a:t>
            </a:r>
          </a:p>
          <a:p>
            <a:r>
              <a:rPr lang="en-CA" sz="1200" dirty="0" smtClean="0"/>
              <a:t>Worry about the butter and salt on your cob of corn</a:t>
            </a:r>
          </a:p>
          <a:p>
            <a:r>
              <a:rPr lang="en-CA" sz="1200" dirty="0" smtClean="0"/>
              <a:t>The gravy on your potato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10D488-8D2F-4D34-9C1E-8A6052D0FBF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0827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EF4-D955-4770-A363-651F30A7288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512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7EC3-05E5-412D-99EA-8D5A3F11B0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712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312446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712C-ABA6-433C-A64C-DACA0BDF9C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7454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1893B-4D99-4A4B-8644-642C0853AD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1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E773A-2B61-473C-81A8-5780502B7BB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73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10AE3-125C-42FB-BDBB-7FEA09E880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323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5C106-CA15-4AC8-8DD9-1467A58AD2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65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99E-8EC7-43A8-AA90-E9BCD22CAE4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511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7F3BC-37EC-4DD7-98FC-BB00BB6F5D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54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8C0E66-672A-45D7-8F1E-D66CD30999C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51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0CB160-F5A9-4BE4-9D89-F0F1C91DBB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696" r:id="rId2"/>
    <p:sldLayoutId id="2147484701" r:id="rId3"/>
    <p:sldLayoutId id="2147484702" r:id="rId4"/>
    <p:sldLayoutId id="2147484703" r:id="rId5"/>
    <p:sldLayoutId id="2147484704" r:id="rId6"/>
    <p:sldLayoutId id="2147484697" r:id="rId7"/>
    <p:sldLayoutId id="2147484705" r:id="rId8"/>
    <p:sldLayoutId id="2147484706" r:id="rId9"/>
    <p:sldLayoutId id="2147484698" r:id="rId10"/>
    <p:sldLayoutId id="2147484699" r:id="rId11"/>
    <p:sldLayoutId id="214748470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75"/>
          <p:cNvSpPr>
            <a:spLocks noChangeArrowheads="1"/>
          </p:cNvSpPr>
          <p:nvPr/>
        </p:nvSpPr>
        <p:spPr bwMode="auto">
          <a:xfrm>
            <a:off x="0" y="673817"/>
            <a:ext cx="9144000" cy="90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Brown Bag Lunch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Bring It!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7" name="Picture 6" descr="classic lunch 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857" y="2391996"/>
            <a:ext cx="3656192" cy="2477639"/>
          </a:xfrm>
          <a:prstGeom prst="rect">
            <a:avLst/>
          </a:prstGeom>
        </p:spPr>
      </p:pic>
      <p:pic>
        <p:nvPicPr>
          <p:cNvPr id="8" name="Picture 7" descr="green.jpg"/>
          <p:cNvPicPr>
            <a:picLocks noChangeAspect="1"/>
          </p:cNvPicPr>
          <p:nvPr/>
        </p:nvPicPr>
        <p:blipFill>
          <a:blip r:embed="rId4" cstate="print"/>
          <a:srcRect t="4615" b="32308"/>
          <a:stretch>
            <a:fillRect/>
          </a:stretch>
        </p:blipFill>
        <p:spPr>
          <a:xfrm flipH="1">
            <a:off x="4765385" y="2149530"/>
            <a:ext cx="3352800" cy="26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6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4" name="Picture 3" descr="grains.jpg"/>
          <p:cNvPicPr>
            <a:picLocks noChangeAspect="1"/>
          </p:cNvPicPr>
          <p:nvPr/>
        </p:nvPicPr>
        <p:blipFill>
          <a:blip r:embed="rId5" cstate="print"/>
          <a:srcRect b="5419"/>
          <a:stretch>
            <a:fillRect/>
          </a:stretch>
        </p:blipFill>
        <p:spPr>
          <a:xfrm>
            <a:off x="5141982" y="304800"/>
            <a:ext cx="3814386" cy="2476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403064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 need fiber for overall good health, colon health and to help with cholesterol.  </a:t>
            </a:r>
          </a:p>
          <a:p>
            <a:pPr lvl="0"/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“It doesn’t have to be wheat.”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685800"/>
            <a:ext cx="4110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Whole Grains</a:t>
            </a:r>
            <a:endParaRPr lang="en-CA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45145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Whole grain, Rye, Kamut, </a:t>
            </a:r>
          </a:p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Spelt bread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Pitas-high protein ones, Tortillas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Kamut, Quinoa, Spelt pasta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Crackers, Wasa, Ryvita, Rice 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Oatmeal, Quinoa, Barley, Brown Rice</a:t>
            </a:r>
          </a:p>
          <a:p>
            <a:endParaRPr lang="en-CA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CA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quinoa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1" y="3124200"/>
            <a:ext cx="3276600" cy="1923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4" name="Content Placeholder 7"/>
          <p:cNvSpPr txBox="1">
            <a:spLocks/>
          </p:cNvSpPr>
          <p:nvPr/>
        </p:nvSpPr>
        <p:spPr bwMode="auto">
          <a:xfrm>
            <a:off x="457200" y="1066801"/>
            <a:ext cx="8001000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1 slice  bread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 ½ bagel, ½ English muffin – hockey puck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½ pita or ½ tortilla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½ cup cooked rice, pasta –tennis ball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1 cup of pasta for 210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lb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man  - a fist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1 cup cold cereal or ¾ cup hot cereal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1 pancake  - compact disc (CD)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Arial" pitchFamily="34" charset="0"/>
                <a:cs typeface="Arial" pitchFamily="34" charset="0"/>
              </a:rPr>
              <a:t>Portion Sizes-Grains</a:t>
            </a:r>
            <a:endParaRPr lang="en-CA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Rose\Desktop\webmd_photo_of_pasta_and_baseb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1828" y="3956979"/>
            <a:ext cx="2530760" cy="171968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Rose\Desktop\webmd_photo_of_waffle_and_C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962400"/>
            <a:ext cx="2360240" cy="17663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Users\Rose\Desktop\webmd_photo_of_bagel_and_hockey_pu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956979"/>
            <a:ext cx="2523728" cy="171490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300" y="4005064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Fresh apples, oranges, bananas, grapes, berries,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Cut up Melons, grapefruit, pineapple 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Dried Fruit-small amount, very high in sugar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Canned (in light syrup) 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832" y="513024"/>
            <a:ext cx="280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Fruit</a:t>
            </a:r>
            <a:endParaRPr lang="en-CA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juliansveg.food.officelive.com/images/fresh_fru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7057" y="228600"/>
            <a:ext cx="4205205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62" y="12192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Fresh fruit is a great way to end a meal </a:t>
            </a:r>
          </a:p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a little “sweet”. </a:t>
            </a:r>
          </a:p>
          <a:p>
            <a:pPr lvl="0"/>
            <a:endParaRPr lang="en-CA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you are too full to eat it at lunch,</a:t>
            </a:r>
          </a:p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it makes a great afternoon snack. </a:t>
            </a:r>
          </a:p>
          <a:p>
            <a:pPr lvl="0"/>
            <a:endParaRPr lang="en-CA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 a protein to it to balance blood sugar.</a:t>
            </a:r>
          </a:p>
          <a:p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25455" r="24212"/>
          <a:stretch>
            <a:fillRect/>
          </a:stretch>
        </p:blipFill>
        <p:spPr bwMode="auto">
          <a:xfrm>
            <a:off x="5715000" y="533400"/>
            <a:ext cx="3048000" cy="377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457200" y="1600201"/>
            <a:ext cx="53340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 pitchFamily="18" charset="2"/>
              <a:buNone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1/2 cup of grapes (15 grapes) -light bulb </a:t>
            </a:r>
          </a:p>
          <a:p>
            <a:pPr>
              <a:buFont typeface="Wingdings 3" pitchFamily="18" charset="2"/>
              <a:buNone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1/2 cup of fresh fruit – hand cupped</a:t>
            </a:r>
          </a:p>
          <a:p>
            <a:pPr>
              <a:buFont typeface="Wingdings 3" pitchFamily="18" charset="2"/>
              <a:buNone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1 medium size fruit -tennis ball or a fist </a:t>
            </a:r>
          </a:p>
          <a:p>
            <a:pPr>
              <a:buFont typeface="Wingdings 3" pitchFamily="18" charset="2"/>
              <a:buNone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1 cup of cut up fruit - baseball or a fist </a:t>
            </a:r>
          </a:p>
          <a:p>
            <a:pPr>
              <a:buFont typeface="Wingdings 3" pitchFamily="18" charset="2"/>
              <a:buNone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1/4 cup raisins -large egg </a:t>
            </a:r>
            <a:endParaRPr lang="en-CA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r>
              <a:rPr lang="en-CA" dirty="0" smtClean="0">
                <a:effectLst/>
                <a:latin typeface="Arial" pitchFamily="34" charset="0"/>
                <a:cs typeface="Arial" pitchFamily="34" charset="0"/>
              </a:rPr>
              <a:t>Portion Sizes-Fruits </a:t>
            </a:r>
            <a:endParaRPr lang="en-CA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rap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23619" y="3625564"/>
            <a:ext cx="3325532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4" name="Picture 2" descr="C:\Users\Rose\Desktop\portion size cheese d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2105" y="3548856"/>
            <a:ext cx="4170519" cy="2800064"/>
          </a:xfrm>
          <a:prstGeom prst="rect">
            <a:avLst/>
          </a:prstGeom>
          <a:noFill/>
        </p:spPr>
      </p:pic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323528" y="1484784"/>
            <a:ext cx="6779096" cy="26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 pitchFamily="18" charset="2"/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¾ cup yogurt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1 ½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oz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cheese -  9-volt battery  </a:t>
            </a:r>
          </a:p>
          <a:p>
            <a:r>
              <a:rPr lang="en-C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 ounce of cheese is the size of 6 dice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1 ounce of processed cheese - your thumb 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1 cup milk or fortified soy beverage</a:t>
            </a:r>
          </a:p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4400" dirty="0" smtClean="0">
                <a:effectLst/>
                <a:latin typeface="Arial" pitchFamily="34" charset="0"/>
                <a:cs typeface="Arial" pitchFamily="34" charset="0"/>
              </a:rPr>
              <a:t>Portion</a:t>
            </a:r>
            <a:r>
              <a:rPr lang="en-CA" sz="4000" dirty="0" smtClean="0">
                <a:effectLst/>
                <a:latin typeface="Arial" pitchFamily="34" charset="0"/>
                <a:cs typeface="Arial" pitchFamily="34" charset="0"/>
              </a:rPr>
              <a:t> Sizes-Milk and Alternatives</a:t>
            </a:r>
            <a:endParaRPr lang="en-CA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4" name="Picture 3" descr="green.jpg"/>
          <p:cNvPicPr>
            <a:picLocks noChangeAspect="1"/>
          </p:cNvPicPr>
          <p:nvPr/>
        </p:nvPicPr>
        <p:blipFill>
          <a:blip r:embed="rId5" cstate="print"/>
          <a:srcRect l="12245" t="4615" r="14286" b="32308"/>
          <a:stretch>
            <a:fillRect/>
          </a:stretch>
        </p:blipFill>
        <p:spPr>
          <a:xfrm>
            <a:off x="381000" y="914400"/>
            <a:ext cx="2743200" cy="3006091"/>
          </a:xfrm>
          <a:prstGeom prst="rect">
            <a:avLst/>
          </a:prstGeom>
        </p:spPr>
      </p:pic>
      <p:pic>
        <p:nvPicPr>
          <p:cNvPr id="5" name="Picture 4" descr="classic lunch box.jpg"/>
          <p:cNvPicPr>
            <a:picLocks noChangeAspect="1"/>
          </p:cNvPicPr>
          <p:nvPr/>
        </p:nvPicPr>
        <p:blipFill>
          <a:blip r:embed="rId6" cstate="print"/>
          <a:srcRect r="30117"/>
          <a:stretch>
            <a:fillRect/>
          </a:stretch>
        </p:blipFill>
        <p:spPr>
          <a:xfrm flipH="1">
            <a:off x="5791200" y="914400"/>
            <a:ext cx="2671763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06" y="457200"/>
            <a:ext cx="8999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type of Lunch Box Personality </a:t>
            </a:r>
          </a:p>
          <a:p>
            <a:pPr algn="ctr"/>
            <a:r>
              <a:rPr lang="en-C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C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C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CA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505200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  Carb Clean – Gluten Free, Paleo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Vegetarian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 Voltage-Microwave leftovers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 Guidelines – Eat what you want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 on Time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Even Lower on Time</a:t>
            </a:r>
            <a:endParaRPr lang="en-CA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4" name="Picture 3" descr="ryvi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1" y="3810001"/>
            <a:ext cx="1981200" cy="19812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533400"/>
            <a:ext cx="3538736" cy="24384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CA" sz="4000" dirty="0" smtClean="0">
                <a:effectLst/>
                <a:latin typeface="Arial" pitchFamily="34" charset="0"/>
                <a:cs typeface="Arial" pitchFamily="34" charset="0"/>
              </a:rPr>
              <a:t>Low  Carb, </a:t>
            </a:r>
            <a:br>
              <a:rPr lang="en-CA" sz="4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CA" sz="4000" dirty="0" smtClean="0">
                <a:effectLst/>
                <a:latin typeface="Arial" pitchFamily="34" charset="0"/>
                <a:cs typeface="Arial" pitchFamily="34" charset="0"/>
              </a:rPr>
              <a:t>Clean, </a:t>
            </a:r>
            <a:r>
              <a:rPr lang="en-CA" sz="4000" dirty="0" err="1" smtClean="0">
                <a:effectLst/>
                <a:latin typeface="Arial" pitchFamily="34" charset="0"/>
                <a:cs typeface="Arial" pitchFamily="34" charset="0"/>
              </a:rPr>
              <a:t>Paleo</a:t>
            </a:r>
            <a:r>
              <a:rPr lang="en-CA" sz="4000" dirty="0" smtClean="0">
                <a:effectLst/>
                <a:latin typeface="Arial" pitchFamily="34" charset="0"/>
                <a:cs typeface="Arial" pitchFamily="34" charset="0"/>
              </a:rPr>
              <a:t>,</a:t>
            </a:r>
            <a:br>
              <a:rPr lang="en-CA" sz="4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CA" sz="4000" dirty="0" smtClean="0">
                <a:effectLst/>
                <a:latin typeface="Arial" pitchFamily="34" charset="0"/>
                <a:cs typeface="Arial" pitchFamily="34" charset="0"/>
              </a:rPr>
              <a:t>Gluten Free</a:t>
            </a:r>
            <a:br>
              <a:rPr lang="en-CA" sz="4000" dirty="0" smtClean="0">
                <a:effectLst/>
                <a:latin typeface="Arial" pitchFamily="34" charset="0"/>
                <a:cs typeface="Arial" pitchFamily="34" charset="0"/>
              </a:rPr>
            </a:br>
            <a:endParaRPr lang="en-CA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581400"/>
            <a:ext cx="7433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Protein- Turkey Pepperette, leftover chicken, tuna salad in bowl 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114800"/>
            <a:ext cx="5894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Veggies, - Cut up peppers, zucchini, carrots, salad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648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Grains- Ryvita or Wasa flatbread crackers, </a:t>
            </a:r>
          </a:p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gluten free bread or pasta, Quinoa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5562600"/>
            <a:ext cx="724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Fruit,- apple, banana, cut up pineapple to help digest meat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unch bag cool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8460" y="692696"/>
            <a:ext cx="3810959" cy="254499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4" name="Picture 3" descr="Pea Vegetabl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429000"/>
            <a:ext cx="2895600" cy="2520723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948397" y="328926"/>
            <a:ext cx="4343400" cy="83819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CA" sz="400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Vegetarian</a:t>
            </a:r>
            <a:endParaRPr lang="en-CA" sz="4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67125"/>
            <a:ext cx="8032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Hard boiled eggs, chickpea salad, soy, canned marinated bean salad, hummus, nuts, protein powder , bars, Greek Yogurt, cheese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0980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Peas, Spinach, broccoli, chickpeas, artichoke, potatoes and corn are higher protein vegetables.</a:t>
            </a:r>
          </a:p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Sprouted seeds (sunflower, pea, lentils, broccoli) will have more protein than regular vegetables. Sprouts can be added to sandwiches and salads. 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841016"/>
            <a:ext cx="6202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Grains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Quinoa has more protein than any other grain. Avoid white bread, bagels, crackers. 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94" y="4689361"/>
            <a:ext cx="615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Fruit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Avocados, peaches and figs have more protein than other fruits. The healthy fat in avocado will help keep you fuller longer.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83568" y="533400"/>
            <a:ext cx="4648200" cy="1828800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CA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Low Voltage</a:t>
            </a:r>
            <a:br>
              <a:rPr lang="en-CA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CA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Microwave Leftovers</a:t>
            </a:r>
            <a:endParaRPr lang="en-CA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854" y="2683659"/>
            <a:ext cx="488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last nights pot roast, roast chicken, lentil stew, chili, soup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501008"/>
            <a:ext cx="6776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Veggie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leftover green beans, baked potato, roasted beets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149080"/>
            <a:ext cx="7653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Starches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brown rice, sweet potato, corn , crackers for your soup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854" y="4725144"/>
            <a:ext cx="8074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Fruit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save it 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until 3pm and add 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few almonds to balance blood sugar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plat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8110" y="297873"/>
            <a:ext cx="2810570" cy="2555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09600" y="609601"/>
            <a:ext cx="4648200" cy="13716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CA" sz="400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Low Guidelines – </a:t>
            </a:r>
            <a:br>
              <a:rPr lang="en-CA" sz="400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CA" sz="400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Eat what you want</a:t>
            </a:r>
            <a:endParaRPr lang="en-CA" sz="4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33600"/>
            <a:ext cx="4908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Sliced ham, turkey or roast beef,</a:t>
            </a:r>
          </a:p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Swiss cheese, </a:t>
            </a:r>
          </a:p>
          <a:p>
            <a:r>
              <a:rPr lang="en-CA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Yogurt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mix small flavoured container </a:t>
            </a:r>
          </a:p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real yogurt.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373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Veggie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cut up veggies and dip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379" y="4267200"/>
            <a:ext cx="5982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Grains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High Fibre Multigrain  Bread, Hearty Kaiser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379" y="4866957"/>
            <a:ext cx="320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Fruit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-Bring your favourite!!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encrypted-tbn1.google.com/images?q=tbn:ANd9GcQWOQF35VdInPlyCaSdLekVeaDnvg-aoHslkaLUA9OyAtfwdiw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57200"/>
            <a:ext cx="3048000" cy="3048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8" name="Picture 7" descr="veg hea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4712" y="396846"/>
            <a:ext cx="4038600" cy="3471194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32278" y="366684"/>
            <a:ext cx="50292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/>
                <a:latin typeface="Arial" pitchFamily="34" charset="0"/>
                <a:cs typeface="Arial" pitchFamily="34" charset="0"/>
              </a:rPr>
              <a:t>We Need Food</a:t>
            </a:r>
            <a:endParaRPr lang="en-US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8478" y="1616046"/>
            <a:ext cx="8153400" cy="4572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Food affects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everything we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do.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How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we look,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feel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act.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How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well we function every day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Your body makes 100 million cells a day </a:t>
            </a:r>
          </a:p>
          <a:p>
            <a:pPr>
              <a:buNone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      It </a:t>
            </a:r>
            <a:r>
              <a:rPr lang="en-CA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remakes itself every 7 years. </a:t>
            </a:r>
            <a:r>
              <a:rPr lang="en-CA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Food supplies the nutrients we need to function properly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Growing, repairing, sleeping soundly, energy levels, moods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thinking, focus, memory, hormone levels.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08653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738416" y="284873"/>
            <a:ext cx="5181600" cy="160019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CA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CA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CA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Low on Time</a:t>
            </a:r>
            <a:br>
              <a:rPr lang="en-CA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CA" sz="4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6248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protein bar,  almonds</a:t>
            </a:r>
          </a:p>
          <a:p>
            <a:endParaRPr lang="en-CA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Veggie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v-8 juice</a:t>
            </a:r>
          </a:p>
          <a:p>
            <a:endParaRPr lang="en-CA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Grains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rice cakes</a:t>
            </a:r>
          </a:p>
          <a:p>
            <a:endParaRPr lang="en-CA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Fruit</a:t>
            </a:r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Apple</a:t>
            </a:r>
          </a:p>
          <a:p>
            <a:endParaRPr lang="en-CA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v8 c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609600"/>
            <a:ext cx="1345223" cy="2590800"/>
          </a:xfrm>
          <a:prstGeom prst="rect">
            <a:avLst/>
          </a:prstGeom>
        </p:spPr>
      </p:pic>
      <p:pic>
        <p:nvPicPr>
          <p:cNvPr id="7" name="Picture 6" descr="ba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87988" y="3662678"/>
            <a:ext cx="4017380" cy="2266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4" name="Picture 3" descr="drinkware-popeyes-gear-shaker-delux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2804" y="0"/>
            <a:ext cx="2462808" cy="3386361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09600" y="548680"/>
            <a:ext cx="4800600" cy="1447800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CA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Even Lower on Time</a:t>
            </a:r>
            <a:br>
              <a:rPr lang="en-CA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CA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Shake’n</a:t>
            </a:r>
            <a:r>
              <a:rPr lang="en-CA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CA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Go</a:t>
            </a:r>
            <a:endParaRPr lang="en-CA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60" y="2313057"/>
            <a:ext cx="4939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Pure Isolate, 12-24g per woman,</a:t>
            </a:r>
          </a:p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24 plus for 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 </a:t>
            </a:r>
            <a:endParaRPr lang="en-CA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056257"/>
            <a:ext cx="3293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Vegetarian varieties as well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560" y="3151257"/>
            <a:ext cx="6697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Carbs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some carbs will help with nutrient absorption</a:t>
            </a:r>
          </a:p>
          <a:p>
            <a:endParaRPr lang="en-CA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Popeye's  on Stone Road provide samples, bring in your </a:t>
            </a:r>
          </a:p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shaker cup and see which kind is best for you.</a:t>
            </a:r>
          </a:p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Whey, rice, soy, pea, plain, vanilla, chocolate, etc</a:t>
            </a:r>
          </a:p>
          <a:p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752599"/>
            <a:ext cx="3429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-Fruit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-whole grain buns, 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-no sugar added jams 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-peanut butter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-granola bars 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-yogurt plain – honey </a:t>
            </a:r>
          </a:p>
          <a:p>
            <a:r>
              <a:rPr lang="en-C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-almonds/walnuts  ¼ c </a:t>
            </a:r>
            <a:endParaRPr lang="en-C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C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arfait.jp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5004048" y="1752599"/>
            <a:ext cx="3599236" cy="269595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66743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Healthy Breakfast</a:t>
            </a:r>
            <a:endParaRPr lang="en-CA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Garth Jansen</a:t>
            </a:r>
            <a:r>
              <a:rPr lang="en-US" sz="1800" b="1" dirty="0" smtClean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Employee Wellness Solutions Network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www.EWSNetwork.com</a:t>
            </a:r>
            <a:r>
              <a:rPr lang="en-US" sz="14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   I  </a:t>
            </a:r>
            <a:r>
              <a:rPr lang="en-US" sz="1400" b="1" u="sng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garth@EWSNetwork.com</a:t>
            </a:r>
            <a:r>
              <a:rPr lang="en-US" sz="1400" b="1" dirty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   I  519.860.0502</a:t>
            </a:r>
            <a:endParaRPr lang="en-CA" sz="1400" b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6" y="836712"/>
            <a:ext cx="9130613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Thank you.</a:t>
            </a:r>
            <a:br>
              <a:rPr lang="en-US" sz="4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CA" sz="24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96975"/>
            <a:ext cx="3673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94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11" name="Picture 10" descr="Canadian-cash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 r="22143" b="22857"/>
          <a:stretch>
            <a:fillRect/>
          </a:stretch>
        </p:blipFill>
        <p:spPr>
          <a:xfrm>
            <a:off x="827584" y="609600"/>
            <a:ext cx="2358437" cy="1752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200400" y="609600"/>
            <a:ext cx="2307704" cy="1782762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 it </a:t>
            </a:r>
            <a:br>
              <a:rPr lang="en-C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C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VS </a:t>
            </a:r>
            <a:br>
              <a:rPr lang="en-C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C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Bring it</a:t>
            </a:r>
            <a:endParaRPr lang="en-CA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idx="1"/>
          </p:nvPr>
        </p:nvSpPr>
        <p:spPr>
          <a:xfrm>
            <a:off x="429988" y="2512255"/>
            <a:ext cx="4040188" cy="457199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 it From Truck</a:t>
            </a:r>
            <a:endParaRPr lang="en-C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2"/>
          <p:cNvSpPr txBox="1">
            <a:spLocks/>
          </p:cNvSpPr>
          <p:nvPr/>
        </p:nvSpPr>
        <p:spPr>
          <a:xfrm>
            <a:off x="5004048" y="2438399"/>
            <a:ext cx="370186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Bring it From Home</a:t>
            </a:r>
            <a:endParaRPr lang="en-C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 bwMode="auto">
          <a:xfrm>
            <a:off x="457200" y="2895599"/>
            <a:ext cx="4040188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B050"/>
              </a:buClr>
              <a:buFont typeface="Wingdings 3" pitchFamily="18" charset="2"/>
              <a:buBlip>
                <a:blip r:embed="rId6"/>
              </a:buBlip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</a:t>
            </a:r>
          </a:p>
          <a:p>
            <a:pPr>
              <a:buClr>
                <a:srgbClr val="00B050"/>
              </a:buClr>
              <a:buFont typeface="Wingdings 3" pitchFamily="18" charset="2"/>
              <a:buBlip>
                <a:blip r:embed="rId6"/>
              </a:buBlip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Tempted by less nutritious choices</a:t>
            </a:r>
          </a:p>
          <a:p>
            <a:pPr>
              <a:buClr>
                <a:srgbClr val="00B050"/>
              </a:buClr>
              <a:buFont typeface="Wingdings 3" pitchFamily="18" charset="2"/>
              <a:buBlip>
                <a:blip r:embed="rId6"/>
              </a:buBlip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Portions decided for you</a:t>
            </a:r>
          </a:p>
          <a:p>
            <a:pPr>
              <a:buClr>
                <a:srgbClr val="00B050"/>
              </a:buClr>
              <a:buFont typeface="Wingdings 3" pitchFamily="18" charset="2"/>
              <a:buBlip>
                <a:blip r:embed="rId6"/>
              </a:buBlip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Packaged Food choices</a:t>
            </a:r>
          </a:p>
          <a:p>
            <a:pPr>
              <a:buClr>
                <a:srgbClr val="00B050"/>
              </a:buClr>
              <a:buFont typeface="Wingdings 3" pitchFamily="18" charset="2"/>
              <a:buBlip>
                <a:blip r:embed="rId6"/>
              </a:buBlip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Time used to purchase</a:t>
            </a:r>
          </a:p>
          <a:p>
            <a:pPr>
              <a:buFont typeface="Wingdings 3" pitchFamily="18" charset="2"/>
              <a:buNone/>
            </a:pPr>
            <a:endParaRPr lang="en-CA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Convenience</a:t>
            </a:r>
          </a:p>
          <a:p>
            <a:endParaRPr lang="en-C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13"/>
          <p:cNvSpPr txBox="1">
            <a:spLocks/>
          </p:cNvSpPr>
          <p:nvPr/>
        </p:nvSpPr>
        <p:spPr>
          <a:xfrm>
            <a:off x="4863816" y="2971800"/>
            <a:ext cx="4041775" cy="3505201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 Expensive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temptation, you eat what you bring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 Control portion sizes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Made from fresh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time to sit and eat</a:t>
            </a:r>
          </a:p>
          <a:p>
            <a:endParaRPr lang="en-CA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Blip>
                <a:blip r:embed="rId6"/>
              </a:buBlip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Must be organized and make ahead</a:t>
            </a:r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Project-Lunchbox-IMG_38901.jpg"/>
          <p:cNvPicPr>
            <a:picLocks noChangeAspect="1"/>
          </p:cNvPicPr>
          <p:nvPr/>
        </p:nvPicPr>
        <p:blipFill>
          <a:blip r:embed="rId7" cstate="print"/>
          <a:srcRect l="9761" b="8961"/>
          <a:stretch>
            <a:fillRect/>
          </a:stretch>
        </p:blipFill>
        <p:spPr>
          <a:xfrm rot="16200000" flipH="1">
            <a:off x="6027862" y="168848"/>
            <a:ext cx="1713684" cy="259519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473990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4" name="Picture 3" descr="fruits.jpg"/>
          <p:cNvPicPr>
            <a:picLocks noChangeAspect="1"/>
          </p:cNvPicPr>
          <p:nvPr/>
        </p:nvPicPr>
        <p:blipFill>
          <a:blip r:embed="rId5" cstate="print"/>
          <a:srcRect t="8333" r="5784" b="2778"/>
          <a:stretch>
            <a:fillRect/>
          </a:stretch>
        </p:blipFill>
        <p:spPr>
          <a:xfrm>
            <a:off x="5071864" y="3810000"/>
            <a:ext cx="2895600" cy="2244090"/>
          </a:xfrm>
          <a:prstGeom prst="rect">
            <a:avLst/>
          </a:prstGeom>
        </p:spPr>
      </p:pic>
      <p:pic>
        <p:nvPicPr>
          <p:cNvPr id="5" name="Picture 4" descr="group-of-bread-and-grain-products-thumb8219526.jpg"/>
          <p:cNvPicPr>
            <a:picLocks noChangeAspect="1"/>
          </p:cNvPicPr>
          <p:nvPr/>
        </p:nvPicPr>
        <p:blipFill>
          <a:blip r:embed="rId6" cstate="print"/>
          <a:srcRect l="4081" r="6122" b="10621"/>
          <a:stretch>
            <a:fillRect/>
          </a:stretch>
        </p:blipFill>
        <p:spPr>
          <a:xfrm>
            <a:off x="1143001" y="3657600"/>
            <a:ext cx="2971800" cy="2026228"/>
          </a:xfrm>
          <a:prstGeom prst="rect">
            <a:avLst/>
          </a:prstGeom>
        </p:spPr>
      </p:pic>
      <p:pic>
        <p:nvPicPr>
          <p:cNvPr id="6" name="Picture 4" descr="http://projects.cbe.ab.ca/sss/nutrition/images/me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295400"/>
            <a:ext cx="2667000" cy="1933577"/>
          </a:xfrm>
          <a:prstGeom prst="rect">
            <a:avLst/>
          </a:prstGeom>
          <a:noFill/>
        </p:spPr>
      </p:pic>
      <p:pic>
        <p:nvPicPr>
          <p:cNvPr id="7" name="Picture 6" descr="vegetables.jpg"/>
          <p:cNvPicPr>
            <a:picLocks noChangeAspect="1"/>
          </p:cNvPicPr>
          <p:nvPr/>
        </p:nvPicPr>
        <p:blipFill>
          <a:blip r:embed="rId8" cstate="print"/>
          <a:srcRect b="6061"/>
          <a:stretch>
            <a:fillRect/>
          </a:stretch>
        </p:blipFill>
        <p:spPr>
          <a:xfrm>
            <a:off x="5148064" y="1447800"/>
            <a:ext cx="2819400" cy="2161036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28106" y="533400"/>
            <a:ext cx="9115894" cy="762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n-CA" sz="4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CA" sz="4000" dirty="0" smtClean="0">
                <a:latin typeface="Arial" pitchFamily="34" charset="0"/>
                <a:cs typeface="Arial" pitchFamily="34" charset="0"/>
              </a:rPr>
              <a:t>Okay</a:t>
            </a:r>
            <a:r>
              <a:rPr lang="en-CA" sz="4400" dirty="0" smtClean="0">
                <a:latin typeface="Arial" pitchFamily="34" charset="0"/>
                <a:cs typeface="Arial" pitchFamily="34" charset="0"/>
              </a:rPr>
              <a:t> I’m bringing it!”</a:t>
            </a:r>
            <a:endParaRPr lang="en-CA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486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Whole Grains</a:t>
            </a:r>
            <a:endParaRPr lang="en-CA" sz="32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971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600" dirty="0" smtClean="0">
                <a:solidFill>
                  <a:schemeClr val="accent1"/>
                </a:solidFill>
                <a:latin typeface="Bookman Old Style" pitchFamily="18" charset="0"/>
                <a:cs typeface="AngsanaUPC" pitchFamily="18" charset="-34"/>
              </a:rPr>
              <a:t>Lean Protein</a:t>
            </a:r>
            <a:endParaRPr lang="en-CA" sz="3600" dirty="0">
              <a:solidFill>
                <a:schemeClr val="accent1"/>
              </a:solidFill>
              <a:latin typeface="Bookman Old Style" pitchFamily="18" charset="0"/>
              <a:cs typeface="AngsanaUPC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4" name="Picture 3" descr="water ju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5551" y="0"/>
            <a:ext cx="2098542" cy="2636912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17293" y="1415764"/>
            <a:ext cx="403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found in every cell and  in the spaces around the cells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carries nutrients throughout body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assists in digesting foods, removing wastes, regulating temperature, and cushioning sensitive parts of our body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each day we lose 2 to 3 quarts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486656" y="1415764"/>
            <a:ext cx="350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 pitchFamily="18" charset="2"/>
              <a:buNone/>
            </a:pP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Signs of    </a:t>
            </a:r>
          </a:p>
          <a:p>
            <a:pPr>
              <a:buFont typeface="Wingdings 3" pitchFamily="18" charset="2"/>
              <a:buNone/>
            </a:pP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Dehydration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Thirst , Dry Mouth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Loss of Appetite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Dry Skin , Skin Flushing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Dark Colored Urine 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Fatigue , Weakness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Chills , Head Rushes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Headaches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160493" y="381000"/>
            <a:ext cx="2438400" cy="762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Water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4" name="Picture 3" descr="Proteins.jpg"/>
          <p:cNvPicPr>
            <a:picLocks noChangeAspect="1"/>
          </p:cNvPicPr>
          <p:nvPr/>
        </p:nvPicPr>
        <p:blipFill>
          <a:blip r:embed="rId5" cstate="print"/>
          <a:srcRect t="10000" b="5000"/>
          <a:stretch>
            <a:fillRect/>
          </a:stretch>
        </p:blipFill>
        <p:spPr>
          <a:xfrm>
            <a:off x="5198190" y="0"/>
            <a:ext cx="3852610" cy="2619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7329" y="1309887"/>
            <a:ext cx="6477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Protein will help satisfy your </a:t>
            </a:r>
          </a:p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appetite and  give you energy </a:t>
            </a:r>
          </a:p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the afternoon.                                                        </a:t>
            </a:r>
          </a:p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Nuts, Nut butters 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Bean Salad, Chili, Chickpea Salad, Hummus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Lean beef,  pork, chicken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Fish –Tuna, Salmon, Sardines, Seafood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Tofu, Soy Milk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Protein Shake, Protein Bar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Milk, Cheese, Yogurt 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Turkey, Bison  Pepperette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Hard Boiled Eggs – Egg Salad </a:t>
            </a:r>
          </a:p>
          <a:p>
            <a:pPr lvl="0"/>
            <a:endParaRPr lang="en-C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111" y="404664"/>
            <a:ext cx="3573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Lean Protein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4" name="Picture 2" descr="C:\Users\Rose\Desktop\webmd_photo_of_chicken_and_card_deck.jpg"/>
          <p:cNvPicPr>
            <a:picLocks noChangeAspect="1" noChangeArrowheads="1"/>
          </p:cNvPicPr>
          <p:nvPr/>
        </p:nvPicPr>
        <p:blipFill>
          <a:blip r:embed="rId5" cstate="print"/>
          <a:srcRect l="15532" t="17143" r="14575" b="17143"/>
          <a:stretch>
            <a:fillRect/>
          </a:stretch>
        </p:blipFill>
        <p:spPr bwMode="auto">
          <a:xfrm>
            <a:off x="3419872" y="3671737"/>
            <a:ext cx="2743200" cy="1752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339969" y="1295401"/>
            <a:ext cx="80032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2 eggs  (1 egg=1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oz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protein)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3oz. cooked  poultry or meat- your palm, a deck of cards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¾ cup cooked beans-baseball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Tbsp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peanut butter-</a:t>
            </a:r>
            <a:r>
              <a:rPr lang="en-CA" sz="2000" dirty="0" err="1" smtClean="0">
                <a:latin typeface="Arial" pitchFamily="34" charset="0"/>
                <a:cs typeface="Arial" pitchFamily="34" charset="0"/>
              </a:rPr>
              <a:t>ping-pong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ball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1 tablespoon peanut butter = 1 oz. Meat - thumb tip </a:t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latin typeface="Arial" pitchFamily="34" charset="0"/>
                <a:cs typeface="Arial" pitchFamily="34" charset="0"/>
              </a:rPr>
              <a:t>3 ounces grilled/baked fish - check book , eye glass case</a:t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en-CA" sz="3200" dirty="0" smtClean="0">
              <a:latin typeface="Arial" pitchFamily="34" charset="0"/>
              <a:cs typeface="Arial" pitchFamily="34" charset="0"/>
            </a:endParaRPr>
          </a:p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6" descr="http://www.heb.com/static/images/portion-size-palm-203X111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60232" y="4005261"/>
            <a:ext cx="1933575" cy="10572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CA" sz="4400" dirty="0" smtClean="0">
                <a:effectLst/>
                <a:latin typeface="Arial" pitchFamily="34" charset="0"/>
                <a:cs typeface="Arial" pitchFamily="34" charset="0"/>
              </a:rPr>
              <a:t>Portion</a:t>
            </a:r>
            <a:r>
              <a:rPr lang="en-CA" dirty="0" smtClean="0">
                <a:effectLst/>
                <a:latin typeface="Arial" pitchFamily="34" charset="0"/>
                <a:cs typeface="Arial" pitchFamily="34" charset="0"/>
              </a:rPr>
              <a:t> Sizes-Meat and Alternatives</a:t>
            </a:r>
            <a:endParaRPr lang="en-CA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Rose\Desktop\webmd_photo_of_peanut_butter_and_golf_b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33800"/>
            <a:ext cx="2510278" cy="170576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981976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77015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www.EWSNetwork.com</a:t>
            </a:r>
          </a:p>
        </p:txBody>
      </p:sp>
      <p:pic>
        <p:nvPicPr>
          <p:cNvPr id="5" name="Picture 4" descr="rainbow v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0619" y="2345"/>
            <a:ext cx="3505200" cy="2926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419" y="1831145"/>
            <a:ext cx="6096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 need  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7-10 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servings of vegetables </a:t>
            </a:r>
          </a:p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fruit each day. </a:t>
            </a:r>
          </a:p>
          <a:p>
            <a:pPr lvl="0"/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Try to squeeze in 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two 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each meal.</a:t>
            </a: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C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CA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80" y="819054"/>
            <a:ext cx="403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Vegetables</a:t>
            </a:r>
            <a:endParaRPr lang="en-CA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019" y="3126545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Baby carrots, cucumber or pepper slices 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Veggie soup, vegetarian chili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Grape tomatoes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Spinach salad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V-8 juice, Green Drink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Fresh Sprouts from our local farmers market </a:t>
            </a:r>
          </a:p>
          <a:p>
            <a:endParaRPr lang="en-C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56" y="5835364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28106" y="6457664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457200" y="1484784"/>
            <a:ext cx="8147248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250 mL (1 cup) leafy raw vegetables or salad- baseball or a fist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125 mL (½ cup) fresh, frozen or canned  vegetable or fruit 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 1 ear of corn on the cob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1/2 cup cooked broccoli -light bulb, baseball</a:t>
            </a: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1 medium baked potato - computer mouse or a fist </a:t>
            </a:r>
            <a:br>
              <a:rPr lang="en-CA" sz="2000" dirty="0" smtClean="0">
                <a:latin typeface="Arial" pitchFamily="34" charset="0"/>
                <a:cs typeface="Arial" pitchFamily="34" charset="0"/>
              </a:rPr>
            </a:b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Arial" pitchFamily="34" charset="0"/>
                <a:cs typeface="Arial" pitchFamily="34" charset="0"/>
              </a:rPr>
              <a:t>Portion Sizes-Vegetables</a:t>
            </a:r>
            <a:endParaRPr lang="en-CA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Rose\Desktop\webmd_photo_of_broccoli_and_baseball.jpg"/>
          <p:cNvPicPr>
            <a:picLocks noChangeAspect="1" noChangeArrowheads="1"/>
          </p:cNvPicPr>
          <p:nvPr/>
        </p:nvPicPr>
        <p:blipFill>
          <a:blip r:embed="rId5" cstate="print"/>
          <a:srcRect r="1848" b="7407"/>
          <a:stretch>
            <a:fillRect/>
          </a:stretch>
        </p:blipFill>
        <p:spPr bwMode="auto">
          <a:xfrm>
            <a:off x="1371600" y="3733800"/>
            <a:ext cx="2971799" cy="1905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Users\Rose\Desktop\webmd_photo_of_potato_and_mou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733800"/>
            <a:ext cx="2819400" cy="191581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6780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2AF2F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2AF2F"/>
      </a:accent6>
      <a:hlink>
        <a:srgbClr val="72AF2F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15368</TotalTime>
  <Words>1399</Words>
  <Application>Microsoft Office PowerPoint</Application>
  <PresentationFormat>On-screen Show (4:3)</PresentationFormat>
  <Paragraphs>274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PowerPoint Presentation</vt:lpstr>
      <vt:lpstr>We Need Food</vt:lpstr>
      <vt:lpstr>Buy it  VS  Bring it</vt:lpstr>
      <vt:lpstr>PowerPoint Presentation</vt:lpstr>
      <vt:lpstr>Water</vt:lpstr>
      <vt:lpstr>PowerPoint Presentation</vt:lpstr>
      <vt:lpstr>Portion Sizes-Meat and Alternatives</vt:lpstr>
      <vt:lpstr>PowerPoint Presentation</vt:lpstr>
      <vt:lpstr>Portion Sizes-Vegetables</vt:lpstr>
      <vt:lpstr>PowerPoint Presentation</vt:lpstr>
      <vt:lpstr>Portion Sizes-Grains</vt:lpstr>
      <vt:lpstr>PowerPoint Presentation</vt:lpstr>
      <vt:lpstr>Portion Sizes-Fruits </vt:lpstr>
      <vt:lpstr>Portion Sizes-Milk and Alternatives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Wellness a Priority? by Employer’s Edge Inc.</dc:title>
  <dc:creator>Employers' Edge Inc.</dc:creator>
  <cp:lastModifiedBy>Owner</cp:lastModifiedBy>
  <cp:revision>515</cp:revision>
  <cp:lastPrinted>2012-07-19T11:27:16Z</cp:lastPrinted>
  <dcterms:created xsi:type="dcterms:W3CDTF">2007-04-09T16:01:58Z</dcterms:created>
  <dcterms:modified xsi:type="dcterms:W3CDTF">2012-07-22T19:16:14Z</dcterms:modified>
</cp:coreProperties>
</file>