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theme/themeOverride3.xml" ContentType="application/vnd.openxmlformats-officedocument.themeOverride+xml"/>
  <Override PartName="/ppt/theme/themeOverride4.xml" ContentType="application/vnd.openxmlformats-officedocument.themeOverride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charts/chart1.xml" ContentType="application/vnd.openxmlformats-officedocument.drawingml.chart+xml"/>
  <Override PartName="/ppt/theme/themeOverride5.xml" ContentType="application/vnd.openxmlformats-officedocument.themeOverride+xml"/>
  <Override PartName="/ppt/charts/chart2.xml" ContentType="application/vnd.openxmlformats-officedocument.drawingml.chart+xml"/>
  <Override PartName="/ppt/theme/themeOverride6.xml" ContentType="application/vnd.openxmlformats-officedocument.themeOverride+xml"/>
  <Override PartName="/ppt/notesSlides/notesSlide7.xml" ContentType="application/vnd.openxmlformats-officedocument.presentationml.notesSlide+xml"/>
  <Override PartName="/ppt/tags/tag2.xml" ContentType="application/vnd.openxmlformats-officedocument.presentationml.tags+xml"/>
  <Override PartName="/ppt/notesSlides/notesSlide8.xml" ContentType="application/vnd.openxmlformats-officedocument.presentationml.notesSlide+xml"/>
  <Override PartName="/ppt/tags/tag3.xml" ContentType="application/vnd.openxmlformats-officedocument.presentationml.tags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charts/chart3.xml" ContentType="application/vnd.openxmlformats-officedocument.drawingml.chart+xml"/>
  <Override PartName="/ppt/theme/themeOverride7.xml" ContentType="application/vnd.openxmlformats-officedocument.themeOverr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tags/tag4.xml" ContentType="application/vnd.openxmlformats-officedocument.presentationml.tags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tags/tag5.xml" ContentType="application/vnd.openxmlformats-officedocument.presentationml.tags+xml"/>
  <Override PartName="/ppt/notesSlides/notesSlide22.xml" ContentType="application/vnd.openxmlformats-officedocument.presentationml.notesSlide+xml"/>
  <Override PartName="/ppt/tags/tag6.xml" ContentType="application/vnd.openxmlformats-officedocument.presentationml.tags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35" r:id="rId1"/>
  </p:sldMasterIdLst>
  <p:notesMasterIdLst>
    <p:notesMasterId r:id="rId30"/>
  </p:notesMasterIdLst>
  <p:handoutMasterIdLst>
    <p:handoutMasterId r:id="rId31"/>
  </p:handoutMasterIdLst>
  <p:sldIdLst>
    <p:sldId id="530" r:id="rId2"/>
    <p:sldId id="519" r:id="rId3"/>
    <p:sldId id="456" r:id="rId4"/>
    <p:sldId id="516" r:id="rId5"/>
    <p:sldId id="505" r:id="rId6"/>
    <p:sldId id="524" r:id="rId7"/>
    <p:sldId id="525" r:id="rId8"/>
    <p:sldId id="477" r:id="rId9"/>
    <p:sldId id="529" r:id="rId10"/>
    <p:sldId id="527" r:id="rId11"/>
    <p:sldId id="495" r:id="rId12"/>
    <p:sldId id="496" r:id="rId13"/>
    <p:sldId id="497" r:id="rId14"/>
    <p:sldId id="498" r:id="rId15"/>
    <p:sldId id="499" r:id="rId16"/>
    <p:sldId id="500" r:id="rId17"/>
    <p:sldId id="501" r:id="rId18"/>
    <p:sldId id="510" r:id="rId19"/>
    <p:sldId id="503" r:id="rId20"/>
    <p:sldId id="460" r:id="rId21"/>
    <p:sldId id="473" r:id="rId22"/>
    <p:sldId id="475" r:id="rId23"/>
    <p:sldId id="504" r:id="rId24"/>
    <p:sldId id="511" r:id="rId25"/>
    <p:sldId id="514" r:id="rId26"/>
    <p:sldId id="528" r:id="rId27"/>
    <p:sldId id="515" r:id="rId28"/>
    <p:sldId id="420" r:id="rId29"/>
  </p:sldIdLst>
  <p:sldSz cx="9144000" cy="6858000" type="screen4x3"/>
  <p:notesSz cx="7315200" cy="9601200"/>
  <p:defaultTextStyle>
    <a:defPPr>
      <a:defRPr lang="en-CA"/>
    </a:defPPr>
    <a:lvl1pPr algn="l" rtl="0" fontAlgn="base">
      <a:spcBef>
        <a:spcPct val="0"/>
      </a:spcBef>
      <a:spcAft>
        <a:spcPct val="0"/>
      </a:spcAft>
      <a:defRPr sz="1600" kern="1200">
        <a:solidFill>
          <a:srgbClr val="3856B4"/>
        </a:solidFill>
        <a:latin typeface="Tahom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1600" kern="1200">
        <a:solidFill>
          <a:srgbClr val="3856B4"/>
        </a:solidFill>
        <a:latin typeface="Tahom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1600" kern="1200">
        <a:solidFill>
          <a:srgbClr val="3856B4"/>
        </a:solidFill>
        <a:latin typeface="Tahom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1600" kern="1200">
        <a:solidFill>
          <a:srgbClr val="3856B4"/>
        </a:solidFill>
        <a:latin typeface="Tahom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1600" kern="1200">
        <a:solidFill>
          <a:srgbClr val="3856B4"/>
        </a:solidFill>
        <a:latin typeface="Tahoma" pitchFamily="34" charset="0"/>
        <a:ea typeface="+mn-ea"/>
        <a:cs typeface="+mn-cs"/>
      </a:defRPr>
    </a:lvl5pPr>
    <a:lvl6pPr marL="2286000" algn="l" defTabSz="914400" rtl="0" eaLnBrk="1" latinLnBrk="0" hangingPunct="1">
      <a:defRPr sz="1600" kern="1200">
        <a:solidFill>
          <a:srgbClr val="3856B4"/>
        </a:solidFill>
        <a:latin typeface="Tahoma" pitchFamily="34" charset="0"/>
        <a:ea typeface="+mn-ea"/>
        <a:cs typeface="+mn-cs"/>
      </a:defRPr>
    </a:lvl6pPr>
    <a:lvl7pPr marL="2743200" algn="l" defTabSz="914400" rtl="0" eaLnBrk="1" latinLnBrk="0" hangingPunct="1">
      <a:defRPr sz="1600" kern="1200">
        <a:solidFill>
          <a:srgbClr val="3856B4"/>
        </a:solidFill>
        <a:latin typeface="Tahoma" pitchFamily="34" charset="0"/>
        <a:ea typeface="+mn-ea"/>
        <a:cs typeface="+mn-cs"/>
      </a:defRPr>
    </a:lvl7pPr>
    <a:lvl8pPr marL="3200400" algn="l" defTabSz="914400" rtl="0" eaLnBrk="1" latinLnBrk="0" hangingPunct="1">
      <a:defRPr sz="1600" kern="1200">
        <a:solidFill>
          <a:srgbClr val="3856B4"/>
        </a:solidFill>
        <a:latin typeface="Tahoma" pitchFamily="34" charset="0"/>
        <a:ea typeface="+mn-ea"/>
        <a:cs typeface="+mn-cs"/>
      </a:defRPr>
    </a:lvl8pPr>
    <a:lvl9pPr marL="3657600" algn="l" defTabSz="914400" rtl="0" eaLnBrk="1" latinLnBrk="0" hangingPunct="1">
      <a:defRPr sz="1600" kern="1200">
        <a:solidFill>
          <a:srgbClr val="3856B4"/>
        </a:solidFill>
        <a:latin typeface="Tahoma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 useTimings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B8E08C"/>
    <a:srgbClr val="669900"/>
    <a:srgbClr val="99CC00"/>
    <a:srgbClr val="FF9966"/>
    <a:srgbClr val="FF0000"/>
    <a:srgbClr val="CC9B00"/>
    <a:srgbClr val="0000FF"/>
    <a:srgbClr val="69A12B"/>
    <a:srgbClr val="FF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125E5076-3810-47DD-B79F-674D7AD40C01}" styleName="Dark Style 1 - Accent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912C8C85-51F0-491E-9774-3900AFEF0FD7}" styleName="Light Style 2 - Accent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71" autoAdjust="0"/>
    <p:restoredTop sz="98944" autoAdjust="0"/>
  </p:normalViewPr>
  <p:slideViewPr>
    <p:cSldViewPr>
      <p:cViewPr varScale="1">
        <p:scale>
          <a:sx n="74" d="100"/>
          <a:sy n="74" d="100"/>
        </p:scale>
        <p:origin x="-1068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90" d="100"/>
        <a:sy n="9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35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oleObject" Target="file:///C:\Documents%20and%20Settings\user\Desktop\EWS%20Network\0%20Proposals%20and%20Contracts\Clients%202.xlsx" TargetMode="External"/><Relationship Id="rId1" Type="http://schemas.openxmlformats.org/officeDocument/2006/relationships/themeOverride" Target="../theme/themeOverride5.xm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oleObject" Target="file:///C:\Documents%20and%20Settings\user\Desktop\EWS%20Network\0%20Proposals%20and%20Contracts\Clients%202.xlsx" TargetMode="External"/><Relationship Id="rId1" Type="http://schemas.openxmlformats.org/officeDocument/2006/relationships/themeOverride" Target="../theme/themeOverride6.xml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oleObject" Target="file:///C:\Documents%20and%20Settings\user\Desktop\Logs\0%20Master%20Log%20Summary%2011%2009.xls" TargetMode="External"/><Relationship Id="rId1" Type="http://schemas.openxmlformats.org/officeDocument/2006/relationships/themeOverride" Target="../theme/themeOverride7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0.20560202672954034"/>
          <c:y val="0.1662076685786911"/>
          <c:w val="0.3578707304126702"/>
          <c:h val="0.5856248868987749"/>
        </c:manualLayout>
      </c:layout>
      <c:pieChart>
        <c:varyColors val="1"/>
        <c:ser>
          <c:idx val="0"/>
          <c:order val="0"/>
          <c:spPr>
            <a:ln>
              <a:solidFill>
                <a:srgbClr val="002060"/>
              </a:solidFill>
            </a:ln>
            <a:effectLst>
              <a:outerShdw blurRad="50800" dist="38100" dir="2700000" sx="103000" sy="103000" algn="tl" rotWithShape="0">
                <a:prstClr val="black">
                  <a:alpha val="40000"/>
                </a:prstClr>
              </a:outerShdw>
            </a:effectLst>
          </c:spPr>
          <c:dPt>
            <c:idx val="1"/>
            <c:bubble3D val="0"/>
            <c:spPr>
              <a:solidFill>
                <a:srgbClr val="FF0000"/>
              </a:solidFill>
              <a:ln>
                <a:solidFill>
                  <a:srgbClr val="002060"/>
                </a:solidFill>
              </a:ln>
              <a:effectLst>
                <a:outerShdw blurRad="50800" dist="38100" dir="2700000" sx="103000" sy="103000" algn="tl" rotWithShape="0">
                  <a:prstClr val="black">
                    <a:alpha val="40000"/>
                  </a:prstClr>
                </a:outerShdw>
              </a:effectLst>
            </c:spPr>
          </c:dPt>
          <c:dPt>
            <c:idx val="2"/>
            <c:bubble3D val="0"/>
            <c:explosion val="1"/>
          </c:dPt>
          <c:dPt>
            <c:idx val="3"/>
            <c:bubble3D val="0"/>
            <c:spPr>
              <a:solidFill>
                <a:srgbClr val="FFFF00"/>
              </a:solidFill>
              <a:ln>
                <a:solidFill>
                  <a:srgbClr val="002060"/>
                </a:solidFill>
              </a:ln>
              <a:effectLst>
                <a:outerShdw blurRad="50800" dist="38100" dir="2700000" sx="103000" sy="103000" algn="tl" rotWithShape="0">
                  <a:prstClr val="black">
                    <a:alpha val="40000"/>
                  </a:prstClr>
                </a:outerShdw>
              </a:effectLst>
            </c:spPr>
          </c:dPt>
          <c:dPt>
            <c:idx val="4"/>
            <c:bubble3D val="0"/>
            <c:spPr>
              <a:solidFill>
                <a:srgbClr val="FF00FF"/>
              </a:solidFill>
              <a:ln>
                <a:solidFill>
                  <a:srgbClr val="002060"/>
                </a:solidFill>
              </a:ln>
              <a:effectLst>
                <a:outerShdw blurRad="50800" dist="38100" dir="2700000" sx="103000" sy="103000" algn="tl" rotWithShape="0">
                  <a:prstClr val="black">
                    <a:alpha val="40000"/>
                  </a:prstClr>
                </a:outerShdw>
              </a:effectLst>
            </c:spPr>
          </c:dPt>
          <c:dPt>
            <c:idx val="5"/>
            <c:bubble3D val="0"/>
            <c:spPr>
              <a:solidFill>
                <a:srgbClr val="FFC000"/>
              </a:solidFill>
              <a:ln>
                <a:solidFill>
                  <a:srgbClr val="002060"/>
                </a:solidFill>
              </a:ln>
              <a:effectLst>
                <a:outerShdw blurRad="50800" dist="38100" dir="2700000" sx="103000" sy="103000" algn="tl" rotWithShape="0">
                  <a:prstClr val="black">
                    <a:alpha val="40000"/>
                  </a:prstClr>
                </a:outerShdw>
              </a:effectLst>
            </c:spPr>
          </c:dPt>
          <c:dPt>
            <c:idx val="6"/>
            <c:bubble3D val="0"/>
            <c:spPr>
              <a:solidFill>
                <a:schemeClr val="accent5">
                  <a:lumMod val="60000"/>
                  <a:lumOff val="40000"/>
                </a:schemeClr>
              </a:solidFill>
              <a:ln>
                <a:solidFill>
                  <a:srgbClr val="002060"/>
                </a:solidFill>
              </a:ln>
              <a:effectLst>
                <a:outerShdw blurRad="50800" dist="38100" dir="2700000" sx="103000" sy="103000" algn="tl" rotWithShape="0">
                  <a:prstClr val="black">
                    <a:alpha val="40000"/>
                  </a:prstClr>
                </a:outerShdw>
              </a:effectLst>
            </c:spPr>
          </c:dPt>
          <c:dLbls>
            <c:dLbl>
              <c:idx val="0"/>
              <c:layout>
                <c:manualLayout>
                  <c:x val="5.7442626372734333E-2"/>
                  <c:y val="-3.455195081201419E-2"/>
                </c:manualLayout>
              </c:layout>
              <c:tx>
                <c:rich>
                  <a:bodyPr/>
                  <a:lstStyle/>
                  <a:p>
                    <a:r>
                      <a:rPr lang="en-US" sz="1400" dirty="0">
                        <a:latin typeface="Constantia" pitchFamily="18" charset="0"/>
                      </a:rPr>
                      <a:t>0-20, </a:t>
                    </a:r>
                    <a:r>
                      <a:rPr lang="en-US" sz="1400" dirty="0" smtClean="0">
                        <a:latin typeface="Constantia" pitchFamily="18" charset="0"/>
                      </a:rPr>
                      <a:t>8%</a:t>
                    </a:r>
                    <a:endParaRPr lang="en-US" dirty="0"/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2.2299650688163076E-2"/>
                  <c:y val="-9.8702715572385885E-2"/>
                </c:manualLayout>
              </c:layout>
              <c:tx>
                <c:rich>
                  <a:bodyPr/>
                  <a:lstStyle/>
                  <a:p>
                    <a:r>
                      <a:rPr lang="en-US" sz="1400" dirty="0" smtClean="0">
                        <a:latin typeface="Constantia" pitchFamily="18" charset="0"/>
                      </a:rPr>
                      <a:t>21-50</a:t>
                    </a:r>
                    <a:r>
                      <a:rPr lang="en-US" sz="1400" dirty="0">
                        <a:latin typeface="Constantia" pitchFamily="18" charset="0"/>
                      </a:rPr>
                      <a:t>, </a:t>
                    </a:r>
                    <a:r>
                      <a:rPr lang="en-US" sz="1400" dirty="0" smtClean="0">
                        <a:latin typeface="Constantia" pitchFamily="18" charset="0"/>
                      </a:rPr>
                      <a:t>16%</a:t>
                    </a:r>
                    <a:endParaRPr lang="en-US" dirty="0"/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-7.708631219907737E-2"/>
                  <c:y val="0.2529130507506589"/>
                </c:manualLayout>
              </c:layout>
              <c:tx>
                <c:rich>
                  <a:bodyPr/>
                  <a:lstStyle/>
                  <a:p>
                    <a:r>
                      <a:rPr lang="en-US" sz="1400" dirty="0" smtClean="0">
                        <a:latin typeface="Constantia" pitchFamily="18" charset="0"/>
                      </a:rPr>
                      <a:t>50-100</a:t>
                    </a:r>
                    <a:r>
                      <a:rPr lang="en-US" sz="1400" dirty="0">
                        <a:latin typeface="Constantia" pitchFamily="18" charset="0"/>
                      </a:rPr>
                      <a:t>, </a:t>
                    </a:r>
                    <a:r>
                      <a:rPr lang="en-US" sz="1400" dirty="0" smtClean="0">
                        <a:latin typeface="Constantia" pitchFamily="18" charset="0"/>
                      </a:rPr>
                      <a:t>15%</a:t>
                    </a:r>
                    <a:endParaRPr lang="en-US" dirty="0"/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-5.2542522049089602E-2"/>
                  <c:y val="-3.637339007288843E-2"/>
                </c:manualLayout>
              </c:layout>
              <c:tx>
                <c:rich>
                  <a:bodyPr/>
                  <a:lstStyle/>
                  <a:p>
                    <a:r>
                      <a:rPr lang="en-US" sz="1400" dirty="0">
                        <a:latin typeface="Constantia" pitchFamily="18" charset="0"/>
                      </a:rPr>
                      <a:t>100-500, </a:t>
                    </a:r>
                    <a:r>
                      <a:rPr lang="en-US" sz="1400" dirty="0" smtClean="0">
                        <a:latin typeface="Constantia" pitchFamily="18" charset="0"/>
                      </a:rPr>
                      <a:t>38%</a:t>
                    </a:r>
                    <a:endParaRPr lang="en-US" dirty="0"/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-1.8966433448492331E-2"/>
                  <c:y val="3.9174704686588797E-2"/>
                </c:manualLayout>
              </c:layout>
              <c:tx>
                <c:rich>
                  <a:bodyPr/>
                  <a:lstStyle/>
                  <a:p>
                    <a:r>
                      <a:rPr lang="en-US" sz="1400" dirty="0">
                        <a:latin typeface="Constantia" pitchFamily="18" charset="0"/>
                      </a:rPr>
                      <a:t>250-500, </a:t>
                    </a:r>
                    <a:r>
                      <a:rPr lang="en-US" sz="1400" dirty="0" smtClean="0">
                        <a:latin typeface="Constantia" pitchFamily="18" charset="0"/>
                      </a:rPr>
                      <a:t>12%</a:t>
                    </a:r>
                    <a:endParaRPr lang="en-US" dirty="0"/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-7.1436146344489859E-2"/>
                  <c:y val="-4.5343021652549588E-2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</c:dLbl>
            <c:dLbl>
              <c:idx val="6"/>
              <c:layout>
                <c:manualLayout>
                  <c:x val="7.2076226739597432E-2"/>
                  <c:y val="-7.7954000575633231E-2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400" b="1">
                    <a:solidFill>
                      <a:srgbClr val="002060"/>
                    </a:solidFill>
                    <a:latin typeface="Constantia" pitchFamily="18" charset="0"/>
                    <a:cs typeface="Arial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1"/>
            <c:showSerName val="0"/>
            <c:showPercent val="0"/>
            <c:showBubbleSize val="0"/>
            <c:showLeaderLines val="1"/>
          </c:dLbls>
          <c:cat>
            <c:strRef>
              <c:f>Sheet1!$F$14:$F$20</c:f>
              <c:strCache>
                <c:ptCount val="7"/>
                <c:pt idx="0">
                  <c:v>0-20</c:v>
                </c:pt>
                <c:pt idx="1">
                  <c:v>21-50</c:v>
                </c:pt>
                <c:pt idx="2">
                  <c:v>50-100</c:v>
                </c:pt>
                <c:pt idx="3">
                  <c:v>100-500</c:v>
                </c:pt>
                <c:pt idx="4">
                  <c:v>250-500</c:v>
                </c:pt>
                <c:pt idx="5">
                  <c:v>500-1000</c:v>
                </c:pt>
                <c:pt idx="6">
                  <c:v>1000+</c:v>
                </c:pt>
              </c:strCache>
            </c:strRef>
          </c:cat>
          <c:val>
            <c:numRef>
              <c:f>Sheet1!$G$14:$G$20</c:f>
              <c:numCache>
                <c:formatCode>0%</c:formatCode>
                <c:ptCount val="7"/>
                <c:pt idx="0">
                  <c:v>0.1</c:v>
                </c:pt>
                <c:pt idx="1">
                  <c:v>0.17499999999999999</c:v>
                </c:pt>
                <c:pt idx="2">
                  <c:v>0.125</c:v>
                </c:pt>
                <c:pt idx="3">
                  <c:v>0.4</c:v>
                </c:pt>
                <c:pt idx="4">
                  <c:v>0.1</c:v>
                </c:pt>
                <c:pt idx="5">
                  <c:v>0.05</c:v>
                </c:pt>
                <c:pt idx="6">
                  <c:v>0.05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externalData r:id="rId2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0.32354777153873032"/>
          <c:y val="0.14054232111763124"/>
          <c:w val="0.22589443817229496"/>
          <c:h val="0.58625765729776924"/>
        </c:manualLayout>
      </c:layout>
      <c:pieChart>
        <c:varyColors val="1"/>
        <c:ser>
          <c:idx val="0"/>
          <c:order val="0"/>
          <c:spPr>
            <a:ln>
              <a:solidFill>
                <a:srgbClr val="002060"/>
              </a:solidFill>
            </a:ln>
            <a:effectLst>
              <a:outerShdw blurRad="50800" dist="38100" dir="2700000" sx="101000" sy="101000" algn="tl" rotWithShape="0">
                <a:prstClr val="black">
                  <a:alpha val="40000"/>
                </a:prstClr>
              </a:outerShdw>
            </a:effectLst>
          </c:spPr>
          <c:dPt>
            <c:idx val="0"/>
            <c:bubble3D val="0"/>
            <c:spPr>
              <a:solidFill>
                <a:srgbClr val="002060"/>
              </a:solidFill>
              <a:ln>
                <a:solidFill>
                  <a:srgbClr val="002060"/>
                </a:solidFill>
              </a:ln>
              <a:effectLst>
                <a:outerShdw blurRad="50800" dist="38100" dir="2700000" sx="101000" sy="101000" algn="tl" rotWithShape="0">
                  <a:prstClr val="black">
                    <a:alpha val="40000"/>
                  </a:prstClr>
                </a:outerShdw>
              </a:effectLst>
            </c:spPr>
          </c:dPt>
          <c:dPt>
            <c:idx val="1"/>
            <c:bubble3D val="0"/>
            <c:spPr>
              <a:solidFill>
                <a:srgbClr val="FFFF00"/>
              </a:solidFill>
              <a:ln>
                <a:solidFill>
                  <a:srgbClr val="002060"/>
                </a:solidFill>
              </a:ln>
              <a:effectLst>
                <a:outerShdw blurRad="50800" dist="38100" dir="2700000" sx="101000" sy="101000" algn="tl" rotWithShape="0">
                  <a:prstClr val="black">
                    <a:alpha val="40000"/>
                  </a:prstClr>
                </a:outerShdw>
              </a:effectLst>
            </c:spPr>
          </c:dPt>
          <c:dPt>
            <c:idx val="2"/>
            <c:bubble3D val="0"/>
            <c:spPr>
              <a:solidFill>
                <a:srgbClr val="FF33CC"/>
              </a:solidFill>
              <a:ln>
                <a:solidFill>
                  <a:srgbClr val="002060"/>
                </a:solidFill>
              </a:ln>
              <a:effectLst>
                <a:outerShdw blurRad="50800" dist="38100" dir="2700000" sx="101000" sy="101000" algn="tl" rotWithShape="0">
                  <a:prstClr val="black">
                    <a:alpha val="40000"/>
                  </a:prstClr>
                </a:outerShdw>
              </a:effectLst>
            </c:spPr>
          </c:dPt>
          <c:dPt>
            <c:idx val="3"/>
            <c:bubble3D val="0"/>
            <c:spPr>
              <a:solidFill>
                <a:srgbClr val="FFC000"/>
              </a:solidFill>
              <a:ln>
                <a:solidFill>
                  <a:srgbClr val="002060"/>
                </a:solidFill>
              </a:ln>
              <a:effectLst>
                <a:outerShdw blurRad="50800" dist="38100" dir="2700000" sx="101000" sy="101000" algn="tl" rotWithShape="0">
                  <a:prstClr val="black">
                    <a:alpha val="40000"/>
                  </a:prstClr>
                </a:outerShdw>
              </a:effectLst>
            </c:spPr>
          </c:dPt>
          <c:dPt>
            <c:idx val="4"/>
            <c:bubble3D val="0"/>
            <c:spPr>
              <a:solidFill>
                <a:schemeClr val="accent4">
                  <a:lumMod val="60000"/>
                  <a:lumOff val="40000"/>
                </a:schemeClr>
              </a:solidFill>
              <a:ln>
                <a:solidFill>
                  <a:srgbClr val="002060"/>
                </a:solidFill>
              </a:ln>
              <a:effectLst>
                <a:outerShdw blurRad="50800" dist="38100" dir="2700000" sx="101000" sy="101000" algn="tl" rotWithShape="0">
                  <a:prstClr val="black">
                    <a:alpha val="40000"/>
                  </a:prstClr>
                </a:outerShdw>
              </a:effectLst>
            </c:spPr>
          </c:dPt>
          <c:dPt>
            <c:idx val="5"/>
            <c:bubble3D val="0"/>
            <c:spPr>
              <a:solidFill>
                <a:srgbClr val="92D050"/>
              </a:solidFill>
              <a:ln>
                <a:solidFill>
                  <a:srgbClr val="002060"/>
                </a:solidFill>
              </a:ln>
              <a:effectLst>
                <a:outerShdw blurRad="50800" dist="38100" dir="2700000" sx="101000" sy="101000" algn="tl" rotWithShape="0">
                  <a:prstClr val="black">
                    <a:alpha val="40000"/>
                  </a:prstClr>
                </a:outerShdw>
              </a:effectLst>
            </c:spPr>
          </c:dPt>
          <c:dPt>
            <c:idx val="6"/>
            <c:bubble3D val="0"/>
            <c:spPr>
              <a:solidFill>
                <a:srgbClr val="FF0000"/>
              </a:solidFill>
              <a:ln>
                <a:solidFill>
                  <a:srgbClr val="002060"/>
                </a:solidFill>
              </a:ln>
              <a:effectLst>
                <a:outerShdw blurRad="50800" dist="38100" dir="2700000" sx="101000" sy="101000" algn="tl" rotWithShape="0">
                  <a:prstClr val="black">
                    <a:alpha val="40000"/>
                  </a:prstClr>
                </a:outerShdw>
              </a:effectLst>
            </c:spPr>
          </c:dPt>
          <c:dLbls>
            <c:dLbl>
              <c:idx val="0"/>
              <c:layout>
                <c:manualLayout>
                  <c:x val="-1.4055486688652643E-2"/>
                  <c:y val="-2.2663881363609171E-2"/>
                </c:manualLayout>
              </c:layout>
              <c:tx>
                <c:rich>
                  <a:bodyPr/>
                  <a:lstStyle/>
                  <a:p>
                    <a:r>
                      <a:rPr lang="en-US" sz="1400" dirty="0" smtClean="0">
                        <a:latin typeface="Constantia" pitchFamily="18" charset="0"/>
                      </a:rPr>
                      <a:t>0-500/mth</a:t>
                    </a:r>
                    <a:r>
                      <a:rPr lang="en-US" sz="1400" dirty="0">
                        <a:latin typeface="Constantia" pitchFamily="18" charset="0"/>
                      </a:rPr>
                      <a:t>, </a:t>
                    </a:r>
                    <a:r>
                      <a:rPr lang="en-US" sz="1400" dirty="0" smtClean="0">
                        <a:latin typeface="Constantia" pitchFamily="18" charset="0"/>
                      </a:rPr>
                      <a:t>10%</a:t>
                    </a:r>
                    <a:endParaRPr lang="en-US" dirty="0"/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6.8616081352948777E-2"/>
                  <c:y val="0.20495505841231315"/>
                </c:manualLayout>
              </c:layout>
              <c:tx>
                <c:rich>
                  <a:bodyPr/>
                  <a:lstStyle/>
                  <a:p>
                    <a:r>
                      <a:rPr lang="en-US" sz="1400" dirty="0" smtClean="0">
                        <a:latin typeface="Constantia" pitchFamily="18" charset="0"/>
                      </a:rPr>
                      <a:t>$500-1000/mth, 29%</a:t>
                    </a:r>
                    <a:endParaRPr lang="en-US" dirty="0"/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4.3544326703985857E-2"/>
                  <c:y val="7.2280018298585977E-2"/>
                </c:manualLayout>
              </c:layout>
              <c:tx>
                <c:rich>
                  <a:bodyPr/>
                  <a:lstStyle/>
                  <a:p>
                    <a:r>
                      <a:rPr lang="en-US" sz="1400" dirty="0">
                        <a:latin typeface="Constantia" pitchFamily="18" charset="0"/>
                      </a:rPr>
                      <a:t>$</a:t>
                    </a:r>
                    <a:r>
                      <a:rPr lang="en-US" sz="1400" dirty="0" smtClean="0">
                        <a:latin typeface="Constantia" pitchFamily="18" charset="0"/>
                      </a:rPr>
                      <a:t>1000-1500/mth, 19%</a:t>
                    </a:r>
                    <a:endParaRPr lang="en-US" dirty="0"/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3.0645084024499272E-3"/>
                  <c:y val="1.0299603462863101E-2"/>
                </c:manualLayout>
              </c:layout>
              <c:tx>
                <c:rich>
                  <a:bodyPr/>
                  <a:lstStyle/>
                  <a:p>
                    <a:r>
                      <a:rPr lang="en-US" sz="1400" dirty="0">
                        <a:latin typeface="Constantia" pitchFamily="18" charset="0"/>
                      </a:rPr>
                      <a:t>$1500-2000/mth, </a:t>
                    </a:r>
                    <a:r>
                      <a:rPr lang="en-US" sz="1400" dirty="0" smtClean="0">
                        <a:latin typeface="Constantia" pitchFamily="18" charset="0"/>
                      </a:rPr>
                      <a:t>9%</a:t>
                    </a:r>
                    <a:endParaRPr lang="en-US" dirty="0"/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-4.0474720523874085E-3"/>
                  <c:y val="-8.5105394272431273E-3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-1.3454577358464162E-2"/>
                  <c:y val="2.5569541418474871E-2"/>
                </c:manualLayout>
              </c:layout>
              <c:tx>
                <c:rich>
                  <a:bodyPr/>
                  <a:lstStyle/>
                  <a:p>
                    <a:r>
                      <a:rPr lang="en-US" sz="1400" dirty="0" smtClean="0">
                        <a:latin typeface="Constantia" pitchFamily="18" charset="0"/>
                      </a:rPr>
                      <a:t>$2500-3500/mth</a:t>
                    </a:r>
                    <a:r>
                      <a:rPr lang="en-US" sz="1400" dirty="0">
                        <a:latin typeface="Constantia" pitchFamily="18" charset="0"/>
                      </a:rPr>
                      <a:t>, </a:t>
                    </a:r>
                    <a:r>
                      <a:rPr lang="en-US" sz="1400" dirty="0" smtClean="0">
                        <a:latin typeface="Constantia" pitchFamily="18" charset="0"/>
                      </a:rPr>
                      <a:t>12%</a:t>
                    </a:r>
                    <a:endParaRPr lang="en-US" dirty="0"/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</c:dLbl>
            <c:dLbl>
              <c:idx val="6"/>
              <c:layout>
                <c:manualLayout>
                  <c:x val="-2.7814156373623746E-2"/>
                  <c:y val="-3.5990910306324127E-2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400" b="1">
                    <a:solidFill>
                      <a:srgbClr val="002060"/>
                    </a:solidFill>
                    <a:latin typeface="Constantia" pitchFamily="18" charset="0"/>
                    <a:cs typeface="Arial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1"/>
            <c:showSerName val="0"/>
            <c:showPercent val="0"/>
            <c:showBubbleSize val="0"/>
            <c:showLeaderLines val="1"/>
          </c:dLbls>
          <c:cat>
            <c:strRef>
              <c:f>Sheet1!$F$50:$F$56</c:f>
              <c:strCache>
                <c:ptCount val="7"/>
                <c:pt idx="0">
                  <c:v>$0-500/mth</c:v>
                </c:pt>
                <c:pt idx="1">
                  <c:v>$500-1000/mth</c:v>
                </c:pt>
                <c:pt idx="2">
                  <c:v>$1000-1500/mth</c:v>
                </c:pt>
                <c:pt idx="3">
                  <c:v>$1500-2000/mth</c:v>
                </c:pt>
                <c:pt idx="4">
                  <c:v>$2000-$2500/mth</c:v>
                </c:pt>
                <c:pt idx="5">
                  <c:v>$2500-3500/mth</c:v>
                </c:pt>
                <c:pt idx="6">
                  <c:v>over $3500/mth</c:v>
                </c:pt>
              </c:strCache>
            </c:strRef>
          </c:cat>
          <c:val>
            <c:numRef>
              <c:f>Sheet1!$G$50:$G$56</c:f>
              <c:numCache>
                <c:formatCode>0%</c:formatCode>
                <c:ptCount val="7"/>
                <c:pt idx="0">
                  <c:v>0.13793103448275862</c:v>
                </c:pt>
                <c:pt idx="1">
                  <c:v>0.31034482758620691</c:v>
                </c:pt>
                <c:pt idx="2">
                  <c:v>0.17241379310344829</c:v>
                </c:pt>
                <c:pt idx="3">
                  <c:v>6.8965517241379309E-2</c:v>
                </c:pt>
                <c:pt idx="4">
                  <c:v>6.8965517241379309E-2</c:v>
                </c:pt>
                <c:pt idx="5">
                  <c:v>0.10344827586206896</c:v>
                </c:pt>
                <c:pt idx="6">
                  <c:v>0.13793103448275862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externalData r:id="rId2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0.12565633153612019"/>
          <c:y val="9.3181238196145127E-2"/>
          <c:w val="0.80241937466998059"/>
          <c:h val="0.79863130885017697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'[0 Master Log Summary 11 09.xls]jan-mar and apr-aug'!$F$496</c:f>
              <c:strCache>
                <c:ptCount val="1"/>
                <c:pt idx="0">
                  <c:v>Booked</c:v>
                </c:pt>
              </c:strCache>
            </c:strRef>
          </c:tx>
          <c:spPr>
            <a:solidFill>
              <a:srgbClr val="002060"/>
            </a:solidFill>
          </c:spPr>
          <c:invertIfNegative val="0"/>
          <c:dLbls>
            <c:dLbl>
              <c:idx val="1"/>
              <c:layout>
                <c:manualLayout>
                  <c:x val="2.0508057244286271E-3"/>
                  <c:y val="-4.1388092964024195E-2"/>
                </c:manualLayout>
              </c:layout>
              <c:tx>
                <c:rich>
                  <a:bodyPr/>
                  <a:lstStyle/>
                  <a:p>
                    <a:r>
                      <a:rPr lang="en-US" smtClean="0">
                        <a:latin typeface="Constantia" pitchFamily="18" charset="0"/>
                      </a:rPr>
                      <a:t>89%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2400" b="1">
                    <a:solidFill>
                      <a:schemeClr val="bg1"/>
                    </a:solidFill>
                    <a:latin typeface="Constantia" pitchFamily="18" charset="0"/>
                    <a:cs typeface="Arial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'[0 Master Log Summary 11 09.xls]jan-mar and apr-aug'!$G$495:$H$495</c:f>
              <c:strCache>
                <c:ptCount val="2"/>
                <c:pt idx="0">
                  <c:v>Booked/Not-booked</c:v>
                </c:pt>
                <c:pt idx="1">
                  <c:v>Attended/Cancelled</c:v>
                </c:pt>
              </c:strCache>
            </c:strRef>
          </c:cat>
          <c:val>
            <c:numRef>
              <c:f>'[0 Master Log Summary 11 09.xls]jan-mar and apr-aug'!$G$496:$H$496</c:f>
              <c:numCache>
                <c:formatCode>0%</c:formatCode>
                <c:ptCount val="2"/>
                <c:pt idx="0">
                  <c:v>0.98</c:v>
                </c:pt>
                <c:pt idx="1">
                  <c:v>0.87</c:v>
                </c:pt>
              </c:numCache>
            </c:numRef>
          </c:val>
        </c:ser>
        <c:ser>
          <c:idx val="1"/>
          <c:order val="1"/>
          <c:tx>
            <c:strRef>
              <c:f>'[0 Master Log Summary 11 09.xls]jan-mar and apr-aug'!$F$497</c:f>
              <c:strCache>
                <c:ptCount val="1"/>
                <c:pt idx="0">
                  <c:v>Attended</c:v>
                </c:pt>
              </c:strCache>
            </c:strRef>
          </c:tx>
          <c:spPr>
            <a:solidFill>
              <a:srgbClr val="92D050"/>
            </a:solidFill>
          </c:spPr>
          <c:invertIfNegative val="0"/>
          <c:dLbls>
            <c:dLbl>
              <c:idx val="0"/>
              <c:layout>
                <c:manualLayout>
                  <c:x val="-4.9504950495049506E-3"/>
                  <c:y val="-4.457179242279528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7.519534123271498E-17"/>
                  <c:y val="-9.5510983763132759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>
                        <a:latin typeface="Constantia" pitchFamily="18" charset="0"/>
                      </a:rPr>
                      <a:t>11%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2400" b="1">
                    <a:latin typeface="Constantia" pitchFamily="18" charset="0"/>
                    <a:cs typeface="Arial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'[0 Master Log Summary 11 09.xls]jan-mar and apr-aug'!$G$495:$H$495</c:f>
              <c:strCache>
                <c:ptCount val="2"/>
                <c:pt idx="0">
                  <c:v>Booked/Not-booked</c:v>
                </c:pt>
                <c:pt idx="1">
                  <c:v>Attended/Cancelled</c:v>
                </c:pt>
              </c:strCache>
            </c:strRef>
          </c:cat>
          <c:val>
            <c:numRef>
              <c:f>'[0 Master Log Summary 11 09.xls]jan-mar and apr-aug'!$G$497:$H$497</c:f>
              <c:numCache>
                <c:formatCode>0%</c:formatCode>
                <c:ptCount val="2"/>
                <c:pt idx="0">
                  <c:v>0.02</c:v>
                </c:pt>
                <c:pt idx="1">
                  <c:v>0.13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30"/>
        <c:overlap val="100"/>
        <c:axId val="135321088"/>
        <c:axId val="135322624"/>
      </c:barChart>
      <c:catAx>
        <c:axId val="135321088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1400" b="1">
                <a:latin typeface="Constantia" pitchFamily="18" charset="0"/>
                <a:cs typeface="Arial" pitchFamily="34" charset="0"/>
              </a:defRPr>
            </a:pPr>
            <a:endParaRPr lang="en-US"/>
          </a:p>
        </c:txPr>
        <c:crossAx val="135322624"/>
        <c:crosses val="autoZero"/>
        <c:auto val="1"/>
        <c:lblAlgn val="ctr"/>
        <c:lblOffset val="100"/>
        <c:noMultiLvlLbl val="0"/>
      </c:catAx>
      <c:valAx>
        <c:axId val="135322624"/>
        <c:scaling>
          <c:orientation val="minMax"/>
          <c:max val="1"/>
          <c:min val="0"/>
        </c:scaling>
        <c:delete val="0"/>
        <c:axPos val="l"/>
        <c:majorGridlines/>
        <c:numFmt formatCode="0%" sourceLinked="1"/>
        <c:majorTickMark val="out"/>
        <c:minorTickMark val="none"/>
        <c:tickLblPos val="nextTo"/>
        <c:txPr>
          <a:bodyPr/>
          <a:lstStyle/>
          <a:p>
            <a:pPr>
              <a:defRPr sz="1200" b="1">
                <a:latin typeface="Constantia" pitchFamily="18" charset="0"/>
                <a:cs typeface="Arial" pitchFamily="34" charset="0"/>
              </a:defRPr>
            </a:pPr>
            <a:endParaRPr lang="en-US"/>
          </a:p>
        </c:txPr>
        <c:crossAx val="135321088"/>
        <c:crosses val="autoZero"/>
        <c:crossBetween val="between"/>
      </c:valAx>
    </c:plotArea>
    <c:plotVisOnly val="1"/>
    <c:dispBlanksAs val="gap"/>
    <c:showDLblsOverMax val="0"/>
  </c:chart>
  <c:externalData r:id="rId2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C092977-5899-4F61-A364-C2E8FC0262E0}" type="doc">
      <dgm:prSet loTypeId="urn:microsoft.com/office/officeart/2005/8/layout/cycle1" loCatId="cycle" qsTypeId="urn:microsoft.com/office/officeart/2009/2/quickstyle/3d8" qsCatId="3D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F2F67236-A50C-4295-A9D8-80608B197C51}">
      <dgm:prSet phldrT="[Text]" custT="1"/>
      <dgm:spPr/>
      <dgm:t>
        <a:bodyPr/>
        <a:lstStyle/>
        <a:p>
          <a:r>
            <a:rPr lang="en-US" sz="2400" b="1" dirty="0" smtClean="0">
              <a:latin typeface="Constantia" pitchFamily="18" charset="0"/>
              <a:cs typeface="Arial" pitchFamily="34" charset="0"/>
            </a:rPr>
            <a:t>Group</a:t>
          </a:r>
          <a:endParaRPr lang="en-US" sz="2400" b="1" dirty="0">
            <a:latin typeface="Constantia" pitchFamily="18" charset="0"/>
            <a:cs typeface="Arial" pitchFamily="34" charset="0"/>
          </a:endParaRPr>
        </a:p>
      </dgm:t>
    </dgm:pt>
    <dgm:pt modelId="{2741F612-1607-4C3D-9FD2-D1421835F099}" type="parTrans" cxnId="{DB77817C-C4A6-48A6-8195-BC1102435F6E}">
      <dgm:prSet/>
      <dgm:spPr/>
      <dgm:t>
        <a:bodyPr/>
        <a:lstStyle/>
        <a:p>
          <a:endParaRPr lang="en-US"/>
        </a:p>
      </dgm:t>
    </dgm:pt>
    <dgm:pt modelId="{265DC314-7784-4405-B09F-4FF7F952417C}" type="sibTrans" cxnId="{DB77817C-C4A6-48A6-8195-BC1102435F6E}">
      <dgm:prSet/>
      <dgm:spPr>
        <a:solidFill>
          <a:srgbClr val="00B0F0"/>
        </a:solidFill>
      </dgm:spPr>
      <dgm:t>
        <a:bodyPr/>
        <a:lstStyle/>
        <a:p>
          <a:endParaRPr lang="en-US"/>
        </a:p>
      </dgm:t>
    </dgm:pt>
    <dgm:pt modelId="{DE9A0BCE-1553-4726-8A95-BBB9CD75CBED}">
      <dgm:prSet phldrT="[Text]" custT="1"/>
      <dgm:spPr/>
      <dgm:t>
        <a:bodyPr/>
        <a:lstStyle/>
        <a:p>
          <a:r>
            <a:rPr lang="en-US" sz="2400" b="1" dirty="0" smtClean="0">
              <a:latin typeface="Constantia" pitchFamily="18" charset="0"/>
              <a:cs typeface="Arial" pitchFamily="34" charset="0"/>
            </a:rPr>
            <a:t>Awareness</a:t>
          </a:r>
          <a:endParaRPr lang="en-US" sz="2400" b="1" dirty="0">
            <a:latin typeface="Constantia" pitchFamily="18" charset="0"/>
            <a:cs typeface="Arial" pitchFamily="34" charset="0"/>
          </a:endParaRPr>
        </a:p>
      </dgm:t>
    </dgm:pt>
    <dgm:pt modelId="{FEFA2917-D344-4188-A18D-72C107EE50CD}" type="parTrans" cxnId="{48386969-9795-4912-9FD9-C3EDF009E9E5}">
      <dgm:prSet/>
      <dgm:spPr/>
      <dgm:t>
        <a:bodyPr/>
        <a:lstStyle/>
        <a:p>
          <a:endParaRPr lang="en-US"/>
        </a:p>
      </dgm:t>
    </dgm:pt>
    <dgm:pt modelId="{76CEE31A-6E0B-40FB-BB2E-76C882803E96}" type="sibTrans" cxnId="{48386969-9795-4912-9FD9-C3EDF009E9E5}">
      <dgm:prSet/>
      <dgm:spPr>
        <a:solidFill>
          <a:srgbClr val="FFC000"/>
        </a:solidFill>
      </dgm:spPr>
      <dgm:t>
        <a:bodyPr/>
        <a:lstStyle/>
        <a:p>
          <a:endParaRPr lang="en-US"/>
        </a:p>
      </dgm:t>
    </dgm:pt>
    <dgm:pt modelId="{8423D5B2-ED8A-4C21-9056-719D4533B2F1}">
      <dgm:prSet phldrT="[Text]" custT="1"/>
      <dgm:spPr/>
      <dgm:t>
        <a:bodyPr/>
        <a:lstStyle/>
        <a:p>
          <a:r>
            <a:rPr lang="en-US" sz="2400" b="1" dirty="0" smtClean="0">
              <a:latin typeface="Constantia" pitchFamily="18" charset="0"/>
              <a:cs typeface="Arial" pitchFamily="34" charset="0"/>
            </a:rPr>
            <a:t>Virtual</a:t>
          </a:r>
          <a:endParaRPr lang="en-US" sz="2400" b="1" dirty="0">
            <a:latin typeface="Constantia" pitchFamily="18" charset="0"/>
            <a:cs typeface="Arial" pitchFamily="34" charset="0"/>
          </a:endParaRPr>
        </a:p>
      </dgm:t>
    </dgm:pt>
    <dgm:pt modelId="{2628B0F6-9D07-44E0-A0E6-EE24A4773AD0}" type="parTrans" cxnId="{F70878D1-2633-4CF1-B28B-2446A17C8043}">
      <dgm:prSet/>
      <dgm:spPr/>
      <dgm:t>
        <a:bodyPr/>
        <a:lstStyle/>
        <a:p>
          <a:endParaRPr lang="en-US"/>
        </a:p>
      </dgm:t>
    </dgm:pt>
    <dgm:pt modelId="{FF579E2E-73B8-4907-9CAF-6CB8F4B4A782}" type="sibTrans" cxnId="{F70878D1-2633-4CF1-B28B-2446A17C8043}">
      <dgm:prSet/>
      <dgm:spPr>
        <a:solidFill>
          <a:srgbClr val="FF0000"/>
        </a:solidFill>
      </dgm:spPr>
      <dgm:t>
        <a:bodyPr/>
        <a:lstStyle/>
        <a:p>
          <a:endParaRPr lang="en-US"/>
        </a:p>
      </dgm:t>
    </dgm:pt>
    <dgm:pt modelId="{BF216238-602E-4CC2-91ED-00CBF351EA4A}">
      <dgm:prSet custT="1"/>
      <dgm:spPr/>
      <dgm:t>
        <a:bodyPr/>
        <a:lstStyle/>
        <a:p>
          <a:r>
            <a:rPr lang="en-US" sz="2400" b="1" dirty="0" smtClean="0">
              <a:latin typeface="Constantia" pitchFamily="18" charset="0"/>
              <a:cs typeface="Arial" pitchFamily="34" charset="0"/>
            </a:rPr>
            <a:t>Individual</a:t>
          </a:r>
          <a:endParaRPr lang="en-US" sz="2400" b="1" dirty="0">
            <a:latin typeface="Constantia" pitchFamily="18" charset="0"/>
            <a:cs typeface="Arial" pitchFamily="34" charset="0"/>
          </a:endParaRPr>
        </a:p>
      </dgm:t>
    </dgm:pt>
    <dgm:pt modelId="{E888E246-528E-4A53-B95D-9FAB8AD063FD}" type="parTrans" cxnId="{AB1EA4F9-E32C-4562-8DF9-95736D0A42CA}">
      <dgm:prSet/>
      <dgm:spPr/>
      <dgm:t>
        <a:bodyPr/>
        <a:lstStyle/>
        <a:p>
          <a:endParaRPr lang="en-US"/>
        </a:p>
      </dgm:t>
    </dgm:pt>
    <dgm:pt modelId="{C65BCD58-7D3E-4ABE-B667-F10C9ABD718F}" type="sibTrans" cxnId="{AB1EA4F9-E32C-4562-8DF9-95736D0A42CA}">
      <dgm:prSet/>
      <dgm:spPr>
        <a:solidFill>
          <a:srgbClr val="FFFF00"/>
        </a:solidFill>
      </dgm:spPr>
      <dgm:t>
        <a:bodyPr/>
        <a:lstStyle/>
        <a:p>
          <a:endParaRPr lang="en-US"/>
        </a:p>
      </dgm:t>
    </dgm:pt>
    <dgm:pt modelId="{B790D5F2-BDB2-497B-855C-C50B9DB3E4F5}" type="pres">
      <dgm:prSet presAssocID="{BC092977-5899-4F61-A364-C2E8FC0262E0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317DC0DC-9D95-458D-B86F-68446BE53DDA}" type="pres">
      <dgm:prSet presAssocID="{BF216238-602E-4CC2-91ED-00CBF351EA4A}" presName="dummy" presStyleCnt="0"/>
      <dgm:spPr/>
      <dgm:t>
        <a:bodyPr/>
        <a:lstStyle/>
        <a:p>
          <a:endParaRPr lang="en-US"/>
        </a:p>
      </dgm:t>
    </dgm:pt>
    <dgm:pt modelId="{5CCA306D-3355-4D28-877C-4B70AA999D0E}" type="pres">
      <dgm:prSet presAssocID="{BF216238-602E-4CC2-91ED-00CBF351EA4A}" presName="node" presStyleLbl="revTx" presStyleIdx="0" presStyleCnt="4" custScaleX="149222" custScaleY="64159" custRadScaleRad="106173" custRadScaleInc="724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15BFE72-3C86-4B61-9F5B-677C1B4280F2}" type="pres">
      <dgm:prSet presAssocID="{C65BCD58-7D3E-4ABE-B667-F10C9ABD718F}" presName="sibTrans" presStyleLbl="node1" presStyleIdx="0" presStyleCnt="4"/>
      <dgm:spPr/>
      <dgm:t>
        <a:bodyPr/>
        <a:lstStyle/>
        <a:p>
          <a:endParaRPr lang="en-US"/>
        </a:p>
      </dgm:t>
    </dgm:pt>
    <dgm:pt modelId="{AD8AEDAF-1CF5-4C45-BEC8-48D3F606F598}" type="pres">
      <dgm:prSet presAssocID="{F2F67236-A50C-4295-A9D8-80608B197C51}" presName="dummy" presStyleCnt="0"/>
      <dgm:spPr/>
      <dgm:t>
        <a:bodyPr/>
        <a:lstStyle/>
        <a:p>
          <a:endParaRPr lang="en-US"/>
        </a:p>
      </dgm:t>
    </dgm:pt>
    <dgm:pt modelId="{BAEB4DC8-0628-41FC-8F6D-1AE3E6B74DB2}" type="pres">
      <dgm:prSet presAssocID="{F2F67236-A50C-4295-A9D8-80608B197C51}" presName="node" presStyleLbl="revTx" presStyleIdx="1" presStyleCnt="4" custScaleY="48803" custRadScaleRad="92509" custRadScaleInc="-2223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DD20D31-A3C3-44FA-897C-098D31027D42}" type="pres">
      <dgm:prSet presAssocID="{265DC314-7784-4405-B09F-4FF7F952417C}" presName="sibTrans" presStyleLbl="node1" presStyleIdx="1" presStyleCnt="4"/>
      <dgm:spPr/>
      <dgm:t>
        <a:bodyPr/>
        <a:lstStyle/>
        <a:p>
          <a:endParaRPr lang="en-US"/>
        </a:p>
      </dgm:t>
    </dgm:pt>
    <dgm:pt modelId="{F4DBD36F-4FBB-48F0-B081-F4652620C20A}" type="pres">
      <dgm:prSet presAssocID="{DE9A0BCE-1553-4726-8A95-BBB9CD75CBED}" presName="dummy" presStyleCnt="0"/>
      <dgm:spPr/>
      <dgm:t>
        <a:bodyPr/>
        <a:lstStyle/>
        <a:p>
          <a:endParaRPr lang="en-US"/>
        </a:p>
      </dgm:t>
    </dgm:pt>
    <dgm:pt modelId="{382C0D29-5F9B-40E8-B6D4-42060352B8A0}" type="pres">
      <dgm:prSet presAssocID="{DE9A0BCE-1553-4726-8A95-BBB9CD75CBED}" presName="node" presStyleLbl="revTx" presStyleIdx="2" presStyleCnt="4" custScaleX="139192" custScaleY="60486" custRadScaleRad="100292" custRadScaleInc="2012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A0DB828-C671-4902-A96B-2C024F0CFB02}" type="pres">
      <dgm:prSet presAssocID="{76CEE31A-6E0B-40FB-BB2E-76C882803E96}" presName="sibTrans" presStyleLbl="node1" presStyleIdx="2" presStyleCnt="4"/>
      <dgm:spPr/>
      <dgm:t>
        <a:bodyPr/>
        <a:lstStyle/>
        <a:p>
          <a:endParaRPr lang="en-US"/>
        </a:p>
      </dgm:t>
    </dgm:pt>
    <dgm:pt modelId="{D3FB35E2-7188-482A-B310-F0F9D0165EDE}" type="pres">
      <dgm:prSet presAssocID="{8423D5B2-ED8A-4C21-9056-719D4533B2F1}" presName="dummy" presStyleCnt="0"/>
      <dgm:spPr/>
      <dgm:t>
        <a:bodyPr/>
        <a:lstStyle/>
        <a:p>
          <a:endParaRPr lang="en-US"/>
        </a:p>
      </dgm:t>
    </dgm:pt>
    <dgm:pt modelId="{8FB65920-788B-4448-8BE4-F64D9C47B967}" type="pres">
      <dgm:prSet presAssocID="{8423D5B2-ED8A-4C21-9056-719D4533B2F1}" presName="node" presStyleLbl="revTx" presStyleIdx="3" presStyleCnt="4" custScaleY="55038" custRadScaleRad="107822" custRadScaleInc="-1748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31478C0-278F-4FDB-80CD-8D61FE63D304}" type="pres">
      <dgm:prSet presAssocID="{FF579E2E-73B8-4907-9CAF-6CB8F4B4A782}" presName="sibTrans" presStyleLbl="node1" presStyleIdx="3" presStyleCnt="4" custAng="0" custScaleY="102010" custLinFactNeighborX="-783" custLinFactNeighborY="2435"/>
      <dgm:spPr/>
      <dgm:t>
        <a:bodyPr/>
        <a:lstStyle/>
        <a:p>
          <a:endParaRPr lang="en-US"/>
        </a:p>
      </dgm:t>
    </dgm:pt>
  </dgm:ptLst>
  <dgm:cxnLst>
    <dgm:cxn modelId="{F70878D1-2633-4CF1-B28B-2446A17C8043}" srcId="{BC092977-5899-4F61-A364-C2E8FC0262E0}" destId="{8423D5B2-ED8A-4C21-9056-719D4533B2F1}" srcOrd="3" destOrd="0" parTransId="{2628B0F6-9D07-44E0-A0E6-EE24A4773AD0}" sibTransId="{FF579E2E-73B8-4907-9CAF-6CB8F4B4A782}"/>
    <dgm:cxn modelId="{9E418AD2-1FD9-4B28-92EF-BFAC5BDAC0B5}" type="presOf" srcId="{8423D5B2-ED8A-4C21-9056-719D4533B2F1}" destId="{8FB65920-788B-4448-8BE4-F64D9C47B967}" srcOrd="0" destOrd="0" presId="urn:microsoft.com/office/officeart/2005/8/layout/cycle1"/>
    <dgm:cxn modelId="{AB1EA4F9-E32C-4562-8DF9-95736D0A42CA}" srcId="{BC092977-5899-4F61-A364-C2E8FC0262E0}" destId="{BF216238-602E-4CC2-91ED-00CBF351EA4A}" srcOrd="0" destOrd="0" parTransId="{E888E246-528E-4A53-B95D-9FAB8AD063FD}" sibTransId="{C65BCD58-7D3E-4ABE-B667-F10C9ABD718F}"/>
    <dgm:cxn modelId="{DB77817C-C4A6-48A6-8195-BC1102435F6E}" srcId="{BC092977-5899-4F61-A364-C2E8FC0262E0}" destId="{F2F67236-A50C-4295-A9D8-80608B197C51}" srcOrd="1" destOrd="0" parTransId="{2741F612-1607-4C3D-9FD2-D1421835F099}" sibTransId="{265DC314-7784-4405-B09F-4FF7F952417C}"/>
    <dgm:cxn modelId="{0382D9D1-A46F-4003-883A-B4661D733FA7}" type="presOf" srcId="{BF216238-602E-4CC2-91ED-00CBF351EA4A}" destId="{5CCA306D-3355-4D28-877C-4B70AA999D0E}" srcOrd="0" destOrd="0" presId="urn:microsoft.com/office/officeart/2005/8/layout/cycle1"/>
    <dgm:cxn modelId="{48386969-9795-4912-9FD9-C3EDF009E9E5}" srcId="{BC092977-5899-4F61-A364-C2E8FC0262E0}" destId="{DE9A0BCE-1553-4726-8A95-BBB9CD75CBED}" srcOrd="2" destOrd="0" parTransId="{FEFA2917-D344-4188-A18D-72C107EE50CD}" sibTransId="{76CEE31A-6E0B-40FB-BB2E-76C882803E96}"/>
    <dgm:cxn modelId="{C7ECE200-F34F-4B73-BFEA-BD2FAB089AA8}" type="presOf" srcId="{76CEE31A-6E0B-40FB-BB2E-76C882803E96}" destId="{BA0DB828-C671-4902-A96B-2C024F0CFB02}" srcOrd="0" destOrd="0" presId="urn:microsoft.com/office/officeart/2005/8/layout/cycle1"/>
    <dgm:cxn modelId="{43CCFE4D-F0C1-4702-AD80-150786734E16}" type="presOf" srcId="{C65BCD58-7D3E-4ABE-B667-F10C9ABD718F}" destId="{B15BFE72-3C86-4B61-9F5B-677C1B4280F2}" srcOrd="0" destOrd="0" presId="urn:microsoft.com/office/officeart/2005/8/layout/cycle1"/>
    <dgm:cxn modelId="{DC382C92-4CF6-477D-8E7B-348A944ABDF9}" type="presOf" srcId="{BC092977-5899-4F61-A364-C2E8FC0262E0}" destId="{B790D5F2-BDB2-497B-855C-C50B9DB3E4F5}" srcOrd="0" destOrd="0" presId="urn:microsoft.com/office/officeart/2005/8/layout/cycle1"/>
    <dgm:cxn modelId="{49AB62FC-F3D2-49A0-9C15-76B6C08C1D69}" type="presOf" srcId="{FF579E2E-73B8-4907-9CAF-6CB8F4B4A782}" destId="{931478C0-278F-4FDB-80CD-8D61FE63D304}" srcOrd="0" destOrd="0" presId="urn:microsoft.com/office/officeart/2005/8/layout/cycle1"/>
    <dgm:cxn modelId="{C9AF67CA-8D45-4D90-A432-1968F2157996}" type="presOf" srcId="{F2F67236-A50C-4295-A9D8-80608B197C51}" destId="{BAEB4DC8-0628-41FC-8F6D-1AE3E6B74DB2}" srcOrd="0" destOrd="0" presId="urn:microsoft.com/office/officeart/2005/8/layout/cycle1"/>
    <dgm:cxn modelId="{0F7FD54A-AB90-48F4-8803-CD025B4070E1}" type="presOf" srcId="{265DC314-7784-4405-B09F-4FF7F952417C}" destId="{BDD20D31-A3C3-44FA-897C-098D31027D42}" srcOrd="0" destOrd="0" presId="urn:microsoft.com/office/officeart/2005/8/layout/cycle1"/>
    <dgm:cxn modelId="{673CC9CF-C756-45A3-ADDC-DAEDE2256750}" type="presOf" srcId="{DE9A0BCE-1553-4726-8A95-BBB9CD75CBED}" destId="{382C0D29-5F9B-40E8-B6D4-42060352B8A0}" srcOrd="0" destOrd="0" presId="urn:microsoft.com/office/officeart/2005/8/layout/cycle1"/>
    <dgm:cxn modelId="{E3A8D947-557C-4515-AA73-75791317D26C}" type="presParOf" srcId="{B790D5F2-BDB2-497B-855C-C50B9DB3E4F5}" destId="{317DC0DC-9D95-458D-B86F-68446BE53DDA}" srcOrd="0" destOrd="0" presId="urn:microsoft.com/office/officeart/2005/8/layout/cycle1"/>
    <dgm:cxn modelId="{49AA8F2B-AA52-4995-B662-DD7A57AF010F}" type="presParOf" srcId="{B790D5F2-BDB2-497B-855C-C50B9DB3E4F5}" destId="{5CCA306D-3355-4D28-877C-4B70AA999D0E}" srcOrd="1" destOrd="0" presId="urn:microsoft.com/office/officeart/2005/8/layout/cycle1"/>
    <dgm:cxn modelId="{50C525E1-F11F-4978-8C75-4FF173267C97}" type="presParOf" srcId="{B790D5F2-BDB2-497B-855C-C50B9DB3E4F5}" destId="{B15BFE72-3C86-4B61-9F5B-677C1B4280F2}" srcOrd="2" destOrd="0" presId="urn:microsoft.com/office/officeart/2005/8/layout/cycle1"/>
    <dgm:cxn modelId="{251CC337-7BC0-4557-AC22-D26D559B6A36}" type="presParOf" srcId="{B790D5F2-BDB2-497B-855C-C50B9DB3E4F5}" destId="{AD8AEDAF-1CF5-4C45-BEC8-48D3F606F598}" srcOrd="3" destOrd="0" presId="urn:microsoft.com/office/officeart/2005/8/layout/cycle1"/>
    <dgm:cxn modelId="{FEFD39DA-97E8-40C2-9BB7-30FB623758D9}" type="presParOf" srcId="{B790D5F2-BDB2-497B-855C-C50B9DB3E4F5}" destId="{BAEB4DC8-0628-41FC-8F6D-1AE3E6B74DB2}" srcOrd="4" destOrd="0" presId="urn:microsoft.com/office/officeart/2005/8/layout/cycle1"/>
    <dgm:cxn modelId="{6D75141A-9F75-4DAD-8322-1902B0D0978D}" type="presParOf" srcId="{B790D5F2-BDB2-497B-855C-C50B9DB3E4F5}" destId="{BDD20D31-A3C3-44FA-897C-098D31027D42}" srcOrd="5" destOrd="0" presId="urn:microsoft.com/office/officeart/2005/8/layout/cycle1"/>
    <dgm:cxn modelId="{39218740-3937-43B5-8AA4-09B51F9B0824}" type="presParOf" srcId="{B790D5F2-BDB2-497B-855C-C50B9DB3E4F5}" destId="{F4DBD36F-4FBB-48F0-B081-F4652620C20A}" srcOrd="6" destOrd="0" presId="urn:microsoft.com/office/officeart/2005/8/layout/cycle1"/>
    <dgm:cxn modelId="{8C4110CC-1ECC-4EE3-9CED-395DA871E186}" type="presParOf" srcId="{B790D5F2-BDB2-497B-855C-C50B9DB3E4F5}" destId="{382C0D29-5F9B-40E8-B6D4-42060352B8A0}" srcOrd="7" destOrd="0" presId="urn:microsoft.com/office/officeart/2005/8/layout/cycle1"/>
    <dgm:cxn modelId="{B4DA9E1D-3586-4E28-BB75-E78FDC3DB0FB}" type="presParOf" srcId="{B790D5F2-BDB2-497B-855C-C50B9DB3E4F5}" destId="{BA0DB828-C671-4902-A96B-2C024F0CFB02}" srcOrd="8" destOrd="0" presId="urn:microsoft.com/office/officeart/2005/8/layout/cycle1"/>
    <dgm:cxn modelId="{8E48B000-95E5-4D81-9309-348D34E5CE74}" type="presParOf" srcId="{B790D5F2-BDB2-497B-855C-C50B9DB3E4F5}" destId="{D3FB35E2-7188-482A-B310-F0F9D0165EDE}" srcOrd="9" destOrd="0" presId="urn:microsoft.com/office/officeart/2005/8/layout/cycle1"/>
    <dgm:cxn modelId="{C049C2AC-8D58-4F0F-B04F-3572F7EE9AB2}" type="presParOf" srcId="{B790D5F2-BDB2-497B-855C-C50B9DB3E4F5}" destId="{8FB65920-788B-4448-8BE4-F64D9C47B967}" srcOrd="10" destOrd="0" presId="urn:microsoft.com/office/officeart/2005/8/layout/cycle1"/>
    <dgm:cxn modelId="{767B3ED7-BB22-4844-AA53-FE0583C0CE74}" type="presParOf" srcId="{B790D5F2-BDB2-497B-855C-C50B9DB3E4F5}" destId="{931478C0-278F-4FDB-80CD-8D61FE63D304}" srcOrd="11" destOrd="0" presId="urn:microsoft.com/office/officeart/2005/8/layout/cycle1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CCA306D-3355-4D28-877C-4B70AA999D0E}">
      <dsp:nvSpPr>
        <dsp:cNvPr id="0" name=""/>
        <dsp:cNvSpPr/>
      </dsp:nvSpPr>
      <dsp:spPr>
        <a:xfrm>
          <a:off x="3978305" y="354991"/>
          <a:ext cx="2356430" cy="101316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dirty="0" smtClean="0">
              <a:latin typeface="Constantia" pitchFamily="18" charset="0"/>
              <a:cs typeface="Arial" pitchFamily="34" charset="0"/>
            </a:rPr>
            <a:t>Individual</a:t>
          </a:r>
          <a:endParaRPr lang="en-US" sz="2400" b="1" kern="1200" dirty="0">
            <a:latin typeface="Constantia" pitchFamily="18" charset="0"/>
            <a:cs typeface="Arial" pitchFamily="34" charset="0"/>
          </a:endParaRPr>
        </a:p>
      </dsp:txBody>
      <dsp:txXfrm>
        <a:off x="3978305" y="354991"/>
        <a:ext cx="2356430" cy="1013163"/>
      </dsp:txXfrm>
    </dsp:sp>
    <dsp:sp modelId="{B15BFE72-3C86-4B61-9F5B-677C1B4280F2}">
      <dsp:nvSpPr>
        <dsp:cNvPr id="0" name=""/>
        <dsp:cNvSpPr/>
      </dsp:nvSpPr>
      <dsp:spPr>
        <a:xfrm>
          <a:off x="1449933" y="-311924"/>
          <a:ext cx="4465358" cy="4465358"/>
        </a:xfrm>
        <a:prstGeom prst="circularArrow">
          <a:avLst>
            <a:gd name="adj1" fmla="val 6896"/>
            <a:gd name="adj2" fmla="val 464874"/>
            <a:gd name="adj3" fmla="val 1475089"/>
            <a:gd name="adj4" fmla="val 20584994"/>
            <a:gd name="adj5" fmla="val 8045"/>
          </a:avLst>
        </a:prstGeom>
        <a:solidFill>
          <a:srgbClr val="FFFF00"/>
        </a:soli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>
            <a:rot lat="0" lon="0" rev="0"/>
          </a:camera>
          <a:lightRig rig="threePt" dir="tl">
            <a:rot lat="0" lon="0" rev="0"/>
          </a:lightRig>
        </a:scene3d>
        <a:sp3d extrusionH="190500" prstMaterial="matt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BAEB4DC8-0628-41FC-8F6D-1AE3E6B74DB2}">
      <dsp:nvSpPr>
        <dsp:cNvPr id="0" name=""/>
        <dsp:cNvSpPr/>
      </dsp:nvSpPr>
      <dsp:spPr>
        <a:xfrm>
          <a:off x="4266337" y="2936451"/>
          <a:ext cx="1579144" cy="77066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dirty="0" smtClean="0">
              <a:latin typeface="Constantia" pitchFamily="18" charset="0"/>
              <a:cs typeface="Arial" pitchFamily="34" charset="0"/>
            </a:rPr>
            <a:t>Group</a:t>
          </a:r>
          <a:endParaRPr lang="en-US" sz="2400" b="1" kern="1200" dirty="0">
            <a:latin typeface="Constantia" pitchFamily="18" charset="0"/>
            <a:cs typeface="Arial" pitchFamily="34" charset="0"/>
          </a:endParaRPr>
        </a:p>
      </dsp:txBody>
      <dsp:txXfrm>
        <a:off x="4266337" y="2936451"/>
        <a:ext cx="1579144" cy="770669"/>
      </dsp:txXfrm>
    </dsp:sp>
    <dsp:sp modelId="{BDD20D31-A3C3-44FA-897C-098D31027D42}">
      <dsp:nvSpPr>
        <dsp:cNvPr id="0" name=""/>
        <dsp:cNvSpPr/>
      </dsp:nvSpPr>
      <dsp:spPr>
        <a:xfrm>
          <a:off x="1292325" y="-68416"/>
          <a:ext cx="4465358" cy="4465358"/>
        </a:xfrm>
        <a:prstGeom prst="circularArrow">
          <a:avLst>
            <a:gd name="adj1" fmla="val 6896"/>
            <a:gd name="adj2" fmla="val 464874"/>
            <a:gd name="adj3" fmla="val 6337640"/>
            <a:gd name="adj4" fmla="val 3259996"/>
            <a:gd name="adj5" fmla="val 8045"/>
          </a:avLst>
        </a:prstGeom>
        <a:solidFill>
          <a:srgbClr val="00B0F0"/>
        </a:soli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>
            <a:rot lat="0" lon="0" rev="0"/>
          </a:camera>
          <a:lightRig rig="threePt" dir="tl">
            <a:rot lat="0" lon="0" rev="0"/>
          </a:lightRig>
        </a:scene3d>
        <a:sp3d extrusionH="190500" prstMaterial="matt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382C0D29-5F9B-40E8-B6D4-42060352B8A0}">
      <dsp:nvSpPr>
        <dsp:cNvPr id="0" name=""/>
        <dsp:cNvSpPr/>
      </dsp:nvSpPr>
      <dsp:spPr>
        <a:xfrm>
          <a:off x="1097763" y="2952321"/>
          <a:ext cx="2198042" cy="95516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dirty="0" smtClean="0">
              <a:latin typeface="Constantia" pitchFamily="18" charset="0"/>
              <a:cs typeface="Arial" pitchFamily="34" charset="0"/>
            </a:rPr>
            <a:t>Awareness</a:t>
          </a:r>
          <a:endParaRPr lang="en-US" sz="2400" b="1" kern="1200" dirty="0">
            <a:latin typeface="Constantia" pitchFamily="18" charset="0"/>
            <a:cs typeface="Arial" pitchFamily="34" charset="0"/>
          </a:endParaRPr>
        </a:p>
      </dsp:txBody>
      <dsp:txXfrm>
        <a:off x="1097763" y="2952321"/>
        <a:ext cx="2198042" cy="955161"/>
      </dsp:txXfrm>
    </dsp:sp>
    <dsp:sp modelId="{BA0DB828-C671-4902-A96B-2C024F0CFB02}">
      <dsp:nvSpPr>
        <dsp:cNvPr id="0" name=""/>
        <dsp:cNvSpPr/>
      </dsp:nvSpPr>
      <dsp:spPr>
        <a:xfrm>
          <a:off x="1358123" y="-172803"/>
          <a:ext cx="4465358" cy="4465358"/>
        </a:xfrm>
        <a:prstGeom prst="circularArrow">
          <a:avLst>
            <a:gd name="adj1" fmla="val 6896"/>
            <a:gd name="adj2" fmla="val 464874"/>
            <a:gd name="adj3" fmla="val 11637871"/>
            <a:gd name="adj4" fmla="val 9118197"/>
            <a:gd name="adj5" fmla="val 8045"/>
          </a:avLst>
        </a:prstGeom>
        <a:solidFill>
          <a:srgbClr val="FFC000"/>
        </a:soli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>
            <a:rot lat="0" lon="0" rev="0"/>
          </a:camera>
          <a:lightRig rig="threePt" dir="tl">
            <a:rot lat="0" lon="0" rev="0"/>
          </a:lightRig>
        </a:scene3d>
        <a:sp3d extrusionH="190500" prstMaterial="matt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8FB65920-788B-4448-8BE4-F64D9C47B967}">
      <dsp:nvSpPr>
        <dsp:cNvPr id="0" name=""/>
        <dsp:cNvSpPr/>
      </dsp:nvSpPr>
      <dsp:spPr>
        <a:xfrm>
          <a:off x="1314005" y="488183"/>
          <a:ext cx="1579144" cy="86912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dirty="0" smtClean="0">
              <a:latin typeface="Constantia" pitchFamily="18" charset="0"/>
              <a:cs typeface="Arial" pitchFamily="34" charset="0"/>
            </a:rPr>
            <a:t>Virtual</a:t>
          </a:r>
          <a:endParaRPr lang="en-US" sz="2400" b="1" kern="1200" dirty="0">
            <a:latin typeface="Constantia" pitchFamily="18" charset="0"/>
            <a:cs typeface="Arial" pitchFamily="34" charset="0"/>
          </a:endParaRPr>
        </a:p>
      </dsp:txBody>
      <dsp:txXfrm>
        <a:off x="1314005" y="488183"/>
        <a:ext cx="1579144" cy="869129"/>
      </dsp:txXfrm>
    </dsp:sp>
    <dsp:sp modelId="{931478C0-278F-4FDB-80CD-8D61FE63D304}">
      <dsp:nvSpPr>
        <dsp:cNvPr id="0" name=""/>
        <dsp:cNvSpPr/>
      </dsp:nvSpPr>
      <dsp:spPr>
        <a:xfrm>
          <a:off x="1364127" y="-83135"/>
          <a:ext cx="4465358" cy="4555112"/>
        </a:xfrm>
        <a:prstGeom prst="circularArrow">
          <a:avLst>
            <a:gd name="adj1" fmla="val 6896"/>
            <a:gd name="adj2" fmla="val 464874"/>
            <a:gd name="adj3" fmla="val 17193714"/>
            <a:gd name="adj4" fmla="val 14236011"/>
            <a:gd name="adj5" fmla="val 8045"/>
          </a:avLst>
        </a:prstGeom>
        <a:solidFill>
          <a:srgbClr val="FF0000"/>
        </a:soli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>
            <a:rot lat="0" lon="0" rev="0"/>
          </a:camera>
          <a:lightRig rig="threePt" dir="tl">
            <a:rot lat="0" lon="0" rev="0"/>
          </a:lightRig>
        </a:scene3d>
        <a:sp3d extrusionH="190500" prstMaterial="matt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1">
  <dgm:title val=""/>
  <dgm:desc val=""/>
  <dgm:catLst>
    <dgm:cat type="cycle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alg type="cycle">
          <dgm:param type="stAng" val="0"/>
          <dgm:param type="spanAng" val="360"/>
        </dgm:alg>
      </dgm:if>
      <dgm:else name="Name2">
        <dgm:alg type="cycle">
          <dgm:param type="stAng" val="0"/>
          <dgm:param type="spanAng" val="-360"/>
        </dgm:alg>
      </dgm:else>
    </dgm:choose>
    <dgm:shape xmlns:r="http://schemas.openxmlformats.org/officeDocument/2006/relationships" r:blip="">
      <dgm:adjLst/>
    </dgm:shape>
    <dgm:presOf/>
    <dgm:choose name="Name3">
      <dgm:if name="Name4" func="var" arg="dir" op="equ" val="norm">
        <dgm:constrLst>
          <dgm:constr type="diam" val="1"/>
          <dgm:constr type="w" for="ch" forName="node" refType="w"/>
          <dgm:constr type="w" for="ch" ptType="sibTrans" refType="w" refFor="ch" refForName="node" fact="0.5"/>
          <dgm:constr type="h" for="ch" ptType="sibTrans" op="equ"/>
          <dgm:constr type="diam" for="ch" ptType="sibTrans" refType="diam" op="equ"/>
          <dgm:constr type="sibSp" refType="w" refFor="ch" refForName="node" fact="0.15"/>
          <dgm:constr type="w" for="ch" forName="dummy" refType="sibSp" fact="2.8"/>
          <dgm:constr type="primFontSz" for="ch" forName="node" op="equ" val="65"/>
        </dgm:constrLst>
      </dgm:if>
      <dgm:else name="Name5">
        <dgm:constrLst>
          <dgm:constr type="diam" val="1"/>
          <dgm:constr type="w" for="ch" forName="node" refType="w"/>
          <dgm:constr type="w" for="ch" ptType="sibTrans" refType="w" refFor="ch" refForName="node" fact="0.5"/>
          <dgm:constr type="h" for="ch" ptType="sibTrans" op="equ"/>
          <dgm:constr type="diam" for="ch" ptType="sibTrans" refType="diam" op="equ" fact="-1"/>
          <dgm:constr type="sibSp" refType="w" refFor="ch" refForName="node" fact="0.15"/>
          <dgm:constr type="w" for="ch" forName="dummy" refType="sibSp" fact="2.8"/>
          <dgm:constr type="primFontSz" for="ch" forName="node" op="equ" val="65"/>
        </dgm:constrLst>
      </dgm:else>
    </dgm:choose>
    <dgm:ruleLst>
      <dgm:rule type="diam" val="INF" fact="NaN" max="NaN"/>
    </dgm:ruleLst>
    <dgm:forEach name="nodesForEach" axis="ch" ptType="node">
      <dgm:choose name="Name6">
        <dgm:if name="Name7" axis="par ch" ptType="doc node" func="cnt" op="gt" val="1">
          <dgm:layoutNode name="dummy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</dgm:if>
        <dgm:else name="Name8"/>
      </dgm:choose>
      <dgm:layoutNode name="node" styleLbl="revTx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Name11" axis="followSib" ptType="sibTrans" hideLastTrans="0" cnt="1">
            <dgm:layoutNode name="sibTrans" styleLbl="node1">
              <dgm:alg type="conn">
                <dgm:param type="connRout" val="curve"/>
                <dgm:param type="begPts" val="radial"/>
                <dgm:param type="endPts" val="radial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begPad"/>
                <dgm:constr type="endPad"/>
              </dgm:constrLst>
              <dgm:ruleLst/>
            </dgm:layoutNode>
          </dgm:forEach>
        </dgm:if>
        <dgm:else name="Name12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9/2/quickstyle/3d8">
  <dgm:title val=""/>
  <dgm:desc val=""/>
  <dgm:catLst>
    <dgm:cat type="3D" pri="11800"/>
  </dgm:catLst>
  <dgm:scene3d>
    <a:camera prst="perspectiveHeroicExtremeRightFacing" zoom="82000">
      <a:rot lat="21300000" lon="20400000" rev="180000"/>
    </a:camera>
    <a:lightRig rig="morning" dir="t">
      <a:rot lat="0" lon="0" rev="20400000"/>
    </a:lightRig>
  </dgm:scene3d>
  <dgm:styleLbl name="node0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30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600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635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1520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52400" extrusionH="63500" prstMaterial="matte">
      <a:bevelT w="4445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190500" prstMaterial="matte">
      <a:bevelT w="120650" h="38100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52400" extrusionH="63500" prstMaterial="matte">
      <a:bevelT w="4445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52400" extrusionH="63500" prstMaterial="matte">
      <a:bevelT w="4445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52400" extrusionH="63500" prstMaterial="matte">
      <a:bevelT w="4445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52400" extrusionH="63500" prstMaterial="matte">
      <a:bevelT w="4445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1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631" tIns="47815" rIns="95631" bIns="47815" numCol="1" anchor="t" anchorCtr="0" compatLnSpc="1">
            <a:prstTxWarp prst="textNoShape">
              <a:avLst/>
            </a:prstTxWarp>
          </a:bodyPr>
          <a:lstStyle>
            <a:lvl1pPr defTabSz="957011">
              <a:defRPr sz="130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en-CA" dirty="0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144964" y="1"/>
            <a:ext cx="3170237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631" tIns="47815" rIns="95631" bIns="47815" numCol="1" anchor="t" anchorCtr="0" compatLnSpc="1">
            <a:prstTxWarp prst="textNoShape">
              <a:avLst/>
            </a:prstTxWarp>
          </a:bodyPr>
          <a:lstStyle>
            <a:lvl1pPr algn="r" defTabSz="957011">
              <a:defRPr sz="130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en-CA" dirty="0"/>
          </a:p>
        </p:txBody>
      </p:sp>
      <p:sp>
        <p:nvSpPr>
          <p:cNvPr id="512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121775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631" tIns="47815" rIns="95631" bIns="47815" numCol="1" anchor="b" anchorCtr="0" compatLnSpc="1">
            <a:prstTxWarp prst="textNoShape">
              <a:avLst/>
            </a:prstTxWarp>
          </a:bodyPr>
          <a:lstStyle>
            <a:lvl1pPr defTabSz="957011">
              <a:defRPr sz="130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en-CA" dirty="0"/>
          </a:p>
        </p:txBody>
      </p:sp>
      <p:sp>
        <p:nvSpPr>
          <p:cNvPr id="512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144964" y="9121775"/>
            <a:ext cx="3170237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631" tIns="47815" rIns="95631" bIns="47815" numCol="1" anchor="b" anchorCtr="0" compatLnSpc="1">
            <a:prstTxWarp prst="textNoShape">
              <a:avLst/>
            </a:prstTxWarp>
          </a:bodyPr>
          <a:lstStyle>
            <a:lvl1pPr algn="r" defTabSz="957011">
              <a:defRPr sz="130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fld id="{153A4864-FE6E-47BD-A895-BB22042E2C4F}" type="slidenum">
              <a:rPr lang="en-CA"/>
              <a:pPr>
                <a:defRPr/>
              </a:pPr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87509108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1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631" tIns="47815" rIns="95631" bIns="47815" numCol="1" anchor="t" anchorCtr="0" compatLnSpc="1">
            <a:prstTxWarp prst="textNoShape">
              <a:avLst/>
            </a:prstTxWarp>
          </a:bodyPr>
          <a:lstStyle>
            <a:lvl1pPr defTabSz="957011">
              <a:defRPr sz="130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en-CA" dirty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44964" y="1"/>
            <a:ext cx="3170237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631" tIns="47815" rIns="95631" bIns="47815" numCol="1" anchor="t" anchorCtr="0" compatLnSpc="1">
            <a:prstTxWarp prst="textNoShape">
              <a:avLst/>
            </a:prstTxWarp>
          </a:bodyPr>
          <a:lstStyle>
            <a:lvl1pPr algn="r" defTabSz="957011">
              <a:defRPr sz="130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en-CA" dirty="0"/>
          </a:p>
        </p:txBody>
      </p:sp>
      <p:sp>
        <p:nvSpPr>
          <p:cNvPr id="4403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57300" y="720725"/>
            <a:ext cx="4800600" cy="36004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74725" y="4559301"/>
            <a:ext cx="5365750" cy="432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631" tIns="47815" rIns="95631" bIns="4781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CA" noProof="0" smtClean="0"/>
              <a:t>Click to edit Master text styles</a:t>
            </a:r>
          </a:p>
          <a:p>
            <a:pPr lvl="1"/>
            <a:r>
              <a:rPr lang="en-CA" noProof="0" smtClean="0"/>
              <a:t>Second level</a:t>
            </a:r>
          </a:p>
          <a:p>
            <a:pPr lvl="2"/>
            <a:r>
              <a:rPr lang="en-CA" noProof="0" smtClean="0"/>
              <a:t>Third level</a:t>
            </a:r>
          </a:p>
          <a:p>
            <a:pPr lvl="3"/>
            <a:r>
              <a:rPr lang="en-CA" noProof="0" smtClean="0"/>
              <a:t>Fourth level</a:t>
            </a:r>
          </a:p>
          <a:p>
            <a:pPr lvl="4"/>
            <a:r>
              <a:rPr lang="en-CA" noProof="0" smtClean="0"/>
              <a:t>Fifth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21775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631" tIns="47815" rIns="95631" bIns="47815" numCol="1" anchor="b" anchorCtr="0" compatLnSpc="1">
            <a:prstTxWarp prst="textNoShape">
              <a:avLst/>
            </a:prstTxWarp>
          </a:bodyPr>
          <a:lstStyle>
            <a:lvl1pPr defTabSz="957011">
              <a:defRPr sz="130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en-CA" dirty="0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44964" y="9121775"/>
            <a:ext cx="3170237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631" tIns="47815" rIns="95631" bIns="47815" numCol="1" anchor="b" anchorCtr="0" compatLnSpc="1">
            <a:prstTxWarp prst="textNoShape">
              <a:avLst/>
            </a:prstTxWarp>
          </a:bodyPr>
          <a:lstStyle>
            <a:lvl1pPr algn="r" defTabSz="957011">
              <a:defRPr sz="130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fld id="{AE34B8B4-9F81-4492-A8E3-E4FB5C7A481B}" type="slidenum">
              <a:rPr lang="en-CA"/>
              <a:pPr>
                <a:defRPr/>
              </a:pPr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16211201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05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dirty="0" smtClean="0"/>
              <a:t>Rules</a:t>
            </a:r>
          </a:p>
          <a:p>
            <a:pPr eaLnBrk="1" hangingPunct="1"/>
            <a:r>
              <a:rPr lang="en-US" dirty="0" smtClean="0"/>
              <a:t>Talk about the last 2 years</a:t>
            </a: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25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5605" tIns="47801" rIns="95605" bIns="47801"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10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13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17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0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270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017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dirty="0" smtClean="0"/>
              <a:t>60% Obese or Overweight  (36 out of 60ppl)</a:t>
            </a:r>
          </a:p>
          <a:p>
            <a:r>
              <a:rPr lang="en-US" dirty="0" smtClean="0"/>
              <a:t>40%  High Cholesterol</a:t>
            </a:r>
          </a:p>
          <a:p>
            <a:r>
              <a:rPr lang="en-US" dirty="0" smtClean="0"/>
              <a:t>25% get 35% of calories from fat</a:t>
            </a:r>
          </a:p>
          <a:p>
            <a:r>
              <a:rPr lang="en-US" dirty="0" smtClean="0"/>
              <a:t>23% BMI over 30</a:t>
            </a:r>
          </a:p>
          <a:p>
            <a:r>
              <a:rPr lang="en-US" dirty="0" smtClean="0"/>
              <a:t>16.4% High BP</a:t>
            </a:r>
          </a:p>
        </p:txBody>
      </p:sp>
      <p:sp>
        <p:nvSpPr>
          <p:cNvPr id="5018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5531" eaLnBrk="0" hangingPunct="0">
              <a:defRPr sz="1600">
                <a:solidFill>
                  <a:srgbClr val="3856B4"/>
                </a:solidFill>
                <a:latin typeface="Tahoma" pitchFamily="34" charset="0"/>
              </a:defRPr>
            </a:lvl1pPr>
            <a:lvl2pPr marL="742838" indent="-285707" defTabSz="955531" eaLnBrk="0" hangingPunct="0">
              <a:defRPr sz="1600">
                <a:solidFill>
                  <a:srgbClr val="3856B4"/>
                </a:solidFill>
                <a:latin typeface="Tahoma" pitchFamily="34" charset="0"/>
              </a:defRPr>
            </a:lvl2pPr>
            <a:lvl3pPr marL="1142828" indent="-228566" defTabSz="955531" eaLnBrk="0" hangingPunct="0">
              <a:defRPr sz="1600">
                <a:solidFill>
                  <a:srgbClr val="3856B4"/>
                </a:solidFill>
                <a:latin typeface="Tahoma" pitchFamily="34" charset="0"/>
              </a:defRPr>
            </a:lvl3pPr>
            <a:lvl4pPr marL="1599959" indent="-228566" defTabSz="955531" eaLnBrk="0" hangingPunct="0">
              <a:defRPr sz="1600">
                <a:solidFill>
                  <a:srgbClr val="3856B4"/>
                </a:solidFill>
                <a:latin typeface="Tahoma" pitchFamily="34" charset="0"/>
              </a:defRPr>
            </a:lvl4pPr>
            <a:lvl5pPr marL="2057090" indent="-228566" defTabSz="955531" eaLnBrk="0" hangingPunct="0">
              <a:defRPr sz="1600">
                <a:solidFill>
                  <a:srgbClr val="3856B4"/>
                </a:solidFill>
                <a:latin typeface="Tahoma" pitchFamily="34" charset="0"/>
              </a:defRPr>
            </a:lvl5pPr>
            <a:lvl6pPr marL="2514221" indent="-228566" defTabSz="955531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3856B4"/>
                </a:solidFill>
                <a:latin typeface="Tahoma" pitchFamily="34" charset="0"/>
              </a:defRPr>
            </a:lvl6pPr>
            <a:lvl7pPr marL="2971352" indent="-228566" defTabSz="955531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3856B4"/>
                </a:solidFill>
                <a:latin typeface="Tahoma" pitchFamily="34" charset="0"/>
              </a:defRPr>
            </a:lvl7pPr>
            <a:lvl8pPr marL="3428483" indent="-228566" defTabSz="955531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3856B4"/>
                </a:solidFill>
                <a:latin typeface="Tahoma" pitchFamily="34" charset="0"/>
              </a:defRPr>
            </a:lvl8pPr>
            <a:lvl9pPr marL="3885614" indent="-228566" defTabSz="955531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3856B4"/>
                </a:solidFill>
                <a:latin typeface="Tahoma" pitchFamily="34" charset="0"/>
              </a:defRPr>
            </a:lvl9pPr>
          </a:lstStyle>
          <a:p>
            <a:pPr eaLnBrk="1" hangingPunct="1"/>
            <a:fld id="{99CBDB08-A3C9-4180-B327-453447ED0F36}" type="slidenum">
              <a:rPr lang="en-CA" sz="1300">
                <a:solidFill>
                  <a:schemeClr val="tx1"/>
                </a:solidFill>
                <a:latin typeface="Times New Roman" pitchFamily="18" charset="0"/>
              </a:rPr>
              <a:pPr eaLnBrk="1" hangingPunct="1"/>
              <a:t>19</a:t>
            </a:fld>
            <a:endParaRPr lang="en-CA" sz="1300" dirty="0">
              <a:solidFill>
                <a:schemeClr val="tx1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939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608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dirty="0" smtClean="0"/>
              <a:t>60% Obese or Overweight  (36 out of 60ppl)</a:t>
            </a:r>
          </a:p>
          <a:p>
            <a:r>
              <a:rPr lang="en-US" dirty="0" smtClean="0"/>
              <a:t>40%  High Cholesterol</a:t>
            </a:r>
          </a:p>
          <a:p>
            <a:r>
              <a:rPr lang="en-US" dirty="0" smtClean="0"/>
              <a:t>25% get 35% of calories from fat</a:t>
            </a:r>
          </a:p>
          <a:p>
            <a:r>
              <a:rPr lang="en-US" dirty="0" smtClean="0"/>
              <a:t>23% BMI over 30</a:t>
            </a:r>
          </a:p>
          <a:p>
            <a:r>
              <a:rPr lang="en-US" dirty="0" smtClean="0"/>
              <a:t>16.4% High BP</a:t>
            </a:r>
          </a:p>
        </p:txBody>
      </p:sp>
      <p:sp>
        <p:nvSpPr>
          <p:cNvPr id="4608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5387" eaLnBrk="0" hangingPunct="0">
              <a:defRPr sz="1600">
                <a:solidFill>
                  <a:srgbClr val="3856B4"/>
                </a:solidFill>
                <a:latin typeface="Tahoma" pitchFamily="34" charset="0"/>
              </a:defRPr>
            </a:lvl1pPr>
            <a:lvl2pPr marL="742726" indent="-285664" defTabSz="955387" eaLnBrk="0" hangingPunct="0">
              <a:defRPr sz="1600">
                <a:solidFill>
                  <a:srgbClr val="3856B4"/>
                </a:solidFill>
                <a:latin typeface="Tahoma" pitchFamily="34" charset="0"/>
              </a:defRPr>
            </a:lvl2pPr>
            <a:lvl3pPr marL="1142655" indent="-228532" defTabSz="955387" eaLnBrk="0" hangingPunct="0">
              <a:defRPr sz="1600">
                <a:solidFill>
                  <a:srgbClr val="3856B4"/>
                </a:solidFill>
                <a:latin typeface="Tahoma" pitchFamily="34" charset="0"/>
              </a:defRPr>
            </a:lvl3pPr>
            <a:lvl4pPr marL="1599718" indent="-228532" defTabSz="955387" eaLnBrk="0" hangingPunct="0">
              <a:defRPr sz="1600">
                <a:solidFill>
                  <a:srgbClr val="3856B4"/>
                </a:solidFill>
                <a:latin typeface="Tahoma" pitchFamily="34" charset="0"/>
              </a:defRPr>
            </a:lvl4pPr>
            <a:lvl5pPr marL="2056780" indent="-228532" defTabSz="955387" eaLnBrk="0" hangingPunct="0">
              <a:defRPr sz="1600">
                <a:solidFill>
                  <a:srgbClr val="3856B4"/>
                </a:solidFill>
                <a:latin typeface="Tahoma" pitchFamily="34" charset="0"/>
              </a:defRPr>
            </a:lvl5pPr>
            <a:lvl6pPr marL="2513843" indent="-228532" defTabSz="955387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3856B4"/>
                </a:solidFill>
                <a:latin typeface="Tahoma" pitchFamily="34" charset="0"/>
              </a:defRPr>
            </a:lvl6pPr>
            <a:lvl7pPr marL="2970904" indent="-228532" defTabSz="955387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3856B4"/>
                </a:solidFill>
                <a:latin typeface="Tahoma" pitchFamily="34" charset="0"/>
              </a:defRPr>
            </a:lvl7pPr>
            <a:lvl8pPr marL="3427966" indent="-228532" defTabSz="955387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3856B4"/>
                </a:solidFill>
                <a:latin typeface="Tahoma" pitchFamily="34" charset="0"/>
              </a:defRPr>
            </a:lvl8pPr>
            <a:lvl9pPr marL="3885029" indent="-228532" defTabSz="955387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3856B4"/>
                </a:solidFill>
                <a:latin typeface="Tahoma" pitchFamily="34" charset="0"/>
              </a:defRPr>
            </a:lvl9pPr>
          </a:lstStyle>
          <a:p>
            <a:pPr eaLnBrk="1" hangingPunct="1"/>
            <a:fld id="{68AF6509-26BA-40FA-BF34-7ABAE8CD24B2}" type="slidenum">
              <a:rPr lang="en-CA" sz="1300">
                <a:solidFill>
                  <a:schemeClr val="tx1"/>
                </a:solidFill>
                <a:latin typeface="Times New Roman" pitchFamily="18" charset="0"/>
              </a:rPr>
              <a:pPr eaLnBrk="1" hangingPunct="1"/>
              <a:t>2</a:t>
            </a:fld>
            <a:endParaRPr lang="en-CA" sz="1300" dirty="0">
              <a:solidFill>
                <a:schemeClr val="tx1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041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4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017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dirty="0" smtClean="0"/>
              <a:t>60% Obese or Overweight  (36 out of 60ppl)</a:t>
            </a:r>
          </a:p>
          <a:p>
            <a:r>
              <a:rPr lang="en-US" dirty="0" smtClean="0"/>
              <a:t>40%  High Cholesterol</a:t>
            </a:r>
          </a:p>
          <a:p>
            <a:r>
              <a:rPr lang="en-US" dirty="0" smtClean="0"/>
              <a:t>25% get 35% of calories from fat</a:t>
            </a:r>
          </a:p>
          <a:p>
            <a:r>
              <a:rPr lang="en-US" dirty="0" smtClean="0"/>
              <a:t>23% BMI over 30</a:t>
            </a:r>
          </a:p>
          <a:p>
            <a:r>
              <a:rPr lang="en-US" dirty="0" smtClean="0"/>
              <a:t>16.4% High BP</a:t>
            </a:r>
          </a:p>
        </p:txBody>
      </p:sp>
      <p:sp>
        <p:nvSpPr>
          <p:cNvPr id="5018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5531" eaLnBrk="0" hangingPunct="0">
              <a:defRPr sz="1600">
                <a:solidFill>
                  <a:srgbClr val="3856B4"/>
                </a:solidFill>
                <a:latin typeface="Tahoma" pitchFamily="34" charset="0"/>
              </a:defRPr>
            </a:lvl1pPr>
            <a:lvl2pPr marL="742838" indent="-285707" defTabSz="955531" eaLnBrk="0" hangingPunct="0">
              <a:defRPr sz="1600">
                <a:solidFill>
                  <a:srgbClr val="3856B4"/>
                </a:solidFill>
                <a:latin typeface="Tahoma" pitchFamily="34" charset="0"/>
              </a:defRPr>
            </a:lvl2pPr>
            <a:lvl3pPr marL="1142828" indent="-228566" defTabSz="955531" eaLnBrk="0" hangingPunct="0">
              <a:defRPr sz="1600">
                <a:solidFill>
                  <a:srgbClr val="3856B4"/>
                </a:solidFill>
                <a:latin typeface="Tahoma" pitchFamily="34" charset="0"/>
              </a:defRPr>
            </a:lvl3pPr>
            <a:lvl4pPr marL="1599959" indent="-228566" defTabSz="955531" eaLnBrk="0" hangingPunct="0">
              <a:defRPr sz="1600">
                <a:solidFill>
                  <a:srgbClr val="3856B4"/>
                </a:solidFill>
                <a:latin typeface="Tahoma" pitchFamily="34" charset="0"/>
              </a:defRPr>
            </a:lvl4pPr>
            <a:lvl5pPr marL="2057090" indent="-228566" defTabSz="955531" eaLnBrk="0" hangingPunct="0">
              <a:defRPr sz="1600">
                <a:solidFill>
                  <a:srgbClr val="3856B4"/>
                </a:solidFill>
                <a:latin typeface="Tahoma" pitchFamily="34" charset="0"/>
              </a:defRPr>
            </a:lvl5pPr>
            <a:lvl6pPr marL="2514221" indent="-228566" defTabSz="955531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3856B4"/>
                </a:solidFill>
                <a:latin typeface="Tahoma" pitchFamily="34" charset="0"/>
              </a:defRPr>
            </a:lvl6pPr>
            <a:lvl7pPr marL="2971352" indent="-228566" defTabSz="955531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3856B4"/>
                </a:solidFill>
                <a:latin typeface="Tahoma" pitchFamily="34" charset="0"/>
              </a:defRPr>
            </a:lvl7pPr>
            <a:lvl8pPr marL="3428483" indent="-228566" defTabSz="955531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3856B4"/>
                </a:solidFill>
                <a:latin typeface="Tahoma" pitchFamily="34" charset="0"/>
              </a:defRPr>
            </a:lvl8pPr>
            <a:lvl9pPr marL="3885614" indent="-228566" defTabSz="955531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3856B4"/>
                </a:solidFill>
                <a:latin typeface="Tahoma" pitchFamily="34" charset="0"/>
              </a:defRPr>
            </a:lvl9pPr>
          </a:lstStyle>
          <a:p>
            <a:pPr eaLnBrk="1" hangingPunct="1"/>
            <a:fld id="{99CBDB08-A3C9-4180-B327-453447ED0F36}" type="slidenum">
              <a:rPr lang="en-CA" sz="1300">
                <a:solidFill>
                  <a:schemeClr val="tx1"/>
                </a:solidFill>
                <a:latin typeface="Times New Roman" pitchFamily="18" charset="0"/>
              </a:rPr>
              <a:pPr eaLnBrk="1" hangingPunct="1"/>
              <a:t>23</a:t>
            </a:fld>
            <a:endParaRPr lang="en-CA" sz="1300" dirty="0">
              <a:solidFill>
                <a:schemeClr val="tx1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861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dirty="0" smtClean="0"/>
              <a:t>60% Obese or Overweight  (36 out of 60ppl)</a:t>
            </a:r>
          </a:p>
          <a:p>
            <a:r>
              <a:rPr lang="en-US" dirty="0" smtClean="0"/>
              <a:t>40%  High Cholesterol</a:t>
            </a:r>
          </a:p>
          <a:p>
            <a:r>
              <a:rPr lang="en-US" dirty="0" smtClean="0"/>
              <a:t>25% get 35% of calories from fat</a:t>
            </a:r>
          </a:p>
          <a:p>
            <a:r>
              <a:rPr lang="en-US" dirty="0" smtClean="0"/>
              <a:t>23% BMI over 30</a:t>
            </a:r>
          </a:p>
          <a:p>
            <a:r>
              <a:rPr lang="en-US" dirty="0" smtClean="0"/>
              <a:t>16.4% High BP</a:t>
            </a:r>
          </a:p>
        </p:txBody>
      </p:sp>
      <p:sp>
        <p:nvSpPr>
          <p:cNvPr id="6861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5531" eaLnBrk="0" hangingPunct="0">
              <a:defRPr sz="1600">
                <a:solidFill>
                  <a:srgbClr val="3856B4"/>
                </a:solidFill>
                <a:latin typeface="Tahoma" pitchFamily="34" charset="0"/>
              </a:defRPr>
            </a:lvl1pPr>
            <a:lvl2pPr marL="742838" indent="-285707" defTabSz="955531" eaLnBrk="0" hangingPunct="0">
              <a:defRPr sz="1600">
                <a:solidFill>
                  <a:srgbClr val="3856B4"/>
                </a:solidFill>
                <a:latin typeface="Tahoma" pitchFamily="34" charset="0"/>
              </a:defRPr>
            </a:lvl2pPr>
            <a:lvl3pPr marL="1142828" indent="-228566" defTabSz="955531" eaLnBrk="0" hangingPunct="0">
              <a:defRPr sz="1600">
                <a:solidFill>
                  <a:srgbClr val="3856B4"/>
                </a:solidFill>
                <a:latin typeface="Tahoma" pitchFamily="34" charset="0"/>
              </a:defRPr>
            </a:lvl3pPr>
            <a:lvl4pPr marL="1599959" indent="-228566" defTabSz="955531" eaLnBrk="0" hangingPunct="0">
              <a:defRPr sz="1600">
                <a:solidFill>
                  <a:srgbClr val="3856B4"/>
                </a:solidFill>
                <a:latin typeface="Tahoma" pitchFamily="34" charset="0"/>
              </a:defRPr>
            </a:lvl4pPr>
            <a:lvl5pPr marL="2057090" indent="-228566" defTabSz="955531" eaLnBrk="0" hangingPunct="0">
              <a:defRPr sz="1600">
                <a:solidFill>
                  <a:srgbClr val="3856B4"/>
                </a:solidFill>
                <a:latin typeface="Tahoma" pitchFamily="34" charset="0"/>
              </a:defRPr>
            </a:lvl5pPr>
            <a:lvl6pPr marL="2514221" indent="-228566" defTabSz="955531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3856B4"/>
                </a:solidFill>
                <a:latin typeface="Tahoma" pitchFamily="34" charset="0"/>
              </a:defRPr>
            </a:lvl6pPr>
            <a:lvl7pPr marL="2971352" indent="-228566" defTabSz="955531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3856B4"/>
                </a:solidFill>
                <a:latin typeface="Tahoma" pitchFamily="34" charset="0"/>
              </a:defRPr>
            </a:lvl7pPr>
            <a:lvl8pPr marL="3428483" indent="-228566" defTabSz="955531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3856B4"/>
                </a:solidFill>
                <a:latin typeface="Tahoma" pitchFamily="34" charset="0"/>
              </a:defRPr>
            </a:lvl8pPr>
            <a:lvl9pPr marL="3885614" indent="-228566" defTabSz="955531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3856B4"/>
                </a:solidFill>
                <a:latin typeface="Tahoma" pitchFamily="34" charset="0"/>
              </a:defRPr>
            </a:lvl9pPr>
          </a:lstStyle>
          <a:p>
            <a:pPr eaLnBrk="1" hangingPunct="1"/>
            <a:fld id="{62E6496E-603E-4044-934F-092F5900008B}" type="slidenum">
              <a:rPr lang="en-CA" sz="1300">
                <a:solidFill>
                  <a:schemeClr val="tx1"/>
                </a:solidFill>
                <a:latin typeface="Times New Roman" pitchFamily="18" charset="0"/>
              </a:rPr>
              <a:pPr eaLnBrk="1" hangingPunct="1"/>
              <a:t>27</a:t>
            </a:fld>
            <a:endParaRPr lang="en-CA" sz="1300" dirty="0">
              <a:solidFill>
                <a:schemeClr val="tx1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680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0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0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10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5605" tIns="47801" rIns="95605" bIns="47801"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017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dirty="0" smtClean="0"/>
              <a:t>60% Obese or Overweight  (36 out of 60ppl)</a:t>
            </a:r>
          </a:p>
          <a:p>
            <a:r>
              <a:rPr lang="en-US" dirty="0" smtClean="0"/>
              <a:t>40%  High Cholesterol</a:t>
            </a:r>
          </a:p>
          <a:p>
            <a:r>
              <a:rPr lang="en-US" dirty="0" smtClean="0"/>
              <a:t>25% get 35% of calories from fat</a:t>
            </a:r>
          </a:p>
          <a:p>
            <a:r>
              <a:rPr lang="en-US" dirty="0" smtClean="0"/>
              <a:t>23% BMI over 30</a:t>
            </a:r>
          </a:p>
          <a:p>
            <a:r>
              <a:rPr lang="en-US" dirty="0" smtClean="0"/>
              <a:t>16.4% High BP</a:t>
            </a:r>
          </a:p>
        </p:txBody>
      </p:sp>
      <p:sp>
        <p:nvSpPr>
          <p:cNvPr id="5018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5531" eaLnBrk="0" hangingPunct="0">
              <a:defRPr sz="1600">
                <a:solidFill>
                  <a:srgbClr val="3856B4"/>
                </a:solidFill>
                <a:latin typeface="Tahoma" pitchFamily="34" charset="0"/>
              </a:defRPr>
            </a:lvl1pPr>
            <a:lvl2pPr marL="742838" indent="-285707" defTabSz="955531" eaLnBrk="0" hangingPunct="0">
              <a:defRPr sz="1600">
                <a:solidFill>
                  <a:srgbClr val="3856B4"/>
                </a:solidFill>
                <a:latin typeface="Tahoma" pitchFamily="34" charset="0"/>
              </a:defRPr>
            </a:lvl2pPr>
            <a:lvl3pPr marL="1142828" indent="-228566" defTabSz="955531" eaLnBrk="0" hangingPunct="0">
              <a:defRPr sz="1600">
                <a:solidFill>
                  <a:srgbClr val="3856B4"/>
                </a:solidFill>
                <a:latin typeface="Tahoma" pitchFamily="34" charset="0"/>
              </a:defRPr>
            </a:lvl3pPr>
            <a:lvl4pPr marL="1599959" indent="-228566" defTabSz="955531" eaLnBrk="0" hangingPunct="0">
              <a:defRPr sz="1600">
                <a:solidFill>
                  <a:srgbClr val="3856B4"/>
                </a:solidFill>
                <a:latin typeface="Tahoma" pitchFamily="34" charset="0"/>
              </a:defRPr>
            </a:lvl4pPr>
            <a:lvl5pPr marL="2057090" indent="-228566" defTabSz="955531" eaLnBrk="0" hangingPunct="0">
              <a:defRPr sz="1600">
                <a:solidFill>
                  <a:srgbClr val="3856B4"/>
                </a:solidFill>
                <a:latin typeface="Tahoma" pitchFamily="34" charset="0"/>
              </a:defRPr>
            </a:lvl5pPr>
            <a:lvl6pPr marL="2514221" indent="-228566" defTabSz="955531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3856B4"/>
                </a:solidFill>
                <a:latin typeface="Tahoma" pitchFamily="34" charset="0"/>
              </a:defRPr>
            </a:lvl6pPr>
            <a:lvl7pPr marL="2971352" indent="-228566" defTabSz="955531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3856B4"/>
                </a:solidFill>
                <a:latin typeface="Tahoma" pitchFamily="34" charset="0"/>
              </a:defRPr>
            </a:lvl7pPr>
            <a:lvl8pPr marL="3428483" indent="-228566" defTabSz="955531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3856B4"/>
                </a:solidFill>
                <a:latin typeface="Tahoma" pitchFamily="34" charset="0"/>
              </a:defRPr>
            </a:lvl8pPr>
            <a:lvl9pPr marL="3885614" indent="-228566" defTabSz="955531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3856B4"/>
                </a:solidFill>
                <a:latin typeface="Tahoma" pitchFamily="34" charset="0"/>
              </a:defRPr>
            </a:lvl9pPr>
          </a:lstStyle>
          <a:p>
            <a:pPr eaLnBrk="1" hangingPunct="1"/>
            <a:fld id="{99CBDB08-A3C9-4180-B327-453447ED0F36}" type="slidenum">
              <a:rPr lang="en-CA" sz="1300">
                <a:solidFill>
                  <a:schemeClr val="tx1"/>
                </a:solidFill>
                <a:latin typeface="Times New Roman" pitchFamily="18" charset="0"/>
              </a:rPr>
              <a:pPr eaLnBrk="1" hangingPunct="1"/>
              <a:t>8</a:t>
            </a:fld>
            <a:endParaRPr lang="en-CA" sz="1300" dirty="0">
              <a:solidFill>
                <a:schemeClr val="tx1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22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5619" tIns="47809" rIns="95619" bIns="47809"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4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ight Triangle 3"/>
          <p:cNvSpPr/>
          <p:nvPr/>
        </p:nvSpPr>
        <p:spPr>
          <a:xfrm>
            <a:off x="0" y="4664075"/>
            <a:ext cx="9150350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 dirty="0"/>
          </a:p>
        </p:txBody>
      </p:sp>
      <p:grpSp>
        <p:nvGrpSpPr>
          <p:cNvPr id="5" name="Group 15"/>
          <p:cNvGrpSpPr>
            <a:grpSpLocks/>
          </p:cNvGrpSpPr>
          <p:nvPr/>
        </p:nvGrpSpPr>
        <p:grpSpPr bwMode="auto">
          <a:xfrm>
            <a:off x="-3175" y="4953000"/>
            <a:ext cx="9147175" cy="1911350"/>
            <a:chOff x="-3765" y="4832896"/>
            <a:chExt cx="9147765" cy="2032192"/>
          </a:xfrm>
        </p:grpSpPr>
        <p:sp>
          <p:nvSpPr>
            <p:cNvPr id="6" name="Freeform 5"/>
            <p:cNvSpPr>
              <a:spLocks/>
            </p:cNvSpPr>
            <p:nvPr/>
          </p:nvSpPr>
          <p:spPr bwMode="auto">
            <a:xfrm>
              <a:off x="1687032" y="4832896"/>
              <a:ext cx="7456968" cy="51817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>
              <a:extLst/>
            </a:lstStyle>
            <a:p>
              <a:pPr>
                <a:defRPr/>
              </a:pPr>
              <a:endParaRPr lang="en-US" dirty="0"/>
            </a:p>
          </p:txBody>
        </p:sp>
        <p:sp>
          <p:nvSpPr>
            <p:cNvPr id="7" name="Freeform 18"/>
            <p:cNvSpPr>
              <a:spLocks/>
            </p:cNvSpPr>
            <p:nvPr/>
          </p:nvSpPr>
          <p:spPr bwMode="auto">
            <a:xfrm>
              <a:off x="35926" y="5135025"/>
              <a:ext cx="9108074" cy="838869"/>
            </a:xfrm>
            <a:custGeom>
              <a:avLst/>
              <a:gdLst>
                <a:gd name="T0" fmla="*/ 0 w 5760"/>
                <a:gd name="T1" fmla="*/ 0 h 528"/>
                <a:gd name="T2" fmla="*/ 2147483647 w 5760"/>
                <a:gd name="T3" fmla="*/ 0 h 528"/>
                <a:gd name="T4" fmla="*/ 2147483647 w 5760"/>
                <a:gd name="T5" fmla="*/ 2147483647 h 528"/>
                <a:gd name="T6" fmla="*/ 2147483647 w 5760"/>
                <a:gd name="T7" fmla="*/ 0 h 52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5760"/>
                <a:gd name="T13" fmla="*/ 0 h 528"/>
                <a:gd name="T14" fmla="*/ 5760 w 5760"/>
                <a:gd name="T15" fmla="*/ 528 h 52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flat" cmpd="sng" algn="ctr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extLst/>
            </a:lstStyle>
            <a:p>
              <a:pPr algn="ctr">
                <a:defRPr/>
              </a:pPr>
              <a:endParaRPr lang="en-US" dirty="0"/>
            </a:p>
          </p:txBody>
        </p:sp>
        <p:cxnSp>
          <p:nvCxnSpPr>
            <p:cNvPr id="10" name="Straight Connector 9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anchor="b"/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11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endParaRPr lang="en-CA" dirty="0"/>
          </a:p>
        </p:txBody>
      </p:sp>
      <p:sp>
        <p:nvSpPr>
          <p:cNvPr id="12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pPr>
              <a:defRPr/>
            </a:pPr>
            <a:r>
              <a:rPr lang="en-CA" dirty="0"/>
              <a:t>(c) 2007 Employer's Edge Inc., All Rights Reserved.</a:t>
            </a:r>
          </a:p>
        </p:txBody>
      </p:sp>
      <p:sp>
        <p:nvSpPr>
          <p:cNvPr id="13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fld id="{6910D488-8D2F-4D34-9C1E-8A6052D0FBFC}" type="slidenum">
              <a:rPr lang="en-CA"/>
              <a:pPr>
                <a:defRPr/>
              </a:pPr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369082757"/>
      </p:ext>
    </p:extLst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 dirty="0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CA" dirty="0"/>
              <a:t>(c) 2007 Employer's Edge Inc., All Rights Reserved.</a:t>
            </a:r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2BAEF4-D955-4770-A363-651F30A72883}" type="slidenum">
              <a:rPr lang="en-CA"/>
              <a:pPr>
                <a:defRPr/>
              </a:pPr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946512929"/>
      </p:ext>
    </p:extLst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 dirty="0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CA" dirty="0"/>
              <a:t>(c) 2007 Employer's Edge Inc., All Rights Reserved.</a:t>
            </a:r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DD7EC3-05E5-412D-99EA-8D5A3F11B0C9}" type="slidenum">
              <a:rPr lang="en-CA"/>
              <a:pPr>
                <a:defRPr/>
              </a:pPr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523871217"/>
      </p:ext>
    </p:extLst>
  </p:cSld>
  <p:clrMapOvr>
    <a:masterClrMapping/>
  </p:clrMapOvr>
  <p:transition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4648200" y="1981200"/>
            <a:ext cx="3810000" cy="4114800"/>
          </a:xfrm>
        </p:spPr>
        <p:txBody>
          <a:bodyPr>
            <a:normAutofit/>
          </a:bodyPr>
          <a:lstStyle/>
          <a:p>
            <a:pPr lvl="0"/>
            <a:endParaRPr lang="en-US" noProof="0" dirty="0" smtClean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CA" dirty="0"/>
              <a:t>(c) 2007 Employer's Edge Inc., All Rights Reserved.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E247C3-769B-44DB-A6D4-7580B44502CA}" type="slidenum">
              <a:rPr lang="en-CA"/>
              <a:pPr>
                <a:defRPr/>
              </a:pPr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861312446"/>
      </p:ext>
    </p:extLst>
  </p:cSld>
  <p:clrMapOvr>
    <a:masterClrMapping/>
  </p:clrMapOvr>
  <p:transition advTm="38172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 dirty="0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CA" dirty="0"/>
              <a:t>(c) 2007 Employer's Edge Inc., All Rights Reserved.</a:t>
            </a:r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A5712C-ABA6-433C-A64C-DACA0BDF9C6C}" type="slidenum">
              <a:rPr lang="en-CA"/>
              <a:pPr>
                <a:defRPr/>
              </a:pPr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034745426"/>
      </p:ext>
    </p:extLst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hevron 3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>
              <a:defRPr/>
            </a:pPr>
            <a:endParaRPr lang="en-US" dirty="0"/>
          </a:p>
        </p:txBody>
      </p:sp>
      <p:sp>
        <p:nvSpPr>
          <p:cNvPr id="5" name="Chevron 4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>
              <a:defRPr/>
            </a:pP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anchor="b"/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CA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r>
              <a:rPr lang="en-CA" dirty="0"/>
              <a:t>(c) 2007 Employer's Edge Inc., All Rights Reserved.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DF31893B-4D99-4A4B-8644-642C0853ADEC}" type="slidenum">
              <a:rPr lang="en-CA"/>
              <a:pPr>
                <a:defRPr/>
              </a:pPr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71661949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CA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r>
              <a:rPr lang="en-CA" dirty="0"/>
              <a:t>(c) 2007 Employer's Edge Inc., All Rights Reserved.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625E773A-2B61-473C-81A8-5780502B7BB8}" type="slidenum">
              <a:rPr lang="en-CA"/>
              <a:pPr>
                <a:defRPr/>
              </a:pPr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421173316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/>
          <a:lstStyle>
            <a:lvl1pPr>
              <a:defRPr/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CA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r>
              <a:rPr lang="en-CA" dirty="0"/>
              <a:t>(c) 2007 Employer's Edge Inc., All Rights Reserved.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74610AE3-125C-42FB-BDBB-7FEA09E88045}" type="slidenum">
              <a:rPr lang="en-CA"/>
              <a:pPr>
                <a:defRPr/>
              </a:pPr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47323899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CA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r>
              <a:rPr lang="en-CA" dirty="0"/>
              <a:t>(c) 2007 Employer's Edge Inc., All Rights Reserved.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FB45C106-CA15-4AC8-8DD9-1467A58AD20D}" type="slidenum">
              <a:rPr lang="en-CA"/>
              <a:pPr>
                <a:defRPr/>
              </a:pPr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71265561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 dirty="0"/>
          </a:p>
        </p:txBody>
      </p:sp>
      <p:sp>
        <p:nvSpPr>
          <p:cNvPr id="3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CA" dirty="0"/>
              <a:t>(c) 2007 Employer's Edge Inc., All Rights Reserved.</a:t>
            </a:r>
          </a:p>
        </p:txBody>
      </p:sp>
      <p:sp>
        <p:nvSpPr>
          <p:cNvPr id="4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72799E-8EC7-43A8-AA90-E9BCD22CAE43}" type="slidenum">
              <a:rPr lang="en-CA"/>
              <a:pPr>
                <a:defRPr/>
              </a:pPr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042851155"/>
      </p:ext>
    </p:extLst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CA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r>
              <a:rPr lang="en-CA" dirty="0"/>
              <a:t>(c) 2007 Employer's Edge Inc., All Rights Reserved.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9647F3BC-37EC-4DD7-98FC-BB00BB6F5D0D}" type="slidenum">
              <a:rPr lang="en-CA"/>
              <a:pPr>
                <a:defRPr/>
              </a:pPr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38754119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4"/>
          <p:cNvSpPr>
            <a:spLocks/>
          </p:cNvSpPr>
          <p:nvPr/>
        </p:nvSpPr>
        <p:spPr bwMode="auto">
          <a:xfrm>
            <a:off x="500063" y="5945188"/>
            <a:ext cx="4940300" cy="9207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>
              <a:defRPr/>
            </a:pPr>
            <a:endParaRPr lang="en-US" dirty="0"/>
          </a:p>
        </p:txBody>
      </p:sp>
      <p:sp>
        <p:nvSpPr>
          <p:cNvPr id="6" name="Freeform 15"/>
          <p:cNvSpPr>
            <a:spLocks/>
          </p:cNvSpPr>
          <p:nvPr/>
        </p:nvSpPr>
        <p:spPr bwMode="auto">
          <a:xfrm>
            <a:off x="485775" y="5938838"/>
            <a:ext cx="3690938" cy="933450"/>
          </a:xfrm>
          <a:custGeom>
            <a:avLst/>
            <a:gdLst>
              <a:gd name="T0" fmla="*/ 0 w 5591"/>
              <a:gd name="T1" fmla="*/ 0 h 588"/>
              <a:gd name="T2" fmla="*/ 2147483647 w 5591"/>
              <a:gd name="T3" fmla="*/ 0 h 588"/>
              <a:gd name="T4" fmla="*/ 2147483647 w 5591"/>
              <a:gd name="T5" fmla="*/ 2147483647 h 588"/>
              <a:gd name="T6" fmla="*/ 2147483647 w 5591"/>
              <a:gd name="T7" fmla="*/ 0 h 588"/>
              <a:gd name="T8" fmla="*/ 0 60000 65536"/>
              <a:gd name="T9" fmla="*/ 0 60000 65536"/>
              <a:gd name="T10" fmla="*/ 0 60000 65536"/>
              <a:gd name="T11" fmla="*/ 0 60000 65536"/>
              <a:gd name="T12" fmla="*/ 0 w 5591"/>
              <a:gd name="T13" fmla="*/ 0 h 588"/>
              <a:gd name="T14" fmla="*/ 5591 w 5591"/>
              <a:gd name="T15" fmla="*/ 588 h 58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7" name="Right Triangle 6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Chevron 8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>
              <a:defRPr/>
            </a:pPr>
            <a:endParaRPr lang="en-US" dirty="0"/>
          </a:p>
        </p:txBody>
      </p:sp>
      <p:sp>
        <p:nvSpPr>
          <p:cNvPr id="10" name="Chevron 9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>
              <a:defRPr/>
            </a:pP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tIns="0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extLst/>
          </a:lstStyle>
          <a:p>
            <a:pPr lvl="0"/>
            <a:r>
              <a:rPr lang="en-US" noProof="0" dirty="0" smtClean="0"/>
              <a:t>Click icon to add picture</a:t>
            </a:r>
            <a:endParaRPr lang="en-US" noProof="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1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endParaRPr lang="en-CA" dirty="0"/>
          </a:p>
        </p:txBody>
      </p:sp>
      <p:sp>
        <p:nvSpPr>
          <p:cNvPr id="12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r>
              <a:rPr lang="en-CA" dirty="0"/>
              <a:t>(c) 2007 Employer's Edge Inc., All Rights Reserved.</a:t>
            </a:r>
          </a:p>
        </p:txBody>
      </p:sp>
      <p:sp>
        <p:nvSpPr>
          <p:cNvPr id="13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fld id="{318C0E66-672A-45D7-8F1E-D66CD30999CE}" type="slidenum">
              <a:rPr lang="en-CA"/>
              <a:pPr>
                <a:defRPr/>
              </a:pPr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49351503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500063" y="5945188"/>
            <a:ext cx="4940300" cy="9207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>
              <a:defRPr/>
            </a:pPr>
            <a:endParaRPr lang="en-US" dirty="0"/>
          </a:p>
        </p:txBody>
      </p:sp>
      <p:sp>
        <p:nvSpPr>
          <p:cNvPr id="1027" name="Freeform 11"/>
          <p:cNvSpPr>
            <a:spLocks/>
          </p:cNvSpPr>
          <p:nvPr/>
        </p:nvSpPr>
        <p:spPr bwMode="auto">
          <a:xfrm>
            <a:off x="485775" y="5938838"/>
            <a:ext cx="3690938" cy="933450"/>
          </a:xfrm>
          <a:custGeom>
            <a:avLst/>
            <a:gdLst>
              <a:gd name="T0" fmla="*/ 0 w 5591"/>
              <a:gd name="T1" fmla="*/ 0 h 588"/>
              <a:gd name="T2" fmla="*/ 2147483647 w 5591"/>
              <a:gd name="T3" fmla="*/ 0 h 588"/>
              <a:gd name="T4" fmla="*/ 2147483647 w 5591"/>
              <a:gd name="T5" fmla="*/ 2147483647 h 588"/>
              <a:gd name="T6" fmla="*/ 2147483647 w 5591"/>
              <a:gd name="T7" fmla="*/ 0 h 588"/>
              <a:gd name="T8" fmla="*/ 0 60000 65536"/>
              <a:gd name="T9" fmla="*/ 0 60000 65536"/>
              <a:gd name="T10" fmla="*/ 0 60000 65536"/>
              <a:gd name="T11" fmla="*/ 0 60000 65536"/>
              <a:gd name="T12" fmla="*/ 0 w 5591"/>
              <a:gd name="T13" fmla="*/ 0 h 588"/>
              <a:gd name="T14" fmla="*/ 5591 w 5591"/>
              <a:gd name="T15" fmla="*/ 588 h 58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4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33" name="Text Placeholder 29"/>
          <p:cNvSpPr>
            <a:spLocks noGrp="1"/>
          </p:cNvSpPr>
          <p:nvPr>
            <p:ph type="body" idx="1"/>
          </p:nvPr>
        </p:nvSpPr>
        <p:spPr bwMode="auto">
          <a:xfrm>
            <a:off x="457200" y="1481138"/>
            <a:ext cx="8229600" cy="4525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825" y="6408738"/>
            <a:ext cx="1919288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endParaRPr lang="en-CA" dirty="0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79913" y="6408738"/>
            <a:ext cx="2351087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r>
              <a:rPr lang="en-CA" dirty="0"/>
              <a:t>(c) 2007 Employer's Edge Inc., All Rights Reserved.</a:t>
            </a: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113" y="6408738"/>
            <a:ext cx="366712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fld id="{880CB160-F5A9-4BE4-9D89-F0F1C91DBB4B}" type="slidenum">
              <a:rPr lang="en-CA"/>
              <a:pPr>
                <a:defRPr/>
              </a:pPr>
              <a:t>‹#›</a:t>
            </a:fld>
            <a:endParaRPr lang="en-CA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700" r:id="rId1"/>
    <p:sldLayoutId id="2147484696" r:id="rId2"/>
    <p:sldLayoutId id="2147484701" r:id="rId3"/>
    <p:sldLayoutId id="2147484702" r:id="rId4"/>
    <p:sldLayoutId id="2147484703" r:id="rId5"/>
    <p:sldLayoutId id="2147484704" r:id="rId6"/>
    <p:sldLayoutId id="2147484697" r:id="rId7"/>
    <p:sldLayoutId id="2147484705" r:id="rId8"/>
    <p:sldLayoutId id="2147484706" r:id="rId9"/>
    <p:sldLayoutId id="2147484698" r:id="rId10"/>
    <p:sldLayoutId id="2147484699" r:id="rId11"/>
    <p:sldLayoutId id="2147484707" r:id="rId12"/>
  </p:sldLayoutIdLst>
  <p:transition>
    <p:fade/>
  </p:transition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9pPr>
      <a:extLst/>
    </p:titleStyle>
    <p:bodyStyle>
      <a:lvl1pPr marL="365125" indent="-255588" algn="l" rtl="0" eaLnBrk="0" fontAlgn="base" hangingPunct="0">
        <a:spcBef>
          <a:spcPts val="400"/>
        </a:spcBef>
        <a:spcAft>
          <a:spcPct val="0"/>
        </a:spcAft>
        <a:buClr>
          <a:schemeClr val="accent1"/>
        </a:buClr>
        <a:buSzPct val="68000"/>
        <a:buFont typeface="Wingdings 3" pitchFamily="18" charset="2"/>
        <a:buChar char=""/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0713" indent="-228600" algn="l" rtl="0" eaLnBrk="0" fontAlgn="base" hangingPunct="0">
        <a:spcBef>
          <a:spcPts val="325"/>
        </a:spcBef>
        <a:spcAft>
          <a:spcPct val="0"/>
        </a:spcAft>
        <a:buClr>
          <a:schemeClr val="accent1"/>
        </a:buClr>
        <a:buFont typeface="Verdana" pitchFamily="34" charset="0"/>
        <a:buChar char="◦"/>
        <a:defRPr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8838" indent="-228600" algn="l" rtl="0" eaLnBrk="0" fontAlgn="base" hangingPunct="0">
        <a:spcBef>
          <a:spcPts val="350"/>
        </a:spcBef>
        <a:spcAft>
          <a:spcPct val="0"/>
        </a:spcAft>
        <a:buClr>
          <a:schemeClr val="accent2"/>
        </a:buClr>
        <a:buSzPct val="100000"/>
        <a:buFont typeface="Wingdings 2" pitchFamily="18" charset="2"/>
        <a:buChar char="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0" fontAlgn="base" hangingPunct="0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0" fontAlgn="base" hangingPunct="0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.xml"/><Relationship Id="rId3" Type="http://schemas.openxmlformats.org/officeDocument/2006/relationships/image" Target="../media/image5.jpeg"/><Relationship Id="rId7" Type="http://schemas.openxmlformats.org/officeDocument/2006/relationships/diagramQuickStyle" Target="../diagrams/quickStyle1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diagramLayout" Target="../diagrams/layout1.xml"/><Relationship Id="rId5" Type="http://schemas.openxmlformats.org/officeDocument/2006/relationships/diagramData" Target="../diagrams/data1.xml"/><Relationship Id="rId4" Type="http://schemas.openxmlformats.org/officeDocument/2006/relationships/image" Target="../media/image2.png"/><Relationship Id="rId9" Type="http://schemas.microsoft.com/office/2007/relationships/diagramDrawing" Target="../diagrams/drawing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image" Target="../media/image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image" Target="../media/image11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4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1.xml"/><Relationship Id="rId4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jpeg"/><Relationship Id="rId4" Type="http://schemas.openxmlformats.org/officeDocument/2006/relationships/image" Target="../media/image2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7" Type="http://schemas.openxmlformats.org/officeDocument/2006/relationships/image" Target="../media/image22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2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2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5.xml"/><Relationship Id="rId4" Type="http://schemas.openxmlformats.org/officeDocument/2006/relationships/image" Target="../media/image2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3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6.xml"/><Relationship Id="rId5" Type="http://schemas.openxmlformats.org/officeDocument/2006/relationships/image" Target="../media/image26.png"/><Relationship Id="rId4" Type="http://schemas.openxmlformats.org/officeDocument/2006/relationships/image" Target="../media/image2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chart" Target="../charts/char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2.xml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Relationship Id="rId5" Type="http://schemas.openxmlformats.org/officeDocument/2006/relationships/image" Target="../media/image2.png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Rectangle 1075"/>
          <p:cNvSpPr>
            <a:spLocks noChangeArrowheads="1"/>
          </p:cNvSpPr>
          <p:nvPr/>
        </p:nvSpPr>
        <p:spPr bwMode="auto">
          <a:xfrm>
            <a:off x="0" y="1484784"/>
            <a:ext cx="9144000" cy="18169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r>
              <a:rPr lang="en-US" sz="2400" b="1" dirty="0">
                <a:solidFill>
                  <a:schemeClr val="tx1"/>
                </a:solidFill>
                <a:latin typeface="Constantia" pitchFamily="18" charset="0"/>
                <a:cs typeface="Arial" charset="0"/>
              </a:rPr>
              <a:t/>
            </a:r>
            <a:br>
              <a:rPr lang="en-US" sz="2400" b="1" dirty="0">
                <a:solidFill>
                  <a:schemeClr val="tx1"/>
                </a:solidFill>
                <a:latin typeface="Constantia" pitchFamily="18" charset="0"/>
                <a:cs typeface="Arial" charset="0"/>
              </a:rPr>
            </a:br>
            <a:endParaRPr lang="en-US" sz="2400" b="1" dirty="0">
              <a:solidFill>
                <a:schemeClr val="tx1"/>
              </a:solidFill>
              <a:latin typeface="Constantia" pitchFamily="18" charset="0"/>
              <a:cs typeface="Arial" charset="0"/>
            </a:endParaRPr>
          </a:p>
          <a:p>
            <a:pPr algn="ctr"/>
            <a:r>
              <a:rPr lang="en-US" sz="4000" b="1" dirty="0">
                <a:solidFill>
                  <a:schemeClr val="tx1"/>
                </a:solidFill>
                <a:latin typeface="Constantia" pitchFamily="18" charset="0"/>
                <a:cs typeface="Arial" charset="0"/>
              </a:rPr>
              <a:t>Employee Wellness Program</a:t>
            </a:r>
          </a:p>
        </p:txBody>
      </p:sp>
      <p:sp>
        <p:nvSpPr>
          <p:cNvPr id="10244" name="Text Box 1079"/>
          <p:cNvSpPr txBox="1">
            <a:spLocks noChangeArrowheads="1"/>
          </p:cNvSpPr>
          <p:nvPr/>
        </p:nvSpPr>
        <p:spPr bwMode="auto">
          <a:xfrm>
            <a:off x="0" y="6000750"/>
            <a:ext cx="91440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rgbClr val="3856B4"/>
                </a:solidFill>
                <a:latin typeface="Tahoma" pitchFamily="34" charset="0"/>
              </a:defRPr>
            </a:lvl1pPr>
            <a:lvl2pPr marL="742950" indent="-285750" eaLnBrk="0" hangingPunct="0">
              <a:defRPr sz="1600">
                <a:solidFill>
                  <a:srgbClr val="3856B4"/>
                </a:solidFill>
                <a:latin typeface="Tahoma" pitchFamily="34" charset="0"/>
              </a:defRPr>
            </a:lvl2pPr>
            <a:lvl3pPr marL="1143000" indent="-228600" eaLnBrk="0" hangingPunct="0">
              <a:defRPr sz="1600">
                <a:solidFill>
                  <a:srgbClr val="3856B4"/>
                </a:solidFill>
                <a:latin typeface="Tahoma" pitchFamily="34" charset="0"/>
              </a:defRPr>
            </a:lvl3pPr>
            <a:lvl4pPr marL="1600200" indent="-228600" eaLnBrk="0" hangingPunct="0">
              <a:defRPr sz="1600">
                <a:solidFill>
                  <a:srgbClr val="3856B4"/>
                </a:solidFill>
                <a:latin typeface="Tahoma" pitchFamily="34" charset="0"/>
              </a:defRPr>
            </a:lvl4pPr>
            <a:lvl5pPr marL="2057400" indent="-228600" eaLnBrk="0" hangingPunct="0">
              <a:defRPr sz="1600">
                <a:solidFill>
                  <a:srgbClr val="3856B4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3856B4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3856B4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3856B4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3856B4"/>
                </a:solidFill>
                <a:latin typeface="Tahoma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2800" b="1" u="sng" dirty="0">
                <a:solidFill>
                  <a:srgbClr val="002060"/>
                </a:solidFill>
                <a:latin typeface="Constantia" pitchFamily="18" charset="0"/>
                <a:cs typeface="Arial" charset="0"/>
              </a:rPr>
              <a:t>www.EWSNetwork.com</a:t>
            </a:r>
          </a:p>
        </p:txBody>
      </p:sp>
      <p:pic>
        <p:nvPicPr>
          <p:cNvPr id="10245" name="Picture 5" descr="C:\Documents and Settings\user\Desktop\EWS Network\EWSN_logo_suite\EmployeeWellness_Logo2 800x486.g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5963" y="3301752"/>
            <a:ext cx="2632075" cy="1597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AutoShape 2" descr="data:image/jpg;base64,/9j/4AAQSkZJRgABAQAAAQABAAD/2wCEAAkGBhISERUTExIWERIUGR0YGBYWGBwcHRkXGSIcGB8kHh4aHTIeHyUjJRkZIDssIyoqODIsHyAzNTItNSYrLSsBCQoKDgwOGg8PGTUkHyU1NSwqNTIvLTQvNSwpMC00LTI1MjQvNDEvNCwsNS8sLCoyLDQsLDQ0KiwvLyw1LCwqLP/AABEIAGgAeAMBIgACEQEDEQH/xAAbAAEAAwEBAQEAAAAAAAAAAAAABAUGBwMCAf/EADgQAAIBAwIFAgQDBgYDAAAAAAECAwAEERIhBQYTMUEiUQcUYXEygZEjUnKh4fAVM0KC0fFjscL/xAAaAQEAAwEBAQAAAAAAAAAAAAAAAwQFBgIB/8QAJhEAAgIBAwMDBQAAAAAAAAAAAAECAxESITETIkEEBRQjUWGhsf/aAAwDAQACEQMRAD8A7jSlKAUpSgFKUoBSsZzrzVNDIIYsIdIYvjJ3J2GdvFT+SeOS3MT9XBZGA1AYyCM7+Mj/AIqd0SUOp4IFfF2dPyaSlKVATilKUApSlAKUpQClKUApSlAKo+YObIrX0nMkpGdC+B9T4q8rM8e5KWdy6MI2c5ckFs9sY39PbxUtWjV38EV2vT9PkyHGOazcka7eE47E6iwH8QIqZwbnroKE+WQR/wDjJBz7+rOT9zXxzPymlpDGwdndn0sTsMYJ2H5e9fvIXDYppZBKgkAQYDeCTWm+k6s42RlrrK3Ge5m64Px6G5XVG24/Ep2ZfuKsaz8fJVukqyxGSIqc4Rtj9N98H71oKy7NGezg1a3PHfyKUpUZIKUpQClKUApSlAKUpQGV+IXFWhhjCMUdnyCpxsoyf/YrTwSalDe4B/XesX8T4SY4X8KzKf8AcAf/AJNZC45muXjWIykRqAoC7ZA23I3NWI16orBgX+4fF9TYpptYWDoXHzBeq1qkyCdCGAJ8j7d9iQcdqgcm8vT20jyTFY1YadJOScHOcg4H99qoOR+ASyTpNpxFGdWojZj40+9a7j9lK0hYKzIAMecHzgV4uulTBwjujR9sXzX1bVp+35RoJZQqlu4AJ/TeszZ8WkaaMljudJHjBP8A1+lV8V06ghWIB2I8fpXtwvAkDNsqeon7dv54rKlc5tY2Olh6ZVxlnc2lKh2HFY5s6cgjwe+KmVfTTWUZUouLw0KUpX08ilKUApSlAKoOdxN8o3R1ZyNWnOdHntv/AEzV/SvqeHkitr6kHDOM7HHuW7V52e3Ukq6FseA67qfpvtn61XRs0MoLIC0bbo4yMjwRXbYbZEzpVVzucADJ+uKpOYeToro6wTFL++o747ZHn77VYVyzvwc/b7PNVrRLMl/Cw4DxZbmBJVGnOxX90jYirCq/gfC/l4RGWDsMlmC6dRPk+57b1Nmj1KVyRkEZH1qvLnY6GnVoj1OfJmOOTLJKFjXLDYkf6j7fXFSzy+wgwMdQkMfyzt/P9atbLhscQ9K7+WPc1KqsqctuXLNGXqcJRr4X7KLgHC5EYu407YA9/wC8Ve0pUsIKCwitbY7JamKUpXsjFKUoBUTinE47eJ5pSRGgyxAJOO2wG57+Kl18TQK4wwDDIOD7ggj9CAaAzN78SLKNXYGSQxllZVifIaNDKynUAAQqlsE9q0PDr0TQxyqCFkRXAPcBgGGcfeubQwq1rzASASs1yyk+D0AMj8iR+deFveTW5VFvmt434VFOzy+tYnV44yyL4OgkADYnGxNAdYpXJbjjFyHmjSaeFP8AEbOIKXy6xSohZSTkjOdRGdjt7ivSW5niW4Zbq4PyvEooYw0hI6cph1B8/jH7Rh6s42xQHVqVzSxveIXKyXEUgiZLuZWeWXEccEeqIKY8YyMK5Jwc75xtVvyJxCQyyQXImivI4ozJHI/UjfBZerE3s57jbGAMUBd2/N1q8U0quxjt2KynQ/oZfxAjTnK+cdqm8Q4osMDzsrsiIZCqj1aQNR2ON8eKwMsTQ8XuLMA9PiPSuRt6QYjibP8AEEX9R71WXPF5mbT8w1wktjemSQEiOWRNsxpnZUyVBGM4PfuQN/wTnCK6lESJIrG3iucsBjRN+EDB3I3z9qvq4nJxeW2i6sJ0Sf4VYIH29HUfQW32GAT384rQ8Wa8s7hLmWZ47BJ4laIzlyI5A0bPISPwhxG2Mnu/jagOl0qs5cicW6F2dmfLnWSSuslguT+6CF/KrOgFKUoD8JxWfv8An2xijeQza1RDJ6FYlkBClk2w4BIGVJG/eoXxZmkXg92Y8hung476CQG/kT+VQPiRb244RIQFDrbMkHvoKoWC/TSin8hQFxPy/YW9vcPJmKCcZuC8r4bVgEsS2xOynHjaoUHLvDLx54ek7G2RbRwzSDEe0iqMtuB6Wz7gb1meaeNXVunEIhcGUR21vOnUSNgrSOUYAFcaTgHBzgjvUiXiskV9dxRN02uuIW8BkGMohgDtpztqITSM9s58UBecN5Y4XcTTaIX6ttKiuWeUftYwGVt29TAEHUdz7mribku0cSBo2IlkEz/tH9Uq9m2bYjA7ew9hWDkvZ7aa76M7KX4pbwszKrEpLHEvkeMj9N6mJecSMt3aRTSXM1lHH03xEgkllLyAyhjuoUKmB3wx7kYA18nJNm0kjmInrZMia30OxGksyBtBYjzjPnvvXpy9bWo1m3bqNGeg7Fy7L0uyEsc+nUdvrnzWJfjt6OtM1y2YOJR24iCpoMUnRVlPpycdQ4OR2z5qw5uupbOZnzLDZSoXkuIArNFck4DypjJjCqq7exz7gDYcQit0PzM2hDEjL1HOAqOVLDJ23KL/AGazHDOTODzKY4o89AspXqTKyCUZKkFgwRhuF7dyO5p8QZsycLGcwPex6vYkBmjz9NQB+4FfXNvFRDd28MA03F5IqzMmNfRiWRlA1HALEMufbVjfGALSPkOxGR0dQaIQEM7sDCPwphmxhfHt4qLxHlZFiW2ig60c7KszSzMzJCh1D/MJZgPwhQRgtn3zRw3HEWu4rWeeS3WSO6YaemZOmjIIizAEasPg/wAP1qh4Xx67mZbo3DrMvB3nGyleoshBOgjHq0KT9QPtQHZKVy+y4xfauHq9zJMOIxiZlRI1aMRRKzKjEgetnUkncBTj8W265X+a+WUXYxMGcd1JKBjoLaPTq06c485oC2pSlAedxbrIjI6h0cFWUjIKnYgj2NZq5+HNrJGsTtO0SI0SIZThI3xlR57KF3JIAwKUoD74l8PrWcyGRpm6saRSftCNSRnKg4+u+3kmk/w+tX6hZpi8siSl+odSyx7I6n/SwAxt4pSgPM/Dm1LMxecs8qTsTK28seNLY7ZGAf6bVOvuUIZJ+vqljlKCOQxyFeqg7BwO+N9xg7nelKA8G5DtirpqlCyTrcNiQ/5qY0kewGlNu3pFS+J8rxTuzu0mJIhDIgfCyRgswDD/AHsMjBwxFftKAk8V4LDcQmGVMpsRglSpXdSpG6lSAQR2qpueQreQs8jzPMzRsJjIRIhh1BNBAAXGt/G+o5zX5SgPePk6ESpN1JjKiOgcyEkiTGonxk4X7aRjGKhJ8NLNVRVMyhIWtxiVhmFyWKt7gEnGff7UpQEybkq3aGCHMi/KkGCRXIkjwNIAbyNPpwc5HerewsVhQIpZu5LMSzMTuSSe5NKUBIpSlAf/2Q=="/>
          <p:cNvSpPr>
            <a:spLocks noChangeAspect="1" noChangeArrowheads="1"/>
          </p:cNvSpPr>
          <p:nvPr/>
        </p:nvSpPr>
        <p:spPr bwMode="auto">
          <a:xfrm>
            <a:off x="63500" y="-485775"/>
            <a:ext cx="1143000" cy="990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Constantia" pitchFamily="18" charset="0"/>
            </a:endParaRPr>
          </a:p>
        </p:txBody>
      </p:sp>
      <p:sp>
        <p:nvSpPr>
          <p:cNvPr id="3" name="AutoShape 4" descr="data:image/jpg;base64,/9j/4AAQSkZJRgABAQAAAQABAAD/2wCEAAkGBhISERUTExIWERIUGR0YGBYWGBwcHRkXGSIcGB8kHh4aHTIeHyUjJRkZIDssIyoqODIsHyAzNTItNSYrLSsBCQoKDgwOGg8PGTUkHyU1NSwqNTIvLTQvNSwpMC00LTI1MjQvNDEvNCwsNS8sLCoyLDQsLDQ0KiwvLyw1LCwqLP/AABEIAGgAeAMBIgACEQEDEQH/xAAbAAEAAwEBAQEAAAAAAAAAAAAABAUGBwMCAf/EADgQAAIBAwIFAgQDBgYDAAAAAAECAwAEERIhBQYTMUEiUQcUYXEygZEjUnKh4fAVM0KC0fFjscL/xAAaAQEAAwEBAQAAAAAAAAAAAAAAAwQFBgIB/8QAJhEAAgIBAwMDBQAAAAAAAAAAAAECAxESITETIkEEBRQjUWGhsf/aAAwDAQACEQMRAD8A7jSlKAUpSgFKUoBSsZzrzVNDIIYsIdIYvjJ3J2GdvFT+SeOS3MT9XBZGA1AYyCM7+Mj/AIqd0SUOp4IFfF2dPyaSlKVATilKUApSlAKUpQClKUApSlAKo+YObIrX0nMkpGdC+B9T4q8rM8e5KWdy6MI2c5ckFs9sY39PbxUtWjV38EV2vT9PkyHGOazcka7eE47E6iwH8QIqZwbnroKE+WQR/wDjJBz7+rOT9zXxzPymlpDGwdndn0sTsMYJ2H5e9fvIXDYppZBKgkAQYDeCTWm+k6s42RlrrK3Ge5m64Px6G5XVG24/Ep2ZfuKsaz8fJVukqyxGSIqc4Rtj9N98H71oKy7NGezg1a3PHfyKUpUZIKUpQClKUApSlAKUpQGV+IXFWhhjCMUdnyCpxsoyf/YrTwSalDe4B/XesX8T4SY4X8KzKf8AcAf/AJNZC45muXjWIykRqAoC7ZA23I3NWI16orBgX+4fF9TYpptYWDoXHzBeq1qkyCdCGAJ8j7d9iQcdqgcm8vT20jyTFY1YadJOScHOcg4H99qoOR+ASyTpNpxFGdWojZj40+9a7j9lK0hYKzIAMecHzgV4uulTBwjujR9sXzX1bVp+35RoJZQqlu4AJ/TeszZ8WkaaMljudJHjBP8A1+lV8V06ghWIB2I8fpXtwvAkDNsqeon7dv54rKlc5tY2Olh6ZVxlnc2lKh2HFY5s6cgjwe+KmVfTTWUZUouLw0KUpX08ilKUApSlAKoOdxN8o3R1ZyNWnOdHntv/AEzV/SvqeHkitr6kHDOM7HHuW7V52e3Ukq6FseA67qfpvtn61XRs0MoLIC0bbo4yMjwRXbYbZEzpVVzucADJ+uKpOYeToro6wTFL++o747ZHn77VYVyzvwc/b7PNVrRLMl/Cw4DxZbmBJVGnOxX90jYirCq/gfC/l4RGWDsMlmC6dRPk+57b1Nmj1KVyRkEZH1qvLnY6GnVoj1OfJmOOTLJKFjXLDYkf6j7fXFSzy+wgwMdQkMfyzt/P9atbLhscQ9K7+WPc1KqsqctuXLNGXqcJRr4X7KLgHC5EYu407YA9/wC8Ve0pUsIKCwitbY7JamKUpXsjFKUoBUTinE47eJ5pSRGgyxAJOO2wG57+Kl18TQK4wwDDIOD7ggj9CAaAzN78SLKNXYGSQxllZVifIaNDKynUAAQqlsE9q0PDr0TQxyqCFkRXAPcBgGGcfeubQwq1rzASASs1yyk+D0AMj8iR+deFveTW5VFvmt434VFOzy+tYnV44yyL4OgkADYnGxNAdYpXJbjjFyHmjSaeFP8AEbOIKXy6xSohZSTkjOdRGdjt7ivSW5niW4Zbq4PyvEooYw0hI6cph1B8/jH7Rh6s42xQHVqVzSxveIXKyXEUgiZLuZWeWXEccEeqIKY8YyMK5Jwc75xtVvyJxCQyyQXImivI4ozJHI/UjfBZerE3s57jbGAMUBd2/N1q8U0quxjt2KynQ/oZfxAjTnK+cdqm8Q4osMDzsrsiIZCqj1aQNR2ON8eKwMsTQ8XuLMA9PiPSuRt6QYjibP8AEEX9R71WXPF5mbT8w1wktjemSQEiOWRNsxpnZUyVBGM4PfuQN/wTnCK6lESJIrG3iucsBjRN+EDB3I3z9qvq4nJxeW2i6sJ0Sf4VYIH29HUfQW32GAT384rQ8Wa8s7hLmWZ47BJ4laIzlyI5A0bPISPwhxG2Mnu/jagOl0qs5cicW6F2dmfLnWSSuslguT+6CF/KrOgFKUoD8JxWfv8An2xijeQza1RDJ6FYlkBClk2w4BIGVJG/eoXxZmkXg92Y8hung476CQG/kT+VQPiRb244RIQFDrbMkHvoKoWC/TSin8hQFxPy/YW9vcPJmKCcZuC8r4bVgEsS2xOynHjaoUHLvDLx54ek7G2RbRwzSDEe0iqMtuB6Wz7gb1meaeNXVunEIhcGUR21vOnUSNgrSOUYAFcaTgHBzgjvUiXiskV9dxRN02uuIW8BkGMohgDtpztqITSM9s58UBecN5Y4XcTTaIX6ttKiuWeUftYwGVt29TAEHUdz7mribku0cSBo2IlkEz/tH9Uq9m2bYjA7ew9hWDkvZ7aa76M7KX4pbwszKrEpLHEvkeMj9N6mJecSMt3aRTSXM1lHH03xEgkllLyAyhjuoUKmB3wx7kYA18nJNm0kjmInrZMia30OxGksyBtBYjzjPnvvXpy9bWo1m3bqNGeg7Fy7L0uyEsc+nUdvrnzWJfjt6OtM1y2YOJR24iCpoMUnRVlPpycdQ4OR2z5qw5uupbOZnzLDZSoXkuIArNFck4DypjJjCqq7exz7gDYcQit0PzM2hDEjL1HOAqOVLDJ23KL/AGazHDOTODzKY4o89AspXqTKyCUZKkFgwRhuF7dyO5p8QZsycLGcwPex6vYkBmjz9NQB+4FfXNvFRDd28MA03F5IqzMmNfRiWRlA1HALEMufbVjfGALSPkOxGR0dQaIQEM7sDCPwphmxhfHt4qLxHlZFiW2ig60c7KszSzMzJCh1D/MJZgPwhQRgtn3zRw3HEWu4rWeeS3WSO6YaemZOmjIIizAEasPg/wAP1qh4Xx67mZbo3DrMvB3nGyleoshBOgjHq0KT9QPtQHZKVy+y4xfauHq9zJMOIxiZlRI1aMRRKzKjEgetnUkncBTj8W265X+a+WUXYxMGcd1JKBjoLaPTq06c485oC2pSlAedxbrIjI6h0cFWUjIKnYgj2NZq5+HNrJGsTtO0SI0SIZThI3xlR57KF3JIAwKUoD74l8PrWcyGRpm6saRSftCNSRnKg4+u+3kmk/w+tX6hZpi8siSl+odSyx7I6n/SwAxt4pSgPM/Dm1LMxecs8qTsTK28seNLY7ZGAf6bVOvuUIZJ+vqljlKCOQxyFeqg7BwO+N9xg7nelKA8G5DtirpqlCyTrcNiQ/5qY0kewGlNu3pFS+J8rxTuzu0mJIhDIgfCyRgswDD/AHsMjBwxFftKAk8V4LDcQmGVMpsRglSpXdSpG6lSAQR2qpueQreQs8jzPMzRsJjIRIhh1BNBAAXGt/G+o5zX5SgPePk6ESpN1JjKiOgcyEkiTGonxk4X7aRjGKhJ8NLNVRVMyhIWtxiVhmFyWKt7gEnGff7UpQEybkq3aGCHMi/KkGCRXIkjwNIAbyNPpwc5HerewsVhQIpZu5LMSzMTuSSe5NKUBIpSlAf/2Q=="/>
          <p:cNvSpPr>
            <a:spLocks noChangeAspect="1" noChangeArrowheads="1"/>
          </p:cNvSpPr>
          <p:nvPr/>
        </p:nvSpPr>
        <p:spPr bwMode="auto">
          <a:xfrm>
            <a:off x="215900" y="-333375"/>
            <a:ext cx="1143000" cy="990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Constantia" pitchFamily="18" charset="0"/>
            </a:endParaRPr>
          </a:p>
        </p:txBody>
      </p:sp>
      <p:pic>
        <p:nvPicPr>
          <p:cNvPr id="4" name="Picture 2" descr="http://www.bayneswhite.com/wp-content/themes/principle-start/images/shell/img-header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1857" y="0"/>
            <a:ext cx="17569952" cy="18119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8979635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Documents and Settings\user\Desktop\EWS Network\Pictures\Stock Photos\Business_dude_pumping_iron_clipped cropped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657976">
            <a:off x="6959060" y="3861048"/>
            <a:ext cx="2206720" cy="33535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907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88640"/>
            <a:ext cx="9144000" cy="1872208"/>
          </a:xfrm>
        </p:spPr>
        <p:txBody>
          <a:bodyPr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CA" sz="3200" dirty="0" smtClean="0">
                <a:solidFill>
                  <a:schemeClr val="tx1"/>
                </a:solidFill>
                <a:effectLst/>
                <a:latin typeface="Constantia" pitchFamily="18" charset="0"/>
                <a:cs typeface="Arial" pitchFamily="34" charset="0"/>
              </a:rPr>
              <a:t>Well Designed Wellness Strategy Links </a:t>
            </a:r>
            <a:br>
              <a:rPr lang="en-CA" sz="3200" dirty="0" smtClean="0">
                <a:solidFill>
                  <a:schemeClr val="tx1"/>
                </a:solidFill>
                <a:effectLst/>
                <a:latin typeface="Constantia" pitchFamily="18" charset="0"/>
                <a:cs typeface="Arial" pitchFamily="34" charset="0"/>
              </a:rPr>
            </a:br>
            <a:r>
              <a:rPr lang="en-CA" sz="3200" dirty="0" smtClean="0">
                <a:solidFill>
                  <a:schemeClr val="tx1"/>
                </a:solidFill>
                <a:effectLst/>
                <a:latin typeface="Constantia" pitchFamily="18" charset="0"/>
                <a:cs typeface="Arial" pitchFamily="34" charset="0"/>
              </a:rPr>
              <a:t>Components Together Giving the </a:t>
            </a:r>
            <a:br>
              <a:rPr lang="en-CA" sz="3200" dirty="0" smtClean="0">
                <a:solidFill>
                  <a:schemeClr val="tx1"/>
                </a:solidFill>
                <a:effectLst/>
                <a:latin typeface="Constantia" pitchFamily="18" charset="0"/>
                <a:cs typeface="Arial" pitchFamily="34" charset="0"/>
              </a:rPr>
            </a:br>
            <a:r>
              <a:rPr lang="en-CA" sz="3200" dirty="0" smtClean="0">
                <a:solidFill>
                  <a:schemeClr val="tx1"/>
                </a:solidFill>
                <a:effectLst/>
                <a:latin typeface="Constantia" pitchFamily="18" charset="0"/>
                <a:cs typeface="Arial" pitchFamily="34" charset="0"/>
              </a:rPr>
              <a:t>Greatest Opportunity for Success</a:t>
            </a:r>
            <a:endParaRPr lang="en-CA" sz="3600" dirty="0" smtClean="0">
              <a:solidFill>
                <a:schemeClr val="tx1"/>
              </a:solidFill>
              <a:effectLst/>
              <a:latin typeface="Constantia" pitchFamily="18" charset="0"/>
              <a:cs typeface="Arial" pitchFamily="34" charset="0"/>
            </a:endParaRPr>
          </a:p>
        </p:txBody>
      </p:sp>
      <p:pic>
        <p:nvPicPr>
          <p:cNvPr id="18435" name="Picture 5" descr="C:\Documents and Settings\user\Desktop\EWS Network\EWSN_logo_suite\EmployeeWellness_Logo2 800x486.gi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850" y="5830888"/>
            <a:ext cx="1690688" cy="1027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6" name="Text Box 1079"/>
          <p:cNvSpPr txBox="1">
            <a:spLocks noChangeArrowheads="1"/>
          </p:cNvSpPr>
          <p:nvPr/>
        </p:nvSpPr>
        <p:spPr bwMode="auto">
          <a:xfrm>
            <a:off x="0" y="6453188"/>
            <a:ext cx="2195513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rgbClr val="3856B4"/>
                </a:solidFill>
                <a:latin typeface="Tahoma" pitchFamily="34" charset="0"/>
              </a:defRPr>
            </a:lvl1pPr>
            <a:lvl2pPr marL="742950" indent="-285750" eaLnBrk="0" hangingPunct="0">
              <a:defRPr sz="1600">
                <a:solidFill>
                  <a:srgbClr val="3856B4"/>
                </a:solidFill>
                <a:latin typeface="Tahoma" pitchFamily="34" charset="0"/>
              </a:defRPr>
            </a:lvl2pPr>
            <a:lvl3pPr marL="1143000" indent="-228600" eaLnBrk="0" hangingPunct="0">
              <a:defRPr sz="1600">
                <a:solidFill>
                  <a:srgbClr val="3856B4"/>
                </a:solidFill>
                <a:latin typeface="Tahoma" pitchFamily="34" charset="0"/>
              </a:defRPr>
            </a:lvl3pPr>
            <a:lvl4pPr marL="1600200" indent="-228600" eaLnBrk="0" hangingPunct="0">
              <a:defRPr sz="1600">
                <a:solidFill>
                  <a:srgbClr val="3856B4"/>
                </a:solidFill>
                <a:latin typeface="Tahoma" pitchFamily="34" charset="0"/>
              </a:defRPr>
            </a:lvl4pPr>
            <a:lvl5pPr marL="2057400" indent="-228600" eaLnBrk="0" hangingPunct="0">
              <a:defRPr sz="1600">
                <a:solidFill>
                  <a:srgbClr val="3856B4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3856B4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3856B4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3856B4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3856B4"/>
                </a:solidFill>
                <a:latin typeface="Tahoma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1200" b="1" u="sng" dirty="0">
                <a:solidFill>
                  <a:schemeClr val="tx1"/>
                </a:solidFill>
                <a:latin typeface="Constantia" pitchFamily="18" charset="0"/>
                <a:cs typeface="Arial" charset="0"/>
              </a:rPr>
              <a:t>www.EWSNetwork.com</a:t>
            </a:r>
          </a:p>
        </p:txBody>
      </p:sp>
      <p:graphicFrame>
        <p:nvGraphicFramePr>
          <p:cNvPr id="10" name="Diagram 9"/>
          <p:cNvGraphicFramePr/>
          <p:nvPr>
            <p:extLst>
              <p:ext uri="{D42A27DB-BD31-4B8C-83A1-F6EECF244321}">
                <p14:modId xmlns:p14="http://schemas.microsoft.com/office/powerpoint/2010/main" val="3935668291"/>
              </p:ext>
            </p:extLst>
          </p:nvPr>
        </p:nvGraphicFramePr>
        <p:xfrm>
          <a:off x="1097756" y="2004716"/>
          <a:ext cx="7434684" cy="44644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</p:spTree>
    <p:extLst>
      <p:ext uri="{BB962C8B-B14F-4D97-AF65-F5344CB8AC3E}">
        <p14:creationId xmlns:p14="http://schemas.microsoft.com/office/powerpoint/2010/main" val="65171242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6" descr="C:\Documents and Settings\user\Desktop\EWS Network\Pictures\Stock Photos\Smiley_Businesswoman_clipped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91213" y="1963738"/>
            <a:ext cx="3267075" cy="4897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31" name="Rectangle 7"/>
          <p:cNvSpPr>
            <a:spLocks noGrp="1" noChangeArrowheads="1"/>
          </p:cNvSpPr>
          <p:nvPr>
            <p:ph idx="1"/>
          </p:nvPr>
        </p:nvSpPr>
        <p:spPr>
          <a:xfrm>
            <a:off x="395288" y="1939925"/>
            <a:ext cx="8286750" cy="2232025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2400" b="1" dirty="0" smtClean="0">
                <a:latin typeface="Constantia" pitchFamily="18" charset="0"/>
                <a:cs typeface="Arial" charset="0"/>
              </a:rPr>
              <a:t>Senior Management Support</a:t>
            </a:r>
          </a:p>
          <a:p>
            <a:pPr eaLnBrk="1" hangingPunct="1">
              <a:lnSpc>
                <a:spcPct val="120000"/>
              </a:lnSpc>
              <a:buFontTx/>
              <a:buChar char="-"/>
            </a:pPr>
            <a:r>
              <a:rPr lang="en-US" sz="1600" dirty="0" smtClean="0">
                <a:latin typeface="Constantia" pitchFamily="18" charset="0"/>
                <a:cs typeface="Arial" charset="0"/>
              </a:rPr>
              <a:t>Pilots the overall direction of the program and cultural objectives.</a:t>
            </a:r>
          </a:p>
          <a:p>
            <a:pPr eaLnBrk="1" hangingPunct="1">
              <a:lnSpc>
                <a:spcPct val="120000"/>
              </a:lnSpc>
              <a:buFontTx/>
              <a:buChar char="-"/>
            </a:pPr>
            <a:r>
              <a:rPr lang="en-US" sz="1600" dirty="0" smtClean="0">
                <a:latin typeface="Constantia" pitchFamily="18" charset="0"/>
                <a:cs typeface="Arial" charset="0"/>
              </a:rPr>
              <a:t>Helps with scheduling and department support.</a:t>
            </a:r>
          </a:p>
          <a:p>
            <a:pPr eaLnBrk="1" hangingPunct="1">
              <a:lnSpc>
                <a:spcPct val="90000"/>
              </a:lnSpc>
              <a:buFontTx/>
              <a:buChar char="-"/>
            </a:pPr>
            <a:endParaRPr lang="en-US" sz="1400" dirty="0" smtClean="0">
              <a:latin typeface="Constantia" pitchFamily="18" charset="0"/>
              <a:cs typeface="Arial" charset="0"/>
            </a:endParaRPr>
          </a:p>
          <a:p>
            <a:pPr eaLnBrk="1" hangingPunct="1">
              <a:lnSpc>
                <a:spcPct val="90000"/>
              </a:lnSpc>
              <a:buFontTx/>
              <a:buChar char="-"/>
            </a:pPr>
            <a:endParaRPr lang="en-US" sz="2000" dirty="0" smtClean="0">
              <a:latin typeface="Constantia" pitchFamily="18" charset="0"/>
              <a:cs typeface="Arial" charset="0"/>
            </a:endParaRPr>
          </a:p>
          <a:p>
            <a:pPr eaLnBrk="1" hangingPunct="1">
              <a:lnSpc>
                <a:spcPct val="90000"/>
              </a:lnSpc>
              <a:buFontTx/>
              <a:buChar char="-"/>
            </a:pPr>
            <a:endParaRPr lang="en-US" sz="2000" dirty="0" smtClean="0">
              <a:latin typeface="Constantia" pitchFamily="18" charset="0"/>
              <a:cs typeface="Arial" charset="0"/>
            </a:endParaRPr>
          </a:p>
        </p:txBody>
      </p:sp>
      <p:sp>
        <p:nvSpPr>
          <p:cNvPr id="314376" name="Rectangle 8"/>
          <p:cNvSpPr>
            <a:spLocks noGrp="1" noChangeArrowheads="1"/>
          </p:cNvSpPr>
          <p:nvPr>
            <p:ph type="title"/>
          </p:nvPr>
        </p:nvSpPr>
        <p:spPr>
          <a:xfrm>
            <a:off x="428596" y="142875"/>
            <a:ext cx="8715404" cy="1285875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2800" dirty="0" smtClean="0">
                <a:solidFill>
                  <a:schemeClr val="tx1"/>
                </a:solidFill>
                <a:effectLst/>
                <a:latin typeface="Constantia" pitchFamily="18" charset="0"/>
                <a:cs typeface="Arial" pitchFamily="34" charset="0"/>
              </a:rPr>
              <a:t>Components of a Successful Wellness Program</a:t>
            </a:r>
            <a:endParaRPr lang="en-CA" sz="2800" dirty="0" smtClean="0">
              <a:solidFill>
                <a:schemeClr val="tx1"/>
              </a:solidFill>
              <a:effectLst/>
              <a:latin typeface="Constantia" pitchFamily="18" charset="0"/>
              <a:cs typeface="Arial" pitchFamily="34" charset="0"/>
            </a:endParaRPr>
          </a:p>
        </p:txBody>
      </p:sp>
      <p:pic>
        <p:nvPicPr>
          <p:cNvPr id="22533" name="Picture 5" descr="C:\Documents and Settings\user\Desktop\EWS Network\EWSN_logo_suite\EmployeeWellness_Logo2 800x486.gi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850" y="5830888"/>
            <a:ext cx="1690688" cy="1027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34" name="Text Box 1079"/>
          <p:cNvSpPr txBox="1">
            <a:spLocks noChangeArrowheads="1"/>
          </p:cNvSpPr>
          <p:nvPr/>
        </p:nvSpPr>
        <p:spPr bwMode="auto">
          <a:xfrm>
            <a:off x="0" y="6453188"/>
            <a:ext cx="2195513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rgbClr val="3856B4"/>
                </a:solidFill>
                <a:latin typeface="Tahoma" pitchFamily="34" charset="0"/>
              </a:defRPr>
            </a:lvl1pPr>
            <a:lvl2pPr marL="742950" indent="-285750" eaLnBrk="0" hangingPunct="0">
              <a:defRPr sz="1600">
                <a:solidFill>
                  <a:srgbClr val="3856B4"/>
                </a:solidFill>
                <a:latin typeface="Tahoma" pitchFamily="34" charset="0"/>
              </a:defRPr>
            </a:lvl2pPr>
            <a:lvl3pPr marL="1143000" indent="-228600" eaLnBrk="0" hangingPunct="0">
              <a:defRPr sz="1600">
                <a:solidFill>
                  <a:srgbClr val="3856B4"/>
                </a:solidFill>
                <a:latin typeface="Tahoma" pitchFamily="34" charset="0"/>
              </a:defRPr>
            </a:lvl3pPr>
            <a:lvl4pPr marL="1600200" indent="-228600" eaLnBrk="0" hangingPunct="0">
              <a:defRPr sz="1600">
                <a:solidFill>
                  <a:srgbClr val="3856B4"/>
                </a:solidFill>
                <a:latin typeface="Tahoma" pitchFamily="34" charset="0"/>
              </a:defRPr>
            </a:lvl4pPr>
            <a:lvl5pPr marL="2057400" indent="-228600" eaLnBrk="0" hangingPunct="0">
              <a:defRPr sz="1600">
                <a:solidFill>
                  <a:srgbClr val="3856B4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3856B4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3856B4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3856B4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3856B4"/>
                </a:solidFill>
                <a:latin typeface="Tahoma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1200" b="1" u="sng" dirty="0">
                <a:solidFill>
                  <a:schemeClr val="tx1"/>
                </a:solidFill>
                <a:latin typeface="Constantia" pitchFamily="18" charset="0"/>
                <a:cs typeface="Arial" charset="0"/>
              </a:rPr>
              <a:t>www.EWSNetwork.com</a:t>
            </a:r>
          </a:p>
        </p:txBody>
      </p:sp>
      <p:sp>
        <p:nvSpPr>
          <p:cNvPr id="7" name="Rectangle 6"/>
          <p:cNvSpPr/>
          <p:nvPr/>
        </p:nvSpPr>
        <p:spPr>
          <a:xfrm>
            <a:off x="0" y="4051711"/>
            <a:ext cx="6078490" cy="954107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  <a:reflection blurRad="6350" stA="50000" endA="300" endPos="55000" dir="5400000" sy="-100000" algn="bl" rotWithShape="0"/>
          </a:effectLst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28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nstantia" pitchFamily="18" charset="0"/>
                <a:cs typeface="Arial" pitchFamily="34" charset="0"/>
              </a:rPr>
              <a:t>The EWSNetwork </a:t>
            </a:r>
          </a:p>
          <a:p>
            <a:pPr algn="ctr">
              <a:defRPr/>
            </a:pPr>
            <a:r>
              <a:rPr lang="en-US" sz="28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nstantia" pitchFamily="18" charset="0"/>
                <a:cs typeface="Arial" pitchFamily="34" charset="0"/>
              </a:rPr>
              <a:t>Award Winning Program</a:t>
            </a:r>
            <a:endParaRPr lang="en-US" sz="28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Constantia" pitchFamily="18" charset="0"/>
            </a:endParaRPr>
          </a:p>
        </p:txBody>
      </p:sp>
      <p:pic>
        <p:nvPicPr>
          <p:cNvPr id="8" name="Picture 2" descr="http://t1.gstatic.com/images?q=tbn:ANd9GcQ0BtyBgqF7VLjbEm4Jno3DwtZzeQ3LhURiGKxh8_OaXeckKkQfCb_DeHyA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5641" y="5005818"/>
            <a:ext cx="1247208" cy="547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8"/>
          <p:cNvSpPr txBox="1">
            <a:spLocks noChangeArrowheads="1"/>
          </p:cNvSpPr>
          <p:nvPr/>
        </p:nvSpPr>
        <p:spPr>
          <a:xfrm>
            <a:off x="0" y="4818606"/>
            <a:ext cx="6078490" cy="1525838"/>
          </a:xfrm>
          <a:prstGeom prst="rect">
            <a:avLst/>
          </a:prstGeom>
        </p:spPr>
        <p:txBody>
          <a:bodyPr anchor="ctr"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100" b="1" kern="120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9pPr>
            <a:extLst/>
          </a:lstStyle>
          <a:p>
            <a:pPr algn="ctr" eaLnBrk="1" fontAlgn="auto" hangingPunct="1">
              <a:spcAft>
                <a:spcPts val="0"/>
              </a:spcAft>
              <a:defRPr/>
            </a:pPr>
            <a:endParaRPr lang="en-US" sz="1800" dirty="0" smtClean="0">
              <a:solidFill>
                <a:schemeClr val="tx1"/>
              </a:solidFill>
              <a:effectLst/>
              <a:latin typeface="Constantia" pitchFamily="18" charset="0"/>
              <a:cs typeface="Arial" pitchFamily="34" charset="0"/>
            </a:endParaRPr>
          </a:p>
          <a:p>
            <a:pPr algn="ctr" eaLnBrk="1" fontAlgn="auto" hangingPunct="1">
              <a:spcAft>
                <a:spcPts val="0"/>
              </a:spcAft>
              <a:defRPr/>
            </a:pPr>
            <a:endParaRPr lang="en-US" sz="1800" dirty="0">
              <a:solidFill>
                <a:schemeClr val="tx1"/>
              </a:solidFill>
              <a:effectLst/>
              <a:latin typeface="Constantia" pitchFamily="18" charset="0"/>
              <a:cs typeface="Arial" pitchFamily="34" charset="0"/>
            </a:endParaRPr>
          </a:p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sz="1600" dirty="0" smtClean="0">
                <a:solidFill>
                  <a:schemeClr val="tx1"/>
                </a:solidFill>
                <a:effectLst/>
                <a:latin typeface="Constantia" pitchFamily="18" charset="0"/>
                <a:cs typeface="Arial" pitchFamily="34" charset="0"/>
              </a:rPr>
              <a:t>2011 Health and Wellness Program </a:t>
            </a:r>
          </a:p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sz="1400" dirty="0">
                <a:solidFill>
                  <a:schemeClr val="tx1"/>
                </a:solidFill>
                <a:effectLst/>
                <a:latin typeface="Constantia" pitchFamily="18" charset="0"/>
                <a:cs typeface="Arial" pitchFamily="34" charset="0"/>
              </a:rPr>
              <a:t>(</a:t>
            </a:r>
            <a:r>
              <a:rPr lang="en-US" sz="1400" dirty="0" smtClean="0">
                <a:solidFill>
                  <a:schemeClr val="tx1"/>
                </a:solidFill>
                <a:effectLst/>
                <a:latin typeface="Constantia" pitchFamily="18" charset="0"/>
                <a:cs typeface="Arial" pitchFamily="34" charset="0"/>
              </a:rPr>
              <a:t>for companies with &lt;1000 employees)</a:t>
            </a:r>
            <a:endParaRPr lang="en-CA" sz="1400" dirty="0" smtClean="0">
              <a:solidFill>
                <a:schemeClr val="tx1"/>
              </a:solidFill>
              <a:effectLst/>
              <a:latin typeface="Constantia" pitchFamily="18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6588300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C:\Documents and Settings\user\Desktop\EWS Network\Pictures\Stock Photos\Team_Power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3466660"/>
            <a:ext cx="4679826" cy="33913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55" name="Rectangle 7"/>
          <p:cNvSpPr>
            <a:spLocks noGrp="1" noChangeArrowheads="1"/>
          </p:cNvSpPr>
          <p:nvPr>
            <p:ph idx="1"/>
          </p:nvPr>
        </p:nvSpPr>
        <p:spPr>
          <a:xfrm>
            <a:off x="395288" y="1989138"/>
            <a:ext cx="8286750" cy="4176712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2400" b="1" dirty="0" smtClean="0">
                <a:latin typeface="Constantia" pitchFamily="18" charset="0"/>
                <a:cs typeface="Arial" charset="0"/>
              </a:rPr>
              <a:t>Wellness Committee</a:t>
            </a:r>
          </a:p>
          <a:p>
            <a:pPr eaLnBrk="1" hangingPunct="1">
              <a:lnSpc>
                <a:spcPct val="110000"/>
              </a:lnSpc>
              <a:buFontTx/>
              <a:buChar char="-"/>
            </a:pPr>
            <a:r>
              <a:rPr lang="en-US" sz="1600" dirty="0" smtClean="0">
                <a:latin typeface="Constantia" pitchFamily="18" charset="0"/>
                <a:cs typeface="Arial" charset="0"/>
              </a:rPr>
              <a:t>Committee made up of your peers. </a:t>
            </a:r>
          </a:p>
          <a:p>
            <a:pPr eaLnBrk="1" hangingPunct="1">
              <a:lnSpc>
                <a:spcPct val="110000"/>
              </a:lnSpc>
              <a:buFontTx/>
              <a:buChar char="-"/>
            </a:pPr>
            <a:r>
              <a:rPr lang="en-US" sz="1600" dirty="0" smtClean="0">
                <a:latin typeface="Constantia" pitchFamily="18" charset="0"/>
                <a:cs typeface="Arial" charset="0"/>
              </a:rPr>
              <a:t>Ambassadors of the program.</a:t>
            </a:r>
          </a:p>
          <a:p>
            <a:pPr eaLnBrk="1" hangingPunct="1">
              <a:lnSpc>
                <a:spcPct val="110000"/>
              </a:lnSpc>
              <a:buFontTx/>
              <a:buChar char="-"/>
            </a:pPr>
            <a:r>
              <a:rPr lang="en-US" sz="1600" dirty="0" smtClean="0">
                <a:latin typeface="Constantia" pitchFamily="18" charset="0"/>
                <a:cs typeface="Arial" charset="0"/>
              </a:rPr>
              <a:t>“Tentacles” of the program. Very valuable source of feedback.</a:t>
            </a:r>
          </a:p>
          <a:p>
            <a:pPr eaLnBrk="1" hangingPunct="1">
              <a:lnSpc>
                <a:spcPct val="110000"/>
              </a:lnSpc>
              <a:buFontTx/>
              <a:buChar char="-"/>
            </a:pPr>
            <a:r>
              <a:rPr lang="en-US" sz="1600" dirty="0" smtClean="0">
                <a:latin typeface="Constantia" pitchFamily="18" charset="0"/>
                <a:cs typeface="Arial" charset="0"/>
              </a:rPr>
              <a:t>Meet bi-monthly to go over past, present and future initiatives.</a:t>
            </a:r>
          </a:p>
          <a:p>
            <a:pPr eaLnBrk="1" hangingPunct="1">
              <a:lnSpc>
                <a:spcPct val="110000"/>
              </a:lnSpc>
              <a:buFontTx/>
              <a:buChar char="-"/>
            </a:pPr>
            <a:r>
              <a:rPr lang="en-US" sz="1600" dirty="0" smtClean="0">
                <a:latin typeface="Constantia" pitchFamily="18" charset="0"/>
                <a:cs typeface="Arial" charset="0"/>
              </a:rPr>
              <a:t>Marketing, implementation and feedback from previous events. 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US" sz="1400" b="1" dirty="0" smtClean="0">
              <a:latin typeface="Constantia" pitchFamily="18" charset="0"/>
              <a:cs typeface="Arial" charset="0"/>
            </a:endParaRPr>
          </a:p>
          <a:p>
            <a:pPr eaLnBrk="1" hangingPunct="1">
              <a:lnSpc>
                <a:spcPct val="90000"/>
              </a:lnSpc>
              <a:buFontTx/>
              <a:buChar char="-"/>
            </a:pPr>
            <a:endParaRPr lang="en-US" sz="2000" dirty="0" smtClean="0">
              <a:latin typeface="Constantia" pitchFamily="18" charset="0"/>
              <a:cs typeface="Arial" charset="0"/>
            </a:endParaRPr>
          </a:p>
        </p:txBody>
      </p:sp>
      <p:sp>
        <p:nvSpPr>
          <p:cNvPr id="314376" name="Rectangle 8"/>
          <p:cNvSpPr>
            <a:spLocks noGrp="1" noChangeArrowheads="1"/>
          </p:cNvSpPr>
          <p:nvPr>
            <p:ph type="title"/>
          </p:nvPr>
        </p:nvSpPr>
        <p:spPr>
          <a:xfrm>
            <a:off x="428596" y="142875"/>
            <a:ext cx="8715404" cy="1285875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2800" dirty="0" smtClean="0">
                <a:solidFill>
                  <a:schemeClr val="tx1"/>
                </a:solidFill>
                <a:effectLst/>
                <a:latin typeface="Constantia" pitchFamily="18" charset="0"/>
                <a:cs typeface="Arial" pitchFamily="34" charset="0"/>
              </a:rPr>
              <a:t>Components of a Successful Wellness Program</a:t>
            </a:r>
            <a:endParaRPr lang="en-CA" sz="2800" dirty="0" smtClean="0">
              <a:solidFill>
                <a:schemeClr val="tx1"/>
              </a:solidFill>
              <a:effectLst/>
              <a:latin typeface="Constantia" pitchFamily="18" charset="0"/>
              <a:cs typeface="Arial" pitchFamily="34" charset="0"/>
            </a:endParaRPr>
          </a:p>
        </p:txBody>
      </p:sp>
      <p:pic>
        <p:nvPicPr>
          <p:cNvPr id="23557" name="Picture 5" descr="C:\Documents and Settings\user\Desktop\EWS Network\EWSN_logo_suite\EmployeeWellness_Logo2 800x486.gi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850" y="5830888"/>
            <a:ext cx="1690688" cy="1027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58" name="Text Box 1079"/>
          <p:cNvSpPr txBox="1">
            <a:spLocks noChangeArrowheads="1"/>
          </p:cNvSpPr>
          <p:nvPr/>
        </p:nvSpPr>
        <p:spPr bwMode="auto">
          <a:xfrm>
            <a:off x="0" y="6453188"/>
            <a:ext cx="2195513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rgbClr val="3856B4"/>
                </a:solidFill>
                <a:latin typeface="Tahoma" pitchFamily="34" charset="0"/>
              </a:defRPr>
            </a:lvl1pPr>
            <a:lvl2pPr marL="742950" indent="-285750" eaLnBrk="0" hangingPunct="0">
              <a:defRPr sz="1600">
                <a:solidFill>
                  <a:srgbClr val="3856B4"/>
                </a:solidFill>
                <a:latin typeface="Tahoma" pitchFamily="34" charset="0"/>
              </a:defRPr>
            </a:lvl2pPr>
            <a:lvl3pPr marL="1143000" indent="-228600" eaLnBrk="0" hangingPunct="0">
              <a:defRPr sz="1600">
                <a:solidFill>
                  <a:srgbClr val="3856B4"/>
                </a:solidFill>
                <a:latin typeface="Tahoma" pitchFamily="34" charset="0"/>
              </a:defRPr>
            </a:lvl3pPr>
            <a:lvl4pPr marL="1600200" indent="-228600" eaLnBrk="0" hangingPunct="0">
              <a:defRPr sz="1600">
                <a:solidFill>
                  <a:srgbClr val="3856B4"/>
                </a:solidFill>
                <a:latin typeface="Tahoma" pitchFamily="34" charset="0"/>
              </a:defRPr>
            </a:lvl4pPr>
            <a:lvl5pPr marL="2057400" indent="-228600" eaLnBrk="0" hangingPunct="0">
              <a:defRPr sz="1600">
                <a:solidFill>
                  <a:srgbClr val="3856B4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3856B4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3856B4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3856B4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3856B4"/>
                </a:solidFill>
                <a:latin typeface="Tahoma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1200" b="1" u="sng" dirty="0">
                <a:solidFill>
                  <a:schemeClr val="tx1"/>
                </a:solidFill>
                <a:latin typeface="Constantia" pitchFamily="18" charset="0"/>
                <a:cs typeface="Arial" charset="0"/>
              </a:rPr>
              <a:t>www.EWSNetwork.com</a:t>
            </a:r>
          </a:p>
        </p:txBody>
      </p:sp>
    </p:spTree>
    <p:extLst>
      <p:ext uri="{BB962C8B-B14F-4D97-AF65-F5344CB8AC3E}">
        <p14:creationId xmlns:p14="http://schemas.microsoft.com/office/powerpoint/2010/main" val="259925380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C:\Documents and Settings\user\Desktop\EWS Network\Pictures\Stock Photos\Yay_work_clipped smaller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7965" y="4077072"/>
            <a:ext cx="3950810" cy="2817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678" name="Rectangle 7"/>
          <p:cNvSpPr>
            <a:spLocks noGrp="1" noChangeArrowheads="1"/>
          </p:cNvSpPr>
          <p:nvPr>
            <p:ph idx="1"/>
          </p:nvPr>
        </p:nvSpPr>
        <p:spPr>
          <a:xfrm>
            <a:off x="395536" y="1268760"/>
            <a:ext cx="8064896" cy="4680520"/>
          </a:xfrm>
        </p:spPr>
        <p:txBody>
          <a:bodyPr>
            <a:noAutofit/>
          </a:bodyPr>
          <a:lstStyle/>
          <a:p>
            <a:pPr marL="365760" indent="-256032" eaLnBrk="1" fontAlgn="auto" hangingPunct="1">
              <a:lnSpc>
                <a:spcPct val="90000"/>
              </a:lnSpc>
              <a:spcAft>
                <a:spcPts val="0"/>
              </a:spcAft>
              <a:buFontTx/>
              <a:buNone/>
              <a:defRPr/>
            </a:pPr>
            <a:endParaRPr lang="en-US" sz="1400" b="1" dirty="0" smtClean="0">
              <a:latin typeface="Constantia" pitchFamily="18" charset="0"/>
              <a:cs typeface="Arial" pitchFamily="34" charset="0"/>
            </a:endParaRPr>
          </a:p>
          <a:p>
            <a:pPr marL="365760" indent="-256032" eaLnBrk="1" fontAlgn="auto" hangingPunct="1">
              <a:lnSpc>
                <a:spcPct val="90000"/>
              </a:lnSpc>
              <a:spcAft>
                <a:spcPts val="0"/>
              </a:spcAft>
              <a:buFontTx/>
              <a:buNone/>
              <a:defRPr/>
            </a:pPr>
            <a:r>
              <a:rPr lang="en-US" sz="2400" b="1" dirty="0" smtClean="0">
                <a:latin typeface="Constantia" pitchFamily="18" charset="0"/>
                <a:cs typeface="Arial" pitchFamily="34" charset="0"/>
              </a:rPr>
              <a:t>Health Risk Assessment </a:t>
            </a:r>
            <a:r>
              <a:rPr lang="en-US" sz="2000" b="1" dirty="0" smtClean="0">
                <a:latin typeface="Constantia" pitchFamily="18" charset="0"/>
                <a:cs typeface="Arial" pitchFamily="34" charset="0"/>
              </a:rPr>
              <a:t>(HRA/Personal Wellness Profile)</a:t>
            </a:r>
            <a:endParaRPr lang="en-US" sz="2000" dirty="0" smtClean="0">
              <a:latin typeface="Constantia" pitchFamily="18" charset="0"/>
              <a:cs typeface="Arial" pitchFamily="34" charset="0"/>
            </a:endParaRPr>
          </a:p>
          <a:p>
            <a:pPr marL="109728" indent="0" eaLnBrk="1" fontAlgn="auto" hangingPunct="1">
              <a:lnSpc>
                <a:spcPct val="110000"/>
              </a:lnSpc>
              <a:spcAft>
                <a:spcPts val="0"/>
              </a:spcAft>
              <a:buNone/>
              <a:defRPr/>
            </a:pPr>
            <a:r>
              <a:rPr lang="en-US" sz="1800" u="sng" dirty="0" smtClean="0">
                <a:latin typeface="Constantia" pitchFamily="18" charset="0"/>
                <a:cs typeface="Arial" pitchFamily="34" charset="0"/>
              </a:rPr>
              <a:t>Employee Benefits</a:t>
            </a:r>
            <a:r>
              <a:rPr lang="en-US" sz="1800" dirty="0" smtClean="0">
                <a:latin typeface="Constantia" pitchFamily="18" charset="0"/>
                <a:cs typeface="Arial" pitchFamily="34" charset="0"/>
              </a:rPr>
              <a:t> </a:t>
            </a:r>
            <a:r>
              <a:rPr lang="en-US" sz="1600" dirty="0" smtClean="0">
                <a:latin typeface="Constantia" pitchFamily="18" charset="0"/>
                <a:cs typeface="Arial" pitchFamily="34" charset="0"/>
              </a:rPr>
              <a:t>– </a:t>
            </a:r>
          </a:p>
          <a:p>
            <a:pPr marL="395478" indent="-285750" eaLnBrk="1" fontAlgn="auto" hangingPunct="1">
              <a:lnSpc>
                <a:spcPct val="110000"/>
              </a:lnSpc>
              <a:spcAft>
                <a:spcPts val="0"/>
              </a:spcAft>
              <a:defRPr/>
            </a:pPr>
            <a:r>
              <a:rPr lang="en-US" sz="1600" dirty="0" smtClean="0">
                <a:latin typeface="Constantia" pitchFamily="18" charset="0"/>
                <a:cs typeface="Arial" pitchFamily="34" charset="0"/>
              </a:rPr>
              <a:t>Private registration, immediate results highlighting participants’ wellness scores (</a:t>
            </a:r>
            <a:r>
              <a:rPr lang="en-CA" sz="1600" dirty="0" smtClean="0">
                <a:latin typeface="Constantia" pitchFamily="18" charset="0"/>
                <a:cs typeface="Arial" pitchFamily="34" charset="0"/>
              </a:rPr>
              <a:t>coronary, cancer, nutrition, fitness, stress/emotional, substance use, safety), health age and recommended health actions. </a:t>
            </a:r>
            <a:endParaRPr lang="en-CA" sz="1600" dirty="0">
              <a:latin typeface="Constantia" pitchFamily="18" charset="0"/>
              <a:cs typeface="Arial" pitchFamily="34" charset="0"/>
            </a:endParaRPr>
          </a:p>
          <a:p>
            <a:pPr marL="395478" indent="-285750" eaLnBrk="1" fontAlgn="auto" hangingPunct="1">
              <a:lnSpc>
                <a:spcPct val="110000"/>
              </a:lnSpc>
              <a:spcAft>
                <a:spcPts val="0"/>
              </a:spcAft>
              <a:defRPr/>
            </a:pPr>
            <a:r>
              <a:rPr lang="en-CA" sz="1600" dirty="0" smtClean="0">
                <a:latin typeface="Constantia" pitchFamily="18" charset="0"/>
                <a:cs typeface="Arial" pitchFamily="34" charset="0"/>
              </a:rPr>
              <a:t>Annually employees will receive a comparative report.</a:t>
            </a:r>
          </a:p>
          <a:p>
            <a:pPr marL="109728" indent="0" eaLnBrk="1" fontAlgn="auto" hangingPunct="1">
              <a:lnSpc>
                <a:spcPct val="110000"/>
              </a:lnSpc>
              <a:spcAft>
                <a:spcPts val="0"/>
              </a:spcAft>
              <a:buNone/>
              <a:defRPr/>
            </a:pPr>
            <a:r>
              <a:rPr lang="en-US" sz="1600" u="sng" dirty="0" smtClean="0">
                <a:latin typeface="Constantia" pitchFamily="18" charset="0"/>
                <a:cs typeface="Arial" pitchFamily="34" charset="0"/>
              </a:rPr>
              <a:t>Employer Benefits</a:t>
            </a:r>
            <a:r>
              <a:rPr lang="en-US" sz="1600" dirty="0" smtClean="0">
                <a:latin typeface="Constantia" pitchFamily="18" charset="0"/>
                <a:cs typeface="Arial" pitchFamily="34" charset="0"/>
              </a:rPr>
              <a:t> </a:t>
            </a:r>
            <a:endParaRPr lang="en-US" sz="1600" dirty="0">
              <a:latin typeface="Constantia" pitchFamily="18" charset="0"/>
              <a:cs typeface="Arial" pitchFamily="34" charset="0"/>
            </a:endParaRPr>
          </a:p>
          <a:p>
            <a:pPr marL="395478" indent="-285750" eaLnBrk="1" fontAlgn="auto" hangingPunct="1">
              <a:lnSpc>
                <a:spcPct val="110000"/>
              </a:lnSpc>
              <a:spcAft>
                <a:spcPts val="0"/>
              </a:spcAft>
              <a:defRPr/>
            </a:pPr>
            <a:r>
              <a:rPr lang="en-CA" sz="1600" dirty="0" smtClean="0">
                <a:latin typeface="Constantia" pitchFamily="18" charset="0"/>
                <a:cs typeface="Arial" pitchFamily="34" charset="0"/>
              </a:rPr>
              <a:t>Summary and Program Suggestions, Executive Summary Report, Group Summary Report, Productivity and Economic Benefits Report (using company specific income and medical values)</a:t>
            </a:r>
          </a:p>
          <a:p>
            <a:pPr marL="395478" indent="-285750" eaLnBrk="1" fontAlgn="auto" hangingPunct="1">
              <a:lnSpc>
                <a:spcPct val="110000"/>
              </a:lnSpc>
              <a:spcAft>
                <a:spcPts val="0"/>
              </a:spcAft>
              <a:defRPr/>
            </a:pPr>
            <a:r>
              <a:rPr lang="en-CA" sz="1600" dirty="0" smtClean="0">
                <a:latin typeface="Constantia" pitchFamily="18" charset="0"/>
                <a:cs typeface="Arial" pitchFamily="34" charset="0"/>
              </a:rPr>
              <a:t>Annually organizations receive a comparative report.</a:t>
            </a:r>
          </a:p>
          <a:p>
            <a:pPr marL="365760" indent="-256032" eaLnBrk="1" fontAlgn="auto" hangingPunct="1">
              <a:lnSpc>
                <a:spcPct val="110000"/>
              </a:lnSpc>
              <a:spcAft>
                <a:spcPts val="0"/>
              </a:spcAft>
              <a:buFontTx/>
              <a:buChar char="-"/>
              <a:defRPr/>
            </a:pPr>
            <a:endParaRPr lang="en-CA" sz="1600" b="1" dirty="0">
              <a:solidFill>
                <a:srgbClr val="002060"/>
              </a:solidFill>
              <a:latin typeface="Constantia" pitchFamily="18" charset="0"/>
              <a:cs typeface="Arial" pitchFamily="34" charset="0"/>
            </a:endParaRPr>
          </a:p>
          <a:p>
            <a:pPr marL="109728" indent="0" eaLnBrk="1" fontAlgn="auto" hangingPunct="1">
              <a:lnSpc>
                <a:spcPct val="110000"/>
              </a:lnSpc>
              <a:spcAft>
                <a:spcPts val="0"/>
              </a:spcAft>
              <a:buFont typeface="Wingdings 3" pitchFamily="18" charset="2"/>
              <a:buNone/>
              <a:defRPr/>
            </a:pPr>
            <a:r>
              <a:rPr lang="en-CA" sz="1600" b="1" dirty="0">
                <a:solidFill>
                  <a:srgbClr val="002060"/>
                </a:solidFill>
                <a:latin typeface="Constantia" pitchFamily="18" charset="0"/>
                <a:cs typeface="Arial" pitchFamily="34" charset="0"/>
              </a:rPr>
              <a:t> </a:t>
            </a:r>
            <a:r>
              <a:rPr lang="en-CA" sz="1600" b="1" dirty="0" smtClean="0">
                <a:solidFill>
                  <a:srgbClr val="002060"/>
                </a:solidFill>
                <a:latin typeface="Constantia" pitchFamily="18" charset="0"/>
                <a:cs typeface="Arial" pitchFamily="34" charset="0"/>
              </a:rPr>
              <a:t>     </a:t>
            </a:r>
            <a:r>
              <a:rPr lang="en-CA" sz="2400" b="1" dirty="0" smtClean="0">
                <a:solidFill>
                  <a:srgbClr val="002060"/>
                </a:solidFill>
                <a:latin typeface="Constantia" pitchFamily="18" charset="0"/>
                <a:cs typeface="Arial" pitchFamily="34" charset="0"/>
              </a:rPr>
              <a:t>www.EWSNetwork.com/pwp </a:t>
            </a:r>
            <a:endParaRPr lang="en-US" sz="2400" b="1" dirty="0" smtClean="0">
              <a:solidFill>
                <a:srgbClr val="002060"/>
              </a:solidFill>
              <a:latin typeface="Constantia" pitchFamily="18" charset="0"/>
              <a:cs typeface="Arial" pitchFamily="34" charset="0"/>
            </a:endParaRPr>
          </a:p>
          <a:p>
            <a:pPr marL="365760" indent="-256032" eaLnBrk="1" fontAlgn="auto" hangingPunct="1">
              <a:lnSpc>
                <a:spcPct val="90000"/>
              </a:lnSpc>
              <a:spcAft>
                <a:spcPts val="0"/>
              </a:spcAft>
              <a:buFontTx/>
              <a:buChar char="-"/>
              <a:defRPr/>
            </a:pPr>
            <a:endParaRPr lang="en-US" sz="2000" dirty="0" smtClean="0">
              <a:latin typeface="Constantia" pitchFamily="18" charset="0"/>
              <a:cs typeface="Arial" pitchFamily="34" charset="0"/>
            </a:endParaRPr>
          </a:p>
          <a:p>
            <a:pPr marL="365760" indent="-256032" eaLnBrk="1" fontAlgn="auto" hangingPunct="1">
              <a:lnSpc>
                <a:spcPct val="90000"/>
              </a:lnSpc>
              <a:spcAft>
                <a:spcPts val="0"/>
              </a:spcAft>
              <a:buFontTx/>
              <a:buChar char="-"/>
              <a:defRPr/>
            </a:pPr>
            <a:endParaRPr lang="en-US" sz="2000" dirty="0" smtClean="0">
              <a:latin typeface="Constantia" pitchFamily="18" charset="0"/>
              <a:cs typeface="Arial" pitchFamily="34" charset="0"/>
            </a:endParaRPr>
          </a:p>
        </p:txBody>
      </p:sp>
      <p:sp>
        <p:nvSpPr>
          <p:cNvPr id="314376" name="Rectangle 8"/>
          <p:cNvSpPr>
            <a:spLocks noGrp="1" noChangeArrowheads="1"/>
          </p:cNvSpPr>
          <p:nvPr>
            <p:ph type="title"/>
          </p:nvPr>
        </p:nvSpPr>
        <p:spPr>
          <a:xfrm>
            <a:off x="428596" y="142875"/>
            <a:ext cx="8715404" cy="1285875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2800" dirty="0" smtClean="0">
                <a:solidFill>
                  <a:schemeClr val="tx1"/>
                </a:solidFill>
                <a:effectLst/>
                <a:latin typeface="Constantia" pitchFamily="18" charset="0"/>
                <a:cs typeface="Arial" pitchFamily="34" charset="0"/>
              </a:rPr>
              <a:t>Components of a Successful Wellness Program</a:t>
            </a:r>
            <a:endParaRPr lang="en-CA" sz="2800" dirty="0" smtClean="0">
              <a:solidFill>
                <a:schemeClr val="tx1"/>
              </a:solidFill>
              <a:effectLst/>
              <a:latin typeface="Constantia" pitchFamily="18" charset="0"/>
              <a:cs typeface="Arial" pitchFamily="34" charset="0"/>
            </a:endParaRPr>
          </a:p>
        </p:txBody>
      </p:sp>
      <p:pic>
        <p:nvPicPr>
          <p:cNvPr id="24581" name="Picture 5" descr="C:\Documents and Settings\user\Desktop\EWS Network\EWSN_logo_suite\EmployeeWellness_Logo2 800x486.gi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850" y="5830888"/>
            <a:ext cx="1690688" cy="1027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82" name="Text Box 1079"/>
          <p:cNvSpPr txBox="1">
            <a:spLocks noChangeArrowheads="1"/>
          </p:cNvSpPr>
          <p:nvPr/>
        </p:nvSpPr>
        <p:spPr bwMode="auto">
          <a:xfrm>
            <a:off x="0" y="6453188"/>
            <a:ext cx="2195513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rgbClr val="3856B4"/>
                </a:solidFill>
                <a:latin typeface="Tahoma" pitchFamily="34" charset="0"/>
              </a:defRPr>
            </a:lvl1pPr>
            <a:lvl2pPr marL="742950" indent="-285750" eaLnBrk="0" hangingPunct="0">
              <a:defRPr sz="1600">
                <a:solidFill>
                  <a:srgbClr val="3856B4"/>
                </a:solidFill>
                <a:latin typeface="Tahoma" pitchFamily="34" charset="0"/>
              </a:defRPr>
            </a:lvl2pPr>
            <a:lvl3pPr marL="1143000" indent="-228600" eaLnBrk="0" hangingPunct="0">
              <a:defRPr sz="1600">
                <a:solidFill>
                  <a:srgbClr val="3856B4"/>
                </a:solidFill>
                <a:latin typeface="Tahoma" pitchFamily="34" charset="0"/>
              </a:defRPr>
            </a:lvl3pPr>
            <a:lvl4pPr marL="1600200" indent="-228600" eaLnBrk="0" hangingPunct="0">
              <a:defRPr sz="1600">
                <a:solidFill>
                  <a:srgbClr val="3856B4"/>
                </a:solidFill>
                <a:latin typeface="Tahoma" pitchFamily="34" charset="0"/>
              </a:defRPr>
            </a:lvl4pPr>
            <a:lvl5pPr marL="2057400" indent="-228600" eaLnBrk="0" hangingPunct="0">
              <a:defRPr sz="1600">
                <a:solidFill>
                  <a:srgbClr val="3856B4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3856B4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3856B4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3856B4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3856B4"/>
                </a:solidFill>
                <a:latin typeface="Tahoma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1200" b="1" u="sng" dirty="0">
                <a:solidFill>
                  <a:schemeClr val="tx1"/>
                </a:solidFill>
                <a:latin typeface="Constantia" pitchFamily="18" charset="0"/>
                <a:cs typeface="Arial" charset="0"/>
              </a:rPr>
              <a:t>www.EWSNetwork.com</a:t>
            </a:r>
          </a:p>
        </p:txBody>
      </p:sp>
    </p:spTree>
    <p:extLst>
      <p:ext uri="{BB962C8B-B14F-4D97-AF65-F5344CB8AC3E}">
        <p14:creationId xmlns:p14="http://schemas.microsoft.com/office/powerpoint/2010/main" val="348066075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5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41963" y="4657011"/>
            <a:ext cx="1600200" cy="234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2" name="Picture 9" descr="C:\Documents and Settings\user\Desktop\EWS Network\Pictures\Stock Photos\lady with apple cropped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2163" y="3771900"/>
            <a:ext cx="1951037" cy="308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03" name="Rectangle 7"/>
          <p:cNvSpPr>
            <a:spLocks noGrp="1" noChangeArrowheads="1"/>
          </p:cNvSpPr>
          <p:nvPr>
            <p:ph idx="1"/>
          </p:nvPr>
        </p:nvSpPr>
        <p:spPr>
          <a:xfrm>
            <a:off x="323850" y="1765300"/>
            <a:ext cx="7551738" cy="3929063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2400" b="1" dirty="0" smtClean="0">
                <a:latin typeface="Constantia" pitchFamily="18" charset="0"/>
                <a:cs typeface="Arial" charset="0"/>
              </a:rPr>
              <a:t>One-on-One Health / Wellness Coaching </a:t>
            </a:r>
          </a:p>
          <a:p>
            <a:pPr eaLnBrk="1" hangingPunct="1">
              <a:buFontTx/>
              <a:buChar char="-"/>
            </a:pPr>
            <a:r>
              <a:rPr lang="en-US" sz="1800" dirty="0" smtClean="0">
                <a:latin typeface="Constantia" pitchFamily="18" charset="0"/>
                <a:cs typeface="Arial" charset="0"/>
              </a:rPr>
              <a:t>The s</a:t>
            </a:r>
            <a:r>
              <a:rPr lang="en-CA" sz="1800" dirty="0" smtClean="0">
                <a:latin typeface="Constantia" pitchFamily="18" charset="0"/>
                <a:cs typeface="Arial" charset="0"/>
              </a:rPr>
              <a:t>ervice of a personal trainer, nutrition advisor, stress/time manager and lifestyle coach, “all-in-one”, right at your fingertips!</a:t>
            </a:r>
          </a:p>
          <a:p>
            <a:pPr eaLnBrk="1" hangingPunct="1">
              <a:buFontTx/>
              <a:buChar char="-"/>
            </a:pPr>
            <a:r>
              <a:rPr lang="en-CA" sz="1800" dirty="0" smtClean="0">
                <a:latin typeface="Constantia" pitchFamily="18" charset="0"/>
                <a:cs typeface="Arial" charset="0"/>
              </a:rPr>
              <a:t>30 minute one-on-one appointments with a wellness specialist.</a:t>
            </a:r>
          </a:p>
          <a:p>
            <a:pPr eaLnBrk="1" hangingPunct="1">
              <a:buFontTx/>
              <a:buChar char="-"/>
            </a:pPr>
            <a:r>
              <a:rPr lang="en-CA" sz="1800" dirty="0" smtClean="0">
                <a:latin typeface="Constantia" pitchFamily="18" charset="0"/>
                <a:cs typeface="Arial" charset="0"/>
              </a:rPr>
              <a:t>Desired turn-around 4-5 weeks.</a:t>
            </a:r>
          </a:p>
          <a:p>
            <a:pPr eaLnBrk="1" hangingPunct="1">
              <a:buFontTx/>
              <a:buChar char="-"/>
            </a:pPr>
            <a:r>
              <a:rPr lang="en-CA" sz="1800" dirty="0" smtClean="0">
                <a:latin typeface="Constantia" pitchFamily="18" charset="0"/>
                <a:cs typeface="Arial" charset="0"/>
              </a:rPr>
              <a:t>Help change the individual … they help to change their surroundings</a:t>
            </a:r>
          </a:p>
          <a:p>
            <a:pPr eaLnBrk="1" hangingPunct="1">
              <a:buFontTx/>
              <a:buChar char="-"/>
            </a:pPr>
            <a:r>
              <a:rPr lang="en-CA" sz="1800" dirty="0" smtClean="0">
                <a:latin typeface="Constantia" pitchFamily="18" charset="0"/>
                <a:cs typeface="Arial" charset="0"/>
              </a:rPr>
              <a:t>Proven Results – behaviour modification is most effective working with the </a:t>
            </a:r>
            <a:r>
              <a:rPr lang="en-CA" sz="1800" u="sng" dirty="0" smtClean="0">
                <a:latin typeface="Constantia" pitchFamily="18" charset="0"/>
                <a:cs typeface="Arial" charset="0"/>
              </a:rPr>
              <a:t>individual</a:t>
            </a:r>
          </a:p>
          <a:p>
            <a:pPr eaLnBrk="1" hangingPunct="1">
              <a:buFontTx/>
              <a:buChar char="-"/>
            </a:pPr>
            <a:r>
              <a:rPr lang="en-CA" sz="1800" dirty="0" smtClean="0">
                <a:latin typeface="Constantia" pitchFamily="18" charset="0"/>
                <a:cs typeface="Arial" charset="0"/>
              </a:rPr>
              <a:t>Personalized Goals – accountability, follow-up, evaluation</a:t>
            </a:r>
          </a:p>
          <a:p>
            <a:pPr eaLnBrk="1" hangingPunct="1">
              <a:buFontTx/>
              <a:buChar char="-"/>
            </a:pPr>
            <a:endParaRPr lang="en-CA" sz="1600" dirty="0" smtClean="0">
              <a:latin typeface="Constantia" pitchFamily="18" charset="0"/>
              <a:cs typeface="Arial" charset="0"/>
            </a:endParaRPr>
          </a:p>
          <a:p>
            <a:pPr eaLnBrk="1" hangingPunct="1">
              <a:buFontTx/>
              <a:buChar char="-"/>
            </a:pPr>
            <a:endParaRPr lang="en-US" sz="2000" dirty="0" smtClean="0">
              <a:latin typeface="Constantia" pitchFamily="18" charset="0"/>
              <a:cs typeface="Arial" charset="0"/>
            </a:endParaRPr>
          </a:p>
        </p:txBody>
      </p:sp>
      <p:sp>
        <p:nvSpPr>
          <p:cNvPr id="314376" name="Rectangle 8"/>
          <p:cNvSpPr>
            <a:spLocks noGrp="1" noChangeArrowheads="1"/>
          </p:cNvSpPr>
          <p:nvPr>
            <p:ph type="title"/>
          </p:nvPr>
        </p:nvSpPr>
        <p:spPr>
          <a:xfrm>
            <a:off x="428596" y="357188"/>
            <a:ext cx="8715404" cy="1285875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2800" dirty="0" smtClean="0">
                <a:solidFill>
                  <a:schemeClr val="tx1"/>
                </a:solidFill>
                <a:effectLst/>
                <a:latin typeface="Constantia" pitchFamily="18" charset="0"/>
                <a:cs typeface="Arial" pitchFamily="34" charset="0"/>
              </a:rPr>
              <a:t>Components of a Successful Wellness Program</a:t>
            </a:r>
            <a:r>
              <a:rPr lang="en-US" sz="1400" dirty="0" smtClean="0">
                <a:solidFill>
                  <a:schemeClr val="tx1"/>
                </a:solidFill>
                <a:effectLst/>
                <a:latin typeface="Constantia" pitchFamily="18" charset="0"/>
                <a:cs typeface="Arial" pitchFamily="34" charset="0"/>
              </a:rPr>
              <a:t/>
            </a:r>
            <a:br>
              <a:rPr lang="en-US" sz="1400" dirty="0" smtClean="0">
                <a:solidFill>
                  <a:schemeClr val="tx1"/>
                </a:solidFill>
                <a:effectLst/>
                <a:latin typeface="Constantia" pitchFamily="18" charset="0"/>
                <a:cs typeface="Arial" pitchFamily="34" charset="0"/>
              </a:rPr>
            </a:br>
            <a:r>
              <a:rPr lang="en-US" sz="1400" dirty="0" smtClean="0">
                <a:solidFill>
                  <a:schemeClr val="tx1"/>
                </a:solidFill>
                <a:effectLst/>
                <a:latin typeface="Constantia" pitchFamily="18" charset="0"/>
                <a:cs typeface="Arial" pitchFamily="34" charset="0"/>
              </a:rPr>
              <a:t> </a:t>
            </a:r>
            <a:br>
              <a:rPr lang="en-US" sz="1400" dirty="0" smtClean="0">
                <a:solidFill>
                  <a:schemeClr val="tx1"/>
                </a:solidFill>
                <a:effectLst/>
                <a:latin typeface="Constantia" pitchFamily="18" charset="0"/>
                <a:cs typeface="Arial" pitchFamily="34" charset="0"/>
              </a:rPr>
            </a:br>
            <a:r>
              <a:rPr lang="en-US" sz="2400" dirty="0" smtClean="0">
                <a:solidFill>
                  <a:schemeClr val="tx1"/>
                </a:solidFill>
                <a:effectLst/>
                <a:latin typeface="Constantia" pitchFamily="18" charset="0"/>
                <a:cs typeface="Arial" pitchFamily="34" charset="0"/>
              </a:rPr>
              <a:t>Individual Programs</a:t>
            </a:r>
            <a:endParaRPr lang="en-CA" sz="2400" dirty="0" smtClean="0">
              <a:solidFill>
                <a:schemeClr val="tx1"/>
              </a:solidFill>
              <a:effectLst/>
              <a:latin typeface="Constantia" pitchFamily="18" charset="0"/>
              <a:cs typeface="Arial" pitchFamily="34" charset="0"/>
            </a:endParaRPr>
          </a:p>
        </p:txBody>
      </p:sp>
      <p:pic>
        <p:nvPicPr>
          <p:cNvPr id="25606" name="Picture 5" descr="C:\Documents and Settings\user\Desktop\EWS Network\EWSN_logo_suite\EmployeeWellness_Logo2 800x486.gif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850" y="5830888"/>
            <a:ext cx="1690688" cy="1027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07" name="Text Box 1079"/>
          <p:cNvSpPr txBox="1">
            <a:spLocks noChangeArrowheads="1"/>
          </p:cNvSpPr>
          <p:nvPr/>
        </p:nvSpPr>
        <p:spPr bwMode="auto">
          <a:xfrm>
            <a:off x="0" y="6453188"/>
            <a:ext cx="2195513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rgbClr val="3856B4"/>
                </a:solidFill>
                <a:latin typeface="Tahoma" pitchFamily="34" charset="0"/>
              </a:defRPr>
            </a:lvl1pPr>
            <a:lvl2pPr marL="742950" indent="-285750" eaLnBrk="0" hangingPunct="0">
              <a:defRPr sz="1600">
                <a:solidFill>
                  <a:srgbClr val="3856B4"/>
                </a:solidFill>
                <a:latin typeface="Tahoma" pitchFamily="34" charset="0"/>
              </a:defRPr>
            </a:lvl2pPr>
            <a:lvl3pPr marL="1143000" indent="-228600" eaLnBrk="0" hangingPunct="0">
              <a:defRPr sz="1600">
                <a:solidFill>
                  <a:srgbClr val="3856B4"/>
                </a:solidFill>
                <a:latin typeface="Tahoma" pitchFamily="34" charset="0"/>
              </a:defRPr>
            </a:lvl3pPr>
            <a:lvl4pPr marL="1600200" indent="-228600" eaLnBrk="0" hangingPunct="0">
              <a:defRPr sz="1600">
                <a:solidFill>
                  <a:srgbClr val="3856B4"/>
                </a:solidFill>
                <a:latin typeface="Tahoma" pitchFamily="34" charset="0"/>
              </a:defRPr>
            </a:lvl4pPr>
            <a:lvl5pPr marL="2057400" indent="-228600" eaLnBrk="0" hangingPunct="0">
              <a:defRPr sz="1600">
                <a:solidFill>
                  <a:srgbClr val="3856B4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3856B4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3856B4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3856B4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3856B4"/>
                </a:solidFill>
                <a:latin typeface="Tahoma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1200" b="1" u="sng" dirty="0">
                <a:solidFill>
                  <a:schemeClr val="tx1"/>
                </a:solidFill>
                <a:latin typeface="Constantia" pitchFamily="18" charset="0"/>
                <a:cs typeface="Arial" charset="0"/>
              </a:rPr>
              <a:t>www.EWSNetwork.com</a:t>
            </a:r>
          </a:p>
        </p:txBody>
      </p:sp>
    </p:spTree>
    <p:extLst>
      <p:ext uri="{BB962C8B-B14F-4D97-AF65-F5344CB8AC3E}">
        <p14:creationId xmlns:p14="http://schemas.microsoft.com/office/powerpoint/2010/main" val="324839703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hart 3"/>
          <p:cNvGraphicFramePr/>
          <p:nvPr>
            <p:extLst>
              <p:ext uri="{D42A27DB-BD31-4B8C-83A1-F6EECF244321}">
                <p14:modId xmlns:p14="http://schemas.microsoft.com/office/powerpoint/2010/main" val="4118171124"/>
              </p:ext>
            </p:extLst>
          </p:nvPr>
        </p:nvGraphicFramePr>
        <p:xfrm>
          <a:off x="1403648" y="1484784"/>
          <a:ext cx="6192688" cy="398907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Rectangle 8"/>
          <p:cNvSpPr>
            <a:spLocks noGrp="1" noChangeArrowheads="1"/>
          </p:cNvSpPr>
          <p:nvPr>
            <p:ph type="title"/>
          </p:nvPr>
        </p:nvSpPr>
        <p:spPr>
          <a:xfrm>
            <a:off x="0" y="295725"/>
            <a:ext cx="9144000" cy="1285875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sz="3200" dirty="0" smtClean="0">
                <a:solidFill>
                  <a:schemeClr val="tx1"/>
                </a:solidFill>
                <a:effectLst/>
                <a:latin typeface="Constantia" pitchFamily="18" charset="0"/>
                <a:cs typeface="Tahoma" pitchFamily="34" charset="0"/>
              </a:rPr>
              <a:t>Consultation Bookings and Attendance</a:t>
            </a:r>
            <a:endParaRPr lang="en-CA" sz="3200" dirty="0" smtClean="0">
              <a:solidFill>
                <a:schemeClr val="tx1"/>
              </a:solidFill>
              <a:effectLst/>
              <a:latin typeface="Constantia" pitchFamily="18" charset="0"/>
              <a:cs typeface="Tahoma" pitchFamily="34" charset="0"/>
            </a:endParaRPr>
          </a:p>
        </p:txBody>
      </p:sp>
      <p:sp>
        <p:nvSpPr>
          <p:cNvPr id="26628" name="TextBox 1"/>
          <p:cNvSpPr txBox="1">
            <a:spLocks noChangeArrowheads="1"/>
          </p:cNvSpPr>
          <p:nvPr/>
        </p:nvSpPr>
        <p:spPr bwMode="auto">
          <a:xfrm>
            <a:off x="5373688" y="6165850"/>
            <a:ext cx="3529012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rgbClr val="3856B4"/>
                </a:solidFill>
                <a:latin typeface="Tahoma" pitchFamily="34" charset="0"/>
              </a:defRPr>
            </a:lvl1pPr>
            <a:lvl2pPr marL="742950" indent="-285750" eaLnBrk="0" hangingPunct="0">
              <a:defRPr sz="1600">
                <a:solidFill>
                  <a:srgbClr val="3856B4"/>
                </a:solidFill>
                <a:latin typeface="Tahoma" pitchFamily="34" charset="0"/>
              </a:defRPr>
            </a:lvl2pPr>
            <a:lvl3pPr marL="1143000" indent="-228600" eaLnBrk="0" hangingPunct="0">
              <a:defRPr sz="1600">
                <a:solidFill>
                  <a:srgbClr val="3856B4"/>
                </a:solidFill>
                <a:latin typeface="Tahoma" pitchFamily="34" charset="0"/>
              </a:defRPr>
            </a:lvl3pPr>
            <a:lvl4pPr marL="1600200" indent="-228600" eaLnBrk="0" hangingPunct="0">
              <a:defRPr sz="1600">
                <a:solidFill>
                  <a:srgbClr val="3856B4"/>
                </a:solidFill>
                <a:latin typeface="Tahoma" pitchFamily="34" charset="0"/>
              </a:defRPr>
            </a:lvl4pPr>
            <a:lvl5pPr marL="2057400" indent="-228600" eaLnBrk="0" hangingPunct="0">
              <a:defRPr sz="1600">
                <a:solidFill>
                  <a:srgbClr val="3856B4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3856B4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3856B4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3856B4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3856B4"/>
                </a:solidFill>
                <a:latin typeface="Tahoma" pitchFamily="34" charset="0"/>
              </a:defRPr>
            </a:lvl9pPr>
          </a:lstStyle>
          <a:p>
            <a:pPr eaLnBrk="1" hangingPunct="1"/>
            <a:r>
              <a:rPr lang="en-US" b="1" dirty="0">
                <a:solidFill>
                  <a:srgbClr val="002060"/>
                </a:solidFill>
                <a:latin typeface="Constantia" pitchFamily="18" charset="0"/>
                <a:cs typeface="Arial" charset="0"/>
              </a:rPr>
              <a:t>[January </a:t>
            </a:r>
            <a:r>
              <a:rPr lang="en-US" b="1">
                <a:solidFill>
                  <a:srgbClr val="002060"/>
                </a:solidFill>
                <a:latin typeface="Constantia" pitchFamily="18" charset="0"/>
                <a:cs typeface="Arial" charset="0"/>
              </a:rPr>
              <a:t>– </a:t>
            </a:r>
            <a:r>
              <a:rPr lang="en-US" b="1" smtClean="0">
                <a:solidFill>
                  <a:srgbClr val="002060"/>
                </a:solidFill>
                <a:latin typeface="Constantia" pitchFamily="18" charset="0"/>
                <a:cs typeface="Arial" charset="0"/>
              </a:rPr>
              <a:t>December </a:t>
            </a:r>
            <a:r>
              <a:rPr lang="en-US" b="1" dirty="0">
                <a:solidFill>
                  <a:srgbClr val="002060"/>
                </a:solidFill>
                <a:latin typeface="Constantia" pitchFamily="18" charset="0"/>
                <a:cs typeface="Arial" charset="0"/>
              </a:rPr>
              <a:t>2011]</a:t>
            </a:r>
          </a:p>
        </p:txBody>
      </p:sp>
      <p:sp>
        <p:nvSpPr>
          <p:cNvPr id="26629" name="Text Box 1079"/>
          <p:cNvSpPr txBox="1">
            <a:spLocks noChangeArrowheads="1"/>
          </p:cNvSpPr>
          <p:nvPr/>
        </p:nvSpPr>
        <p:spPr bwMode="auto">
          <a:xfrm>
            <a:off x="0" y="6453188"/>
            <a:ext cx="2195513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rgbClr val="3856B4"/>
                </a:solidFill>
                <a:latin typeface="Tahoma" pitchFamily="34" charset="0"/>
              </a:defRPr>
            </a:lvl1pPr>
            <a:lvl2pPr marL="742950" indent="-285750" eaLnBrk="0" hangingPunct="0">
              <a:defRPr sz="1600">
                <a:solidFill>
                  <a:srgbClr val="3856B4"/>
                </a:solidFill>
                <a:latin typeface="Tahoma" pitchFamily="34" charset="0"/>
              </a:defRPr>
            </a:lvl2pPr>
            <a:lvl3pPr marL="1143000" indent="-228600" eaLnBrk="0" hangingPunct="0">
              <a:defRPr sz="1600">
                <a:solidFill>
                  <a:srgbClr val="3856B4"/>
                </a:solidFill>
                <a:latin typeface="Tahoma" pitchFamily="34" charset="0"/>
              </a:defRPr>
            </a:lvl3pPr>
            <a:lvl4pPr marL="1600200" indent="-228600" eaLnBrk="0" hangingPunct="0">
              <a:defRPr sz="1600">
                <a:solidFill>
                  <a:srgbClr val="3856B4"/>
                </a:solidFill>
                <a:latin typeface="Tahoma" pitchFamily="34" charset="0"/>
              </a:defRPr>
            </a:lvl4pPr>
            <a:lvl5pPr marL="2057400" indent="-228600" eaLnBrk="0" hangingPunct="0">
              <a:defRPr sz="1600">
                <a:solidFill>
                  <a:srgbClr val="3856B4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3856B4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3856B4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3856B4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3856B4"/>
                </a:solidFill>
                <a:latin typeface="Tahoma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1200" b="1" u="sng" dirty="0">
                <a:solidFill>
                  <a:schemeClr val="tx1"/>
                </a:solidFill>
                <a:latin typeface="Constantia" pitchFamily="18" charset="0"/>
                <a:cs typeface="Arial" charset="0"/>
              </a:rPr>
              <a:t>www.EWSNetwork.com</a:t>
            </a:r>
          </a:p>
        </p:txBody>
      </p:sp>
    </p:spTree>
    <p:extLst>
      <p:ext uri="{BB962C8B-B14F-4D97-AF65-F5344CB8AC3E}">
        <p14:creationId xmlns:p14="http://schemas.microsoft.com/office/powerpoint/2010/main" val="353848128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10" descr="C:\Documents and Settings\user\Desktop\EWS Network\Pictures\Stock Photos\Ecstatic_folks_clipped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39040" y="4650734"/>
            <a:ext cx="3203972" cy="22072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651" name="Rectangle 7"/>
          <p:cNvSpPr>
            <a:spLocks noGrp="1" noChangeArrowheads="1"/>
          </p:cNvSpPr>
          <p:nvPr>
            <p:ph idx="1"/>
          </p:nvPr>
        </p:nvSpPr>
        <p:spPr>
          <a:xfrm>
            <a:off x="428625" y="1341438"/>
            <a:ext cx="3857625" cy="3929062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2400" b="1" dirty="0" smtClean="0">
                <a:latin typeface="Constantia" pitchFamily="18" charset="0"/>
                <a:cs typeface="Arial" charset="0"/>
              </a:rPr>
              <a:t>Group Programs</a:t>
            </a:r>
          </a:p>
          <a:p>
            <a:pPr eaLnBrk="1" hangingPunct="1">
              <a:lnSpc>
                <a:spcPct val="80000"/>
              </a:lnSpc>
              <a:spcBef>
                <a:spcPct val="50000"/>
              </a:spcBef>
              <a:buSzPct val="125000"/>
              <a:buFontTx/>
              <a:buChar char="-"/>
            </a:pPr>
            <a:r>
              <a:rPr lang="en-CA" sz="1600" dirty="0" smtClean="0">
                <a:latin typeface="Constantia" pitchFamily="18" charset="0"/>
                <a:cs typeface="Arial" charset="0"/>
              </a:rPr>
              <a:t>Cross-Canada Challenge</a:t>
            </a:r>
          </a:p>
          <a:p>
            <a:pPr eaLnBrk="1" hangingPunct="1">
              <a:lnSpc>
                <a:spcPct val="80000"/>
              </a:lnSpc>
              <a:spcBef>
                <a:spcPct val="50000"/>
              </a:spcBef>
              <a:buSzPct val="125000"/>
              <a:buFontTx/>
              <a:buChar char="-"/>
            </a:pPr>
            <a:r>
              <a:rPr lang="en-CA" sz="1600" dirty="0" smtClean="0">
                <a:latin typeface="Constantia" pitchFamily="18" charset="0"/>
                <a:cs typeface="Arial" charset="0"/>
              </a:rPr>
              <a:t>Mountain Climb Pedometer Challenge</a:t>
            </a:r>
          </a:p>
          <a:p>
            <a:pPr eaLnBrk="1" hangingPunct="1">
              <a:lnSpc>
                <a:spcPct val="80000"/>
              </a:lnSpc>
              <a:spcBef>
                <a:spcPct val="50000"/>
              </a:spcBef>
              <a:buSzPct val="125000"/>
              <a:buFontTx/>
              <a:buChar char="-"/>
            </a:pPr>
            <a:r>
              <a:rPr lang="en-CA" sz="1600" dirty="0" smtClean="0">
                <a:latin typeface="Constantia" pitchFamily="18" charset="0"/>
                <a:cs typeface="Arial" charset="0"/>
              </a:rPr>
              <a:t>World Cup Challenge</a:t>
            </a:r>
          </a:p>
          <a:p>
            <a:pPr eaLnBrk="1" hangingPunct="1">
              <a:lnSpc>
                <a:spcPct val="80000"/>
              </a:lnSpc>
              <a:spcBef>
                <a:spcPct val="50000"/>
              </a:spcBef>
              <a:buSzPct val="125000"/>
              <a:buFontTx/>
              <a:buChar char="-"/>
            </a:pPr>
            <a:r>
              <a:rPr lang="en-CA" sz="1600" dirty="0" smtClean="0">
                <a:latin typeface="Constantia" pitchFamily="18" charset="0"/>
                <a:cs typeface="Arial" charset="0"/>
              </a:rPr>
              <a:t>Lunch n’ Learns, Workshops</a:t>
            </a:r>
          </a:p>
          <a:p>
            <a:pPr eaLnBrk="1" hangingPunct="1">
              <a:lnSpc>
                <a:spcPct val="80000"/>
              </a:lnSpc>
              <a:spcBef>
                <a:spcPct val="50000"/>
              </a:spcBef>
              <a:buSzPct val="125000"/>
              <a:buFontTx/>
              <a:buChar char="-"/>
            </a:pPr>
            <a:r>
              <a:rPr lang="en-CA" sz="1600" dirty="0" smtClean="0">
                <a:latin typeface="Constantia" pitchFamily="18" charset="0"/>
                <a:cs typeface="Arial" charset="0"/>
              </a:rPr>
              <a:t>WorkLife Balance Program</a:t>
            </a:r>
          </a:p>
          <a:p>
            <a:pPr eaLnBrk="1" hangingPunct="1">
              <a:lnSpc>
                <a:spcPct val="80000"/>
              </a:lnSpc>
              <a:spcBef>
                <a:spcPct val="50000"/>
              </a:spcBef>
              <a:buSzPct val="125000"/>
              <a:buFontTx/>
              <a:buChar char="-"/>
            </a:pPr>
            <a:r>
              <a:rPr lang="en-CA" sz="1600" dirty="0" smtClean="0">
                <a:latin typeface="Constantia" pitchFamily="18" charset="0"/>
                <a:cs typeface="Arial" charset="0"/>
              </a:rPr>
              <a:t>Nutrition at Work</a:t>
            </a:r>
          </a:p>
          <a:p>
            <a:pPr eaLnBrk="1" hangingPunct="1">
              <a:lnSpc>
                <a:spcPct val="80000"/>
              </a:lnSpc>
              <a:spcBef>
                <a:spcPct val="50000"/>
              </a:spcBef>
              <a:buSzPct val="125000"/>
              <a:buFontTx/>
              <a:buChar char="-"/>
            </a:pPr>
            <a:r>
              <a:rPr lang="en-CA" sz="1600" dirty="0" smtClean="0">
                <a:latin typeface="Constantia" pitchFamily="18" charset="0"/>
                <a:cs typeface="Arial" charset="0"/>
              </a:rPr>
              <a:t>4-week Stress and You</a:t>
            </a:r>
          </a:p>
          <a:p>
            <a:pPr eaLnBrk="1" hangingPunct="1">
              <a:lnSpc>
                <a:spcPct val="80000"/>
              </a:lnSpc>
              <a:spcBef>
                <a:spcPct val="50000"/>
              </a:spcBef>
              <a:buSzPct val="125000"/>
              <a:buFontTx/>
              <a:buChar char="-"/>
            </a:pPr>
            <a:r>
              <a:rPr lang="en-CA" sz="1600" dirty="0" smtClean="0">
                <a:latin typeface="Constantia" pitchFamily="18" charset="0"/>
                <a:cs typeface="Arial" charset="0"/>
              </a:rPr>
              <a:t>6-week Empowered Living</a:t>
            </a:r>
          </a:p>
          <a:p>
            <a:pPr eaLnBrk="1" hangingPunct="1">
              <a:lnSpc>
                <a:spcPct val="80000"/>
              </a:lnSpc>
              <a:spcBef>
                <a:spcPct val="50000"/>
              </a:spcBef>
              <a:buSzPct val="125000"/>
              <a:buFontTx/>
              <a:buChar char="-"/>
            </a:pPr>
            <a:r>
              <a:rPr lang="en-CA" sz="1600" dirty="0" smtClean="0">
                <a:latin typeface="Constantia" pitchFamily="18" charset="0"/>
                <a:cs typeface="Arial" charset="0"/>
              </a:rPr>
              <a:t>8-week Extreme Lifestyle Makeover</a:t>
            </a:r>
          </a:p>
          <a:p>
            <a:pPr eaLnBrk="1" hangingPunct="1">
              <a:lnSpc>
                <a:spcPct val="80000"/>
              </a:lnSpc>
              <a:spcBef>
                <a:spcPct val="50000"/>
              </a:spcBef>
              <a:buSzPct val="125000"/>
              <a:buFontTx/>
              <a:buChar char="-"/>
            </a:pPr>
            <a:r>
              <a:rPr lang="en-CA" sz="1600" dirty="0" smtClean="0">
                <a:latin typeface="Constantia" pitchFamily="18" charset="0"/>
                <a:cs typeface="Arial" charset="0"/>
              </a:rPr>
              <a:t>And many others…</a:t>
            </a:r>
            <a:endParaRPr lang="en-US" sz="2000" dirty="0" smtClean="0">
              <a:latin typeface="Constantia" pitchFamily="18" charset="0"/>
              <a:cs typeface="Arial" charset="0"/>
            </a:endParaRPr>
          </a:p>
        </p:txBody>
      </p:sp>
      <p:sp>
        <p:nvSpPr>
          <p:cNvPr id="314376" name="Rectangle 8"/>
          <p:cNvSpPr>
            <a:spLocks noGrp="1" noChangeArrowheads="1"/>
          </p:cNvSpPr>
          <p:nvPr>
            <p:ph type="title"/>
          </p:nvPr>
        </p:nvSpPr>
        <p:spPr>
          <a:xfrm>
            <a:off x="428596" y="357188"/>
            <a:ext cx="8715404" cy="1285875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2800" dirty="0" smtClean="0">
                <a:solidFill>
                  <a:schemeClr val="tx1"/>
                </a:solidFill>
                <a:effectLst/>
                <a:latin typeface="Constantia" pitchFamily="18" charset="0"/>
                <a:cs typeface="Arial" pitchFamily="34" charset="0"/>
              </a:rPr>
              <a:t>Components of a Successful Wellness Program</a:t>
            </a:r>
            <a:r>
              <a:rPr lang="en-US" sz="1400" dirty="0" smtClean="0">
                <a:solidFill>
                  <a:schemeClr val="tx1"/>
                </a:solidFill>
                <a:effectLst/>
                <a:latin typeface="Constantia" pitchFamily="18" charset="0"/>
                <a:cs typeface="Arial" pitchFamily="34" charset="0"/>
              </a:rPr>
              <a:t/>
            </a:r>
            <a:br>
              <a:rPr lang="en-US" sz="1400" dirty="0" smtClean="0">
                <a:solidFill>
                  <a:schemeClr val="tx1"/>
                </a:solidFill>
                <a:effectLst/>
                <a:latin typeface="Constantia" pitchFamily="18" charset="0"/>
                <a:cs typeface="Arial" pitchFamily="34" charset="0"/>
              </a:rPr>
            </a:br>
            <a:r>
              <a:rPr lang="en-US" sz="1400" dirty="0" smtClean="0">
                <a:solidFill>
                  <a:schemeClr val="tx1"/>
                </a:solidFill>
                <a:effectLst/>
                <a:latin typeface="Constantia" pitchFamily="18" charset="0"/>
                <a:cs typeface="Arial" pitchFamily="34" charset="0"/>
              </a:rPr>
              <a:t> </a:t>
            </a:r>
            <a:endParaRPr lang="en-CA" sz="2400" dirty="0" smtClean="0">
              <a:solidFill>
                <a:schemeClr val="tx1"/>
              </a:solidFill>
              <a:effectLst/>
              <a:latin typeface="Constantia" pitchFamily="18" charset="0"/>
              <a:cs typeface="Arial" pitchFamily="34" charset="0"/>
            </a:endParaRPr>
          </a:p>
        </p:txBody>
      </p:sp>
      <p:sp>
        <p:nvSpPr>
          <p:cNvPr id="12" name="Rectangle 7"/>
          <p:cNvSpPr txBox="1">
            <a:spLocks noChangeArrowheads="1"/>
          </p:cNvSpPr>
          <p:nvPr/>
        </p:nvSpPr>
        <p:spPr bwMode="auto">
          <a:xfrm>
            <a:off x="4286250" y="1354138"/>
            <a:ext cx="3714750" cy="4371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  <a:defRPr/>
            </a:pPr>
            <a:r>
              <a:rPr lang="en-US" sz="2400" b="1" kern="0" dirty="0">
                <a:solidFill>
                  <a:schemeClr val="tx1"/>
                </a:solidFill>
                <a:latin typeface="Constantia" pitchFamily="18" charset="0"/>
                <a:cs typeface="Arial" pitchFamily="34" charset="0"/>
              </a:rPr>
              <a:t>Group Exercise Programs</a:t>
            </a:r>
          </a:p>
          <a:p>
            <a:pPr marL="342900" indent="-342900">
              <a:spcBef>
                <a:spcPct val="50000"/>
              </a:spcBef>
              <a:buSzPct val="125000"/>
              <a:defRPr/>
            </a:pPr>
            <a:r>
              <a:rPr lang="en-CA" kern="0" dirty="0">
                <a:solidFill>
                  <a:schemeClr val="tx1"/>
                </a:solidFill>
                <a:latin typeface="Constantia" pitchFamily="18" charset="0"/>
                <a:cs typeface="Arial" pitchFamily="34" charset="0"/>
              </a:rPr>
              <a:t>Depending on your facility and surroundings EWSNetwork offers a wide variety of exercise programs. </a:t>
            </a:r>
          </a:p>
          <a:p>
            <a:pPr marL="342900" indent="-342900">
              <a:spcBef>
                <a:spcPct val="50000"/>
              </a:spcBef>
              <a:buSzPct val="125000"/>
              <a:buFontTx/>
              <a:buChar char="-"/>
              <a:defRPr/>
            </a:pPr>
            <a:r>
              <a:rPr lang="en-CA" kern="0" dirty="0">
                <a:solidFill>
                  <a:schemeClr val="tx1"/>
                </a:solidFill>
                <a:latin typeface="Constantia" pitchFamily="18" charset="0"/>
                <a:cs typeface="Arial" pitchFamily="34" charset="0"/>
              </a:rPr>
              <a:t>Walking / Running Programs</a:t>
            </a:r>
          </a:p>
          <a:p>
            <a:pPr marL="342900" indent="-342900">
              <a:spcBef>
                <a:spcPct val="50000"/>
              </a:spcBef>
              <a:buSzPct val="125000"/>
              <a:buFontTx/>
              <a:buChar char="-"/>
              <a:defRPr/>
            </a:pPr>
            <a:r>
              <a:rPr lang="en-CA" kern="0" dirty="0">
                <a:solidFill>
                  <a:schemeClr val="tx1"/>
                </a:solidFill>
                <a:latin typeface="Constantia" pitchFamily="18" charset="0"/>
                <a:cs typeface="Arial" pitchFamily="34" charset="0"/>
              </a:rPr>
              <a:t>Pilates and Yoga Classes</a:t>
            </a:r>
          </a:p>
          <a:p>
            <a:pPr marL="342900" indent="-342900">
              <a:spcBef>
                <a:spcPct val="50000"/>
              </a:spcBef>
              <a:buSzPct val="125000"/>
              <a:buFontTx/>
              <a:buChar char="-"/>
              <a:defRPr/>
            </a:pPr>
            <a:r>
              <a:rPr lang="en-CA" kern="0" dirty="0">
                <a:solidFill>
                  <a:schemeClr val="tx1"/>
                </a:solidFill>
                <a:latin typeface="Constantia" pitchFamily="18" charset="0"/>
                <a:cs typeface="Arial" pitchFamily="34" charset="0"/>
              </a:rPr>
              <a:t>Muscle Toning</a:t>
            </a:r>
          </a:p>
          <a:p>
            <a:pPr marL="342900" indent="-342900">
              <a:spcBef>
                <a:spcPct val="50000"/>
              </a:spcBef>
              <a:buSzPct val="125000"/>
              <a:buFontTx/>
              <a:buChar char="-"/>
              <a:defRPr/>
            </a:pPr>
            <a:r>
              <a:rPr lang="en-CA" kern="0" dirty="0">
                <a:solidFill>
                  <a:schemeClr val="tx1"/>
                </a:solidFill>
                <a:latin typeface="Constantia" pitchFamily="18" charset="0"/>
                <a:cs typeface="Arial" pitchFamily="34" charset="0"/>
              </a:rPr>
              <a:t>Stretching Instruction</a:t>
            </a:r>
          </a:p>
          <a:p>
            <a:pPr marL="342900" indent="-342900">
              <a:spcBef>
                <a:spcPct val="50000"/>
              </a:spcBef>
              <a:buSzPct val="125000"/>
              <a:buFontTx/>
              <a:buChar char="-"/>
              <a:defRPr/>
            </a:pPr>
            <a:r>
              <a:rPr lang="en-CA" kern="0" dirty="0">
                <a:solidFill>
                  <a:schemeClr val="tx1"/>
                </a:solidFill>
                <a:latin typeface="Constantia" pitchFamily="18" charset="0"/>
                <a:cs typeface="Arial" pitchFamily="34" charset="0"/>
              </a:rPr>
              <a:t>Kick-Boxing, Zumba, Step Classes</a:t>
            </a:r>
          </a:p>
        </p:txBody>
      </p:sp>
      <p:pic>
        <p:nvPicPr>
          <p:cNvPr id="27654" name="Picture 5" descr="C:\Documents and Settings\user\Desktop\EWS Network\EWSN_logo_suite\EmployeeWellness_Logo2 800x486.gi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950" y="5743575"/>
            <a:ext cx="1835150" cy="1114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655" name="Text Box 1079"/>
          <p:cNvSpPr txBox="1">
            <a:spLocks noChangeArrowheads="1"/>
          </p:cNvSpPr>
          <p:nvPr/>
        </p:nvSpPr>
        <p:spPr bwMode="auto">
          <a:xfrm>
            <a:off x="0" y="6453188"/>
            <a:ext cx="2195513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rgbClr val="3856B4"/>
                </a:solidFill>
                <a:latin typeface="Tahoma" pitchFamily="34" charset="0"/>
              </a:defRPr>
            </a:lvl1pPr>
            <a:lvl2pPr marL="742950" indent="-285750" eaLnBrk="0" hangingPunct="0">
              <a:defRPr sz="1600">
                <a:solidFill>
                  <a:srgbClr val="3856B4"/>
                </a:solidFill>
                <a:latin typeface="Tahoma" pitchFamily="34" charset="0"/>
              </a:defRPr>
            </a:lvl2pPr>
            <a:lvl3pPr marL="1143000" indent="-228600" eaLnBrk="0" hangingPunct="0">
              <a:defRPr sz="1600">
                <a:solidFill>
                  <a:srgbClr val="3856B4"/>
                </a:solidFill>
                <a:latin typeface="Tahoma" pitchFamily="34" charset="0"/>
              </a:defRPr>
            </a:lvl3pPr>
            <a:lvl4pPr marL="1600200" indent="-228600" eaLnBrk="0" hangingPunct="0">
              <a:defRPr sz="1600">
                <a:solidFill>
                  <a:srgbClr val="3856B4"/>
                </a:solidFill>
                <a:latin typeface="Tahoma" pitchFamily="34" charset="0"/>
              </a:defRPr>
            </a:lvl4pPr>
            <a:lvl5pPr marL="2057400" indent="-228600" eaLnBrk="0" hangingPunct="0">
              <a:defRPr sz="1600">
                <a:solidFill>
                  <a:srgbClr val="3856B4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3856B4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3856B4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3856B4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3856B4"/>
                </a:solidFill>
                <a:latin typeface="Tahoma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1200" b="1" u="sng" dirty="0">
                <a:solidFill>
                  <a:schemeClr val="tx1"/>
                </a:solidFill>
                <a:latin typeface="Constantia" pitchFamily="18" charset="0"/>
                <a:cs typeface="Arial" charset="0"/>
              </a:rPr>
              <a:t>www.EWSNetwork.com</a:t>
            </a:r>
          </a:p>
        </p:txBody>
      </p:sp>
    </p:spTree>
    <p:extLst>
      <p:ext uri="{BB962C8B-B14F-4D97-AF65-F5344CB8AC3E}">
        <p14:creationId xmlns:p14="http://schemas.microsoft.com/office/powerpoint/2010/main" val="301441790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/>
          <p:cNvSpPr>
            <a:spLocks noGrp="1" noChangeArrowheads="1"/>
          </p:cNvSpPr>
          <p:nvPr>
            <p:ph idx="1"/>
          </p:nvPr>
        </p:nvSpPr>
        <p:spPr>
          <a:xfrm>
            <a:off x="428624" y="1671674"/>
            <a:ext cx="4287393" cy="492042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2400" b="1" dirty="0" smtClean="0">
                <a:latin typeface="Constantia" pitchFamily="18" charset="0"/>
                <a:cs typeface="Arial" charset="0"/>
              </a:rPr>
              <a:t>Materials / Campaigns </a:t>
            </a:r>
          </a:p>
          <a:p>
            <a:pPr eaLnBrk="1" hangingPunct="1">
              <a:buFontTx/>
              <a:buChar char="-"/>
            </a:pPr>
            <a:r>
              <a:rPr lang="en-CA" sz="1600" dirty="0" smtClean="0">
                <a:latin typeface="Constantia" pitchFamily="18" charset="0"/>
                <a:cs typeface="Arial" charset="0"/>
              </a:rPr>
              <a:t>Wellness Kiosks</a:t>
            </a:r>
          </a:p>
          <a:p>
            <a:pPr eaLnBrk="1" hangingPunct="1">
              <a:buFontTx/>
              <a:buChar char="-"/>
            </a:pPr>
            <a:r>
              <a:rPr lang="en-CA" sz="1600" dirty="0" smtClean="0">
                <a:latin typeface="Constantia" pitchFamily="18" charset="0"/>
                <a:cs typeface="Arial" charset="0"/>
              </a:rPr>
              <a:t>Awareness Posters</a:t>
            </a:r>
          </a:p>
          <a:p>
            <a:pPr eaLnBrk="1" hangingPunct="1">
              <a:buFontTx/>
              <a:buChar char="-"/>
            </a:pPr>
            <a:r>
              <a:rPr lang="en-CA" sz="1600" dirty="0" smtClean="0">
                <a:latin typeface="Constantia" pitchFamily="18" charset="0"/>
                <a:cs typeface="Arial" charset="0"/>
              </a:rPr>
              <a:t>POD</a:t>
            </a:r>
            <a:r>
              <a:rPr lang="en-CA" sz="1400" dirty="0" smtClean="0">
                <a:latin typeface="Constantia" pitchFamily="18" charset="0"/>
                <a:cs typeface="Arial" charset="0"/>
              </a:rPr>
              <a:t> (Point-of-Decision)</a:t>
            </a:r>
          </a:p>
          <a:p>
            <a:pPr eaLnBrk="1" hangingPunct="1">
              <a:buFontTx/>
              <a:buChar char="-"/>
            </a:pPr>
            <a:r>
              <a:rPr lang="en-CA" sz="1600" dirty="0" smtClean="0">
                <a:latin typeface="Constantia" pitchFamily="18" charset="0"/>
                <a:cs typeface="Arial" charset="0"/>
              </a:rPr>
              <a:t>Monthly Newsletters</a:t>
            </a:r>
          </a:p>
          <a:p>
            <a:pPr eaLnBrk="1" hangingPunct="1">
              <a:buFontTx/>
              <a:buChar char="-"/>
            </a:pPr>
            <a:r>
              <a:rPr lang="en-CA" sz="1600" dirty="0" smtClean="0">
                <a:latin typeface="Constantia" pitchFamily="18" charset="0"/>
                <a:cs typeface="Arial" charset="0"/>
              </a:rPr>
              <a:t>Health Fairs</a:t>
            </a:r>
          </a:p>
          <a:p>
            <a:pPr eaLnBrk="1" hangingPunct="1">
              <a:buFontTx/>
              <a:buChar char="-"/>
            </a:pPr>
            <a:r>
              <a:rPr lang="en-CA" sz="1600" dirty="0" smtClean="0">
                <a:latin typeface="Constantia" pitchFamily="18" charset="0"/>
                <a:cs typeface="Arial" charset="0"/>
              </a:rPr>
              <a:t>E-campaigns</a:t>
            </a:r>
          </a:p>
          <a:p>
            <a:pPr eaLnBrk="1" hangingPunct="1">
              <a:buFontTx/>
              <a:buChar char="-"/>
            </a:pPr>
            <a:r>
              <a:rPr lang="en-CA" sz="1600" dirty="0" smtClean="0">
                <a:latin typeface="Constantia" pitchFamily="18" charset="0"/>
                <a:cs typeface="Arial" charset="0"/>
              </a:rPr>
              <a:t>Recipe campaigns</a:t>
            </a:r>
          </a:p>
        </p:txBody>
      </p:sp>
      <p:sp>
        <p:nvSpPr>
          <p:cNvPr id="314376" name="Rectangle 8"/>
          <p:cNvSpPr>
            <a:spLocks noGrp="1" noChangeArrowheads="1"/>
          </p:cNvSpPr>
          <p:nvPr>
            <p:ph type="title"/>
          </p:nvPr>
        </p:nvSpPr>
        <p:spPr>
          <a:xfrm>
            <a:off x="428596" y="357188"/>
            <a:ext cx="8715404" cy="1285875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2800" dirty="0" smtClean="0">
                <a:solidFill>
                  <a:schemeClr val="tx1"/>
                </a:solidFill>
                <a:effectLst/>
                <a:latin typeface="Constantia" pitchFamily="18" charset="0"/>
                <a:cs typeface="Arial" pitchFamily="34" charset="0"/>
              </a:rPr>
              <a:t>Components of a Successful Wellness Program</a:t>
            </a:r>
            <a:r>
              <a:rPr lang="en-US" sz="1400" dirty="0" smtClean="0">
                <a:solidFill>
                  <a:schemeClr val="tx1"/>
                </a:solidFill>
                <a:effectLst/>
                <a:latin typeface="Constantia" pitchFamily="18" charset="0"/>
                <a:cs typeface="Arial" pitchFamily="34" charset="0"/>
              </a:rPr>
              <a:t/>
            </a:r>
            <a:br>
              <a:rPr lang="en-US" sz="1400" dirty="0" smtClean="0">
                <a:solidFill>
                  <a:schemeClr val="tx1"/>
                </a:solidFill>
                <a:effectLst/>
                <a:latin typeface="Constantia" pitchFamily="18" charset="0"/>
                <a:cs typeface="Arial" pitchFamily="34" charset="0"/>
              </a:rPr>
            </a:br>
            <a:r>
              <a:rPr lang="en-US" sz="1400" dirty="0" smtClean="0">
                <a:solidFill>
                  <a:schemeClr val="tx1"/>
                </a:solidFill>
                <a:effectLst/>
                <a:latin typeface="Constantia" pitchFamily="18" charset="0"/>
                <a:cs typeface="Arial" pitchFamily="34" charset="0"/>
              </a:rPr>
              <a:t> </a:t>
            </a:r>
            <a:br>
              <a:rPr lang="en-US" sz="1400" dirty="0" smtClean="0">
                <a:solidFill>
                  <a:schemeClr val="tx1"/>
                </a:solidFill>
                <a:effectLst/>
                <a:latin typeface="Constantia" pitchFamily="18" charset="0"/>
                <a:cs typeface="Arial" pitchFamily="34" charset="0"/>
              </a:rPr>
            </a:br>
            <a:r>
              <a:rPr lang="en-US" sz="2400" dirty="0" smtClean="0">
                <a:solidFill>
                  <a:schemeClr val="tx1"/>
                </a:solidFill>
                <a:effectLst/>
                <a:latin typeface="Constantia" pitchFamily="18" charset="0"/>
                <a:cs typeface="Arial" pitchFamily="34" charset="0"/>
              </a:rPr>
              <a:t>Awareness Programs</a:t>
            </a:r>
            <a:endParaRPr lang="en-CA" sz="2400" dirty="0" smtClean="0">
              <a:solidFill>
                <a:schemeClr val="tx1"/>
              </a:solidFill>
              <a:effectLst/>
              <a:latin typeface="Constantia" pitchFamily="18" charset="0"/>
              <a:cs typeface="Arial" pitchFamily="34" charset="0"/>
            </a:endParaRPr>
          </a:p>
        </p:txBody>
      </p:sp>
      <p:pic>
        <p:nvPicPr>
          <p:cNvPr id="19469" name="Picture 13" descr="C:\Documents and Settings\user\Desktop\Employers Edge\Marketing\Posters\Antioxidant Poster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441658">
            <a:off x="2692929" y="3382858"/>
            <a:ext cx="1871610" cy="2893092"/>
          </a:xfrm>
          <a:prstGeom prst="rect">
            <a:avLst/>
          </a:prstGeom>
          <a:noFill/>
          <a:ln w="25400">
            <a:solidFill>
              <a:srgbClr val="002060"/>
            </a:solidFill>
          </a:ln>
          <a:effectLst>
            <a:outerShdw blurRad="152400" dist="38100" dir="2700000" sx="101000" sy="101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8678" name="Picture 5" descr="C:\Documents and Settings\user\Desktop\EWS Network\EWSN_logo_suite\EmployeeWellness_Logo2 800x486.gi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850" y="5830888"/>
            <a:ext cx="1690688" cy="1027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679" name="Text Box 1079"/>
          <p:cNvSpPr txBox="1">
            <a:spLocks noChangeArrowheads="1"/>
          </p:cNvSpPr>
          <p:nvPr/>
        </p:nvSpPr>
        <p:spPr bwMode="auto">
          <a:xfrm>
            <a:off x="0" y="6453188"/>
            <a:ext cx="2195513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rgbClr val="3856B4"/>
                </a:solidFill>
                <a:latin typeface="Tahoma" pitchFamily="34" charset="0"/>
              </a:defRPr>
            </a:lvl1pPr>
            <a:lvl2pPr marL="742950" indent="-285750" eaLnBrk="0" hangingPunct="0">
              <a:defRPr sz="1600">
                <a:solidFill>
                  <a:srgbClr val="3856B4"/>
                </a:solidFill>
                <a:latin typeface="Tahoma" pitchFamily="34" charset="0"/>
              </a:defRPr>
            </a:lvl2pPr>
            <a:lvl3pPr marL="1143000" indent="-228600" eaLnBrk="0" hangingPunct="0">
              <a:defRPr sz="1600">
                <a:solidFill>
                  <a:srgbClr val="3856B4"/>
                </a:solidFill>
                <a:latin typeface="Tahoma" pitchFamily="34" charset="0"/>
              </a:defRPr>
            </a:lvl3pPr>
            <a:lvl4pPr marL="1600200" indent="-228600" eaLnBrk="0" hangingPunct="0">
              <a:defRPr sz="1600">
                <a:solidFill>
                  <a:srgbClr val="3856B4"/>
                </a:solidFill>
                <a:latin typeface="Tahoma" pitchFamily="34" charset="0"/>
              </a:defRPr>
            </a:lvl4pPr>
            <a:lvl5pPr marL="2057400" indent="-228600" eaLnBrk="0" hangingPunct="0">
              <a:defRPr sz="1600">
                <a:solidFill>
                  <a:srgbClr val="3856B4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3856B4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3856B4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3856B4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3856B4"/>
                </a:solidFill>
                <a:latin typeface="Tahoma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1200" b="1" u="sng" dirty="0">
                <a:solidFill>
                  <a:schemeClr val="tx1"/>
                </a:solidFill>
                <a:latin typeface="Constantia" pitchFamily="18" charset="0"/>
                <a:cs typeface="Arial" charset="0"/>
              </a:rPr>
              <a:t>www.EWSNetwork.com</a:t>
            </a:r>
          </a:p>
        </p:txBody>
      </p:sp>
      <p:sp>
        <p:nvSpPr>
          <p:cNvPr id="9" name="Rectangle 7"/>
          <p:cNvSpPr txBox="1">
            <a:spLocks noChangeArrowheads="1"/>
          </p:cNvSpPr>
          <p:nvPr/>
        </p:nvSpPr>
        <p:spPr bwMode="auto">
          <a:xfrm>
            <a:off x="4716017" y="1658030"/>
            <a:ext cx="4427984" cy="49204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65125" indent="-255588" algn="l" rtl="0" eaLnBrk="0" fontAlgn="base" hangingPunct="0">
              <a:spcBef>
                <a:spcPts val="400"/>
              </a:spcBef>
              <a:spcAft>
                <a:spcPct val="0"/>
              </a:spcAft>
              <a:buClr>
                <a:schemeClr val="accent1"/>
              </a:buClr>
              <a:buSzPct val="68000"/>
              <a:buFont typeface="Wingdings 3" pitchFamily="18" charset="2"/>
              <a:buChar char="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0713" indent="-228600" algn="l" rtl="0" eaLnBrk="0" fontAlgn="base" hangingPunct="0">
              <a:spcBef>
                <a:spcPts val="325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buChar char="◦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8838" indent="-228600" algn="l" rtl="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SzPct val="100000"/>
              <a:buFont typeface="Wingdings 2" pitchFamily="18" charset="2"/>
              <a:buChar char="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43000" indent="-228600" algn="l" rtl="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2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574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109537" indent="0" eaLnBrk="1" hangingPunct="1">
              <a:buFont typeface="Wingdings 3" pitchFamily="18" charset="2"/>
              <a:buNone/>
            </a:pPr>
            <a:r>
              <a:rPr lang="en-CA" sz="2400" b="1" dirty="0" smtClean="0">
                <a:latin typeface="Constantia" pitchFamily="18" charset="0"/>
                <a:cs typeface="Arial" charset="0"/>
              </a:rPr>
              <a:t>Walk-</a:t>
            </a:r>
            <a:r>
              <a:rPr lang="en-CA" sz="2400" b="1" dirty="0" err="1" smtClean="0">
                <a:latin typeface="Constantia" pitchFamily="18" charset="0"/>
                <a:cs typeface="Arial" charset="0"/>
              </a:rPr>
              <a:t>arounds</a:t>
            </a:r>
            <a:endParaRPr lang="en-CA" sz="2400" b="1" dirty="0" smtClean="0">
              <a:latin typeface="Constantia" pitchFamily="18" charset="0"/>
              <a:cs typeface="Arial" charset="0"/>
            </a:endParaRPr>
          </a:p>
          <a:p>
            <a:pPr eaLnBrk="1" hangingPunct="1">
              <a:buFontTx/>
              <a:buChar char="-"/>
            </a:pPr>
            <a:r>
              <a:rPr lang="en-CA" sz="1600" dirty="0" smtClean="0">
                <a:latin typeface="Constantia" pitchFamily="18" charset="0"/>
                <a:cs typeface="Arial" charset="0"/>
              </a:rPr>
              <a:t>Consultant walks around the worksite to take information to the individual</a:t>
            </a:r>
          </a:p>
          <a:p>
            <a:pPr eaLnBrk="1" hangingPunct="1">
              <a:buFontTx/>
              <a:buChar char="-"/>
            </a:pPr>
            <a:r>
              <a:rPr lang="en-CA" sz="1600" dirty="0" smtClean="0">
                <a:latin typeface="Constantia" pitchFamily="18" charset="0"/>
                <a:cs typeface="Arial" charset="0"/>
              </a:rPr>
              <a:t>Spot consultations</a:t>
            </a:r>
          </a:p>
          <a:p>
            <a:pPr eaLnBrk="1" hangingPunct="1">
              <a:buFontTx/>
              <a:buChar char="-"/>
            </a:pPr>
            <a:r>
              <a:rPr lang="en-CA" sz="1600" dirty="0" smtClean="0">
                <a:latin typeface="Constantia" pitchFamily="18" charset="0"/>
                <a:cs typeface="Arial" charset="0"/>
              </a:rPr>
              <a:t>Opens up employee to consultant relationship</a:t>
            </a:r>
          </a:p>
          <a:p>
            <a:pPr eaLnBrk="1" hangingPunct="1">
              <a:buFontTx/>
              <a:buChar char="-"/>
            </a:pPr>
            <a:r>
              <a:rPr lang="en-CA" sz="1600" dirty="0" smtClean="0">
                <a:latin typeface="Constantia" pitchFamily="18" charset="0"/>
                <a:cs typeface="Arial" charset="0"/>
              </a:rPr>
              <a:t>Increases awareness</a:t>
            </a:r>
          </a:p>
          <a:p>
            <a:pPr eaLnBrk="1" hangingPunct="1">
              <a:buFontTx/>
              <a:buChar char="-"/>
            </a:pPr>
            <a:r>
              <a:rPr lang="en-CA" sz="1600" dirty="0" smtClean="0">
                <a:latin typeface="Constantia" pitchFamily="18" charset="0"/>
                <a:cs typeface="Arial" charset="0"/>
              </a:rPr>
              <a:t>Builds engagement within the wellness program</a:t>
            </a:r>
          </a:p>
          <a:p>
            <a:pPr marL="109537" indent="0" eaLnBrk="1" hangingPunct="1">
              <a:buFont typeface="Wingdings 3" pitchFamily="18" charset="2"/>
              <a:buNone/>
            </a:pPr>
            <a:endParaRPr lang="en-CA" sz="2400" b="1" dirty="0" smtClean="0">
              <a:latin typeface="Constantia" pitchFamily="18" charset="0"/>
              <a:cs typeface="Arial" charset="0"/>
            </a:endParaRPr>
          </a:p>
          <a:p>
            <a:pPr eaLnBrk="1" hangingPunct="1">
              <a:buFontTx/>
              <a:buChar char="-"/>
            </a:pPr>
            <a:endParaRPr lang="en-US" sz="2000" dirty="0" smtClean="0">
              <a:latin typeface="Constantia" pitchFamily="18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6784094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7"/>
          <p:cNvSpPr>
            <a:spLocks noGrp="1" noChangeArrowheads="1"/>
          </p:cNvSpPr>
          <p:nvPr>
            <p:ph idx="1"/>
          </p:nvPr>
        </p:nvSpPr>
        <p:spPr>
          <a:xfrm>
            <a:off x="1733841" y="157644"/>
            <a:ext cx="4465638" cy="1649413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2400" b="1" dirty="0" smtClean="0">
                <a:latin typeface="Constantia" pitchFamily="18" charset="0"/>
                <a:cs typeface="Arial" charset="0"/>
              </a:rPr>
              <a:t>Quarterly Snapshot Reports</a:t>
            </a:r>
          </a:p>
          <a:p>
            <a:pPr eaLnBrk="1" hangingPunct="1">
              <a:lnSpc>
                <a:spcPct val="90000"/>
              </a:lnSpc>
              <a:buFont typeface="Arial" charset="0"/>
              <a:buChar char="•"/>
            </a:pPr>
            <a:r>
              <a:rPr lang="en-US" sz="1600" dirty="0" smtClean="0">
                <a:latin typeface="Constantia" pitchFamily="18" charset="0"/>
                <a:cs typeface="Arial" charset="0"/>
              </a:rPr>
              <a:t>Every 3-4 months</a:t>
            </a:r>
          </a:p>
          <a:p>
            <a:pPr eaLnBrk="1" hangingPunct="1">
              <a:lnSpc>
                <a:spcPct val="90000"/>
              </a:lnSpc>
              <a:buFont typeface="Arial" charset="0"/>
              <a:buChar char="•"/>
            </a:pPr>
            <a:r>
              <a:rPr lang="en-US" sz="1600" dirty="0" smtClean="0">
                <a:latin typeface="Constantia" pitchFamily="18" charset="0"/>
                <a:cs typeface="Arial" charset="0"/>
              </a:rPr>
              <a:t>Individual Stat Trends</a:t>
            </a:r>
          </a:p>
          <a:p>
            <a:pPr eaLnBrk="1" hangingPunct="1">
              <a:lnSpc>
                <a:spcPct val="90000"/>
              </a:lnSpc>
              <a:buFont typeface="Arial" charset="0"/>
              <a:buChar char="•"/>
            </a:pPr>
            <a:r>
              <a:rPr lang="en-US" sz="1600" dirty="0" smtClean="0">
                <a:latin typeface="Constantia" pitchFamily="18" charset="0"/>
                <a:cs typeface="Arial" charset="0"/>
              </a:rPr>
              <a:t>Consultation Numbers</a:t>
            </a:r>
          </a:p>
          <a:p>
            <a:pPr eaLnBrk="1" hangingPunct="1">
              <a:lnSpc>
                <a:spcPct val="90000"/>
              </a:lnSpc>
              <a:buFont typeface="Arial" charset="0"/>
              <a:buChar char="•"/>
            </a:pPr>
            <a:r>
              <a:rPr lang="en-US" sz="1600" dirty="0" smtClean="0">
                <a:latin typeface="Constantia" pitchFamily="18" charset="0"/>
                <a:cs typeface="Arial" charset="0"/>
              </a:rPr>
              <a:t>Initiative participation chart</a:t>
            </a:r>
            <a:endParaRPr lang="en-CA" sz="900" dirty="0" smtClean="0">
              <a:latin typeface="Constantia" pitchFamily="18" charset="0"/>
              <a:cs typeface="Arial" charset="0"/>
            </a:endParaRPr>
          </a:p>
        </p:txBody>
      </p:sp>
      <p:pic>
        <p:nvPicPr>
          <p:cNvPr id="38915" name="Picture 5" descr="C:\Documents and Settings\user\Desktop\EWS Network\EWSN_logo_suite\EmployeeWellness_Logo2 800x486.g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850" y="5720559"/>
            <a:ext cx="1690688" cy="1027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8916" name="Text Box 1079"/>
          <p:cNvSpPr txBox="1">
            <a:spLocks noChangeArrowheads="1"/>
          </p:cNvSpPr>
          <p:nvPr/>
        </p:nvSpPr>
        <p:spPr bwMode="auto">
          <a:xfrm>
            <a:off x="0" y="6342859"/>
            <a:ext cx="2195513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rgbClr val="3856B4"/>
                </a:solidFill>
                <a:latin typeface="Tahoma" pitchFamily="34" charset="0"/>
              </a:defRPr>
            </a:lvl1pPr>
            <a:lvl2pPr marL="742950" indent="-285750" eaLnBrk="0" hangingPunct="0">
              <a:defRPr sz="1600">
                <a:solidFill>
                  <a:srgbClr val="3856B4"/>
                </a:solidFill>
                <a:latin typeface="Tahoma" pitchFamily="34" charset="0"/>
              </a:defRPr>
            </a:lvl2pPr>
            <a:lvl3pPr marL="1143000" indent="-228600" eaLnBrk="0" hangingPunct="0">
              <a:defRPr sz="1600">
                <a:solidFill>
                  <a:srgbClr val="3856B4"/>
                </a:solidFill>
                <a:latin typeface="Tahoma" pitchFamily="34" charset="0"/>
              </a:defRPr>
            </a:lvl3pPr>
            <a:lvl4pPr marL="1600200" indent="-228600" eaLnBrk="0" hangingPunct="0">
              <a:defRPr sz="1600">
                <a:solidFill>
                  <a:srgbClr val="3856B4"/>
                </a:solidFill>
                <a:latin typeface="Tahoma" pitchFamily="34" charset="0"/>
              </a:defRPr>
            </a:lvl4pPr>
            <a:lvl5pPr marL="2057400" indent="-228600" eaLnBrk="0" hangingPunct="0">
              <a:defRPr sz="1600">
                <a:solidFill>
                  <a:srgbClr val="3856B4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3856B4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3856B4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3856B4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3856B4"/>
                </a:solidFill>
                <a:latin typeface="Tahoma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1400" b="1" u="sng" dirty="0">
                <a:solidFill>
                  <a:schemeClr val="tx1"/>
                </a:solidFill>
                <a:latin typeface="Constantia" pitchFamily="18" charset="0"/>
                <a:cs typeface="Arial" charset="0"/>
              </a:rPr>
              <a:t>www.EWSNetwork.com</a:t>
            </a:r>
          </a:p>
        </p:txBody>
      </p:sp>
      <p:pic>
        <p:nvPicPr>
          <p:cNvPr id="36875" name="Picture 11" descr="C:\Documents and Settings\user\Desktop\EWS Network\Presentations\Snapshot Report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374172">
            <a:off x="6137047" y="292323"/>
            <a:ext cx="2585306" cy="1939479"/>
          </a:xfrm>
          <a:prstGeom prst="rect">
            <a:avLst/>
          </a:prstGeom>
          <a:ln>
            <a:solidFill>
              <a:srgbClr val="002060"/>
            </a:solidFill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8" descr="http://www.proindexes.com/images/recycle/ring-binder-black-standard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88129">
            <a:off x="-165327" y="1501407"/>
            <a:ext cx="2526166" cy="25272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7"/>
          <p:cNvSpPr txBox="1">
            <a:spLocks noChangeArrowheads="1"/>
          </p:cNvSpPr>
          <p:nvPr/>
        </p:nvSpPr>
        <p:spPr bwMode="auto">
          <a:xfrm>
            <a:off x="2051720" y="1537526"/>
            <a:ext cx="3959225" cy="2592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65125" indent="-255588" algn="l" rtl="0" eaLnBrk="0" fontAlgn="base" hangingPunct="0">
              <a:spcBef>
                <a:spcPts val="400"/>
              </a:spcBef>
              <a:spcAft>
                <a:spcPct val="0"/>
              </a:spcAft>
              <a:buClr>
                <a:schemeClr val="accent1"/>
              </a:buClr>
              <a:buSzPct val="68000"/>
              <a:buFont typeface="Wingdings 3" pitchFamily="18" charset="2"/>
              <a:buChar char="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0713" indent="-228600" algn="l" rtl="0" eaLnBrk="0" fontAlgn="base" hangingPunct="0">
              <a:spcBef>
                <a:spcPts val="325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buChar char="◦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8838" indent="-228600" algn="l" rtl="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SzPct val="100000"/>
              <a:buFont typeface="Wingdings 2" pitchFamily="18" charset="2"/>
              <a:buChar char="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43000" indent="-228600" algn="l" rtl="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2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574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109537" indent="0" eaLnBrk="1" hangingPunct="1">
              <a:lnSpc>
                <a:spcPct val="90000"/>
              </a:lnSpc>
              <a:buFont typeface="Wingdings 3" pitchFamily="18" charset="2"/>
              <a:buNone/>
              <a:defRPr/>
            </a:pPr>
            <a:endParaRPr lang="en-US" sz="1000" dirty="0" smtClean="0">
              <a:latin typeface="Constantia" pitchFamily="18" charset="0"/>
              <a:cs typeface="Arial" charset="0"/>
            </a:endParaRPr>
          </a:p>
          <a:p>
            <a:pPr eaLnBrk="1" hangingPunct="1">
              <a:lnSpc>
                <a:spcPct val="90000"/>
              </a:lnSpc>
              <a:buFontTx/>
              <a:buNone/>
              <a:defRPr/>
            </a:pPr>
            <a:r>
              <a:rPr lang="en-US" sz="2400" b="1" dirty="0" smtClean="0">
                <a:latin typeface="Constantia" pitchFamily="18" charset="0"/>
                <a:cs typeface="Arial" charset="0"/>
              </a:rPr>
              <a:t>Progression Reports</a:t>
            </a:r>
          </a:p>
          <a:p>
            <a:pPr eaLnBrk="1" hangingPunct="1">
              <a:buFont typeface="Arial" pitchFamily="34" charset="0"/>
              <a:buChar char="•"/>
              <a:defRPr/>
            </a:pPr>
            <a:r>
              <a:rPr lang="en-CA" sz="1600" dirty="0" smtClean="0">
                <a:latin typeface="Constantia" pitchFamily="18" charset="0"/>
                <a:cs typeface="Arial" charset="0"/>
              </a:rPr>
              <a:t>Every 6 months</a:t>
            </a:r>
          </a:p>
          <a:p>
            <a:pPr eaLnBrk="1" hangingPunct="1">
              <a:buFont typeface="Arial" pitchFamily="34" charset="0"/>
              <a:buChar char="•"/>
              <a:defRPr/>
            </a:pPr>
            <a:r>
              <a:rPr lang="en-CA" sz="1600" dirty="0" smtClean="0">
                <a:latin typeface="Constantia" pitchFamily="18" charset="0"/>
                <a:cs typeface="Arial" charset="0"/>
              </a:rPr>
              <a:t>Wellness coaching participation rates</a:t>
            </a:r>
          </a:p>
          <a:p>
            <a:pPr eaLnBrk="1" hangingPunct="1">
              <a:buFont typeface="Arial" pitchFamily="34" charset="0"/>
              <a:buChar char="•"/>
              <a:defRPr/>
            </a:pPr>
            <a:r>
              <a:rPr lang="en-CA" sz="1600" dirty="0" smtClean="0">
                <a:latin typeface="Constantia" pitchFamily="18" charset="0"/>
                <a:cs typeface="Arial" charset="0"/>
              </a:rPr>
              <a:t>Group program participation rates</a:t>
            </a:r>
          </a:p>
          <a:p>
            <a:pPr eaLnBrk="1" hangingPunct="1">
              <a:buFont typeface="Arial" pitchFamily="34" charset="0"/>
              <a:buChar char="•"/>
              <a:defRPr/>
            </a:pPr>
            <a:r>
              <a:rPr lang="en-CA" sz="1600" dirty="0" smtClean="0">
                <a:latin typeface="Constantia" pitchFamily="18" charset="0"/>
                <a:cs typeface="Arial" charset="0"/>
              </a:rPr>
              <a:t>Past </a:t>
            </a:r>
            <a:r>
              <a:rPr lang="en-CA" sz="1600" dirty="0">
                <a:latin typeface="Constantia" pitchFamily="18" charset="0"/>
                <a:cs typeface="Arial" charset="0"/>
              </a:rPr>
              <a:t>i</a:t>
            </a:r>
            <a:r>
              <a:rPr lang="en-CA" sz="1600" dirty="0" smtClean="0">
                <a:latin typeface="Constantia" pitchFamily="18" charset="0"/>
                <a:cs typeface="Arial" charset="0"/>
              </a:rPr>
              <a:t>nitiative schedule</a:t>
            </a:r>
          </a:p>
          <a:p>
            <a:pPr eaLnBrk="1" hangingPunct="1">
              <a:buFont typeface="Arial" pitchFamily="34" charset="0"/>
              <a:buChar char="•"/>
              <a:defRPr/>
            </a:pPr>
            <a:r>
              <a:rPr lang="en-CA" sz="1600" dirty="0" smtClean="0">
                <a:latin typeface="Constantia" pitchFamily="18" charset="0"/>
                <a:cs typeface="Arial" charset="0"/>
              </a:rPr>
              <a:t>Wellness committee feedback </a:t>
            </a:r>
          </a:p>
          <a:p>
            <a:pPr eaLnBrk="1" hangingPunct="1">
              <a:buFont typeface="Arial" pitchFamily="34" charset="0"/>
              <a:buChar char="•"/>
              <a:defRPr/>
            </a:pPr>
            <a:r>
              <a:rPr lang="en-CA" sz="1600" dirty="0" smtClean="0">
                <a:latin typeface="Constantia" pitchFamily="18" charset="0"/>
                <a:cs typeface="Arial" charset="0"/>
              </a:rPr>
              <a:t>Participant feedback</a:t>
            </a:r>
          </a:p>
          <a:p>
            <a:pPr marL="109537" indent="0" eaLnBrk="1" hangingPunct="1">
              <a:buFont typeface="Wingdings 3" pitchFamily="18" charset="2"/>
              <a:buNone/>
              <a:defRPr/>
            </a:pPr>
            <a:endParaRPr lang="en-CA" sz="1000" dirty="0" smtClean="0">
              <a:latin typeface="Constantia" pitchFamily="18" charset="0"/>
              <a:cs typeface="Arial" charset="0"/>
            </a:endParaRPr>
          </a:p>
        </p:txBody>
      </p:sp>
      <p:pic>
        <p:nvPicPr>
          <p:cNvPr id="9" name="Picture 5" descr="C:\Documents and Settings\user\Desktop\EWS Network\EWSN_logo_suite\EmployeeWellness_Logo2 800x486.gif"/>
          <p:cNvPicPr>
            <a:picLocks noChangeAspect="1" noChangeArrowheads="1"/>
          </p:cNvPicPr>
          <p:nvPr/>
        </p:nvPicPr>
        <p:blipFill>
          <a:blip r:embed="rId3">
            <a:lum contrast="34000"/>
          </a:blip>
          <a:srcRect/>
          <a:stretch>
            <a:fillRect/>
          </a:stretch>
        </p:blipFill>
        <p:spPr bwMode="auto">
          <a:xfrm rot="21368591">
            <a:off x="772971" y="2112094"/>
            <a:ext cx="901827" cy="547575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0" name="Picture 2" descr="C:\Documents and Settings\user\Desktop\EWS Network\Presentations\PWP Report Magazine Picture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 rot="479095">
            <a:off x="6154710" y="3707062"/>
            <a:ext cx="2443296" cy="1831345"/>
          </a:xfrm>
          <a:prstGeom prst="rect">
            <a:avLst/>
          </a:prstGeom>
          <a:ln>
            <a:solidFill>
              <a:srgbClr val="002060"/>
            </a:solidFill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Rectangle 7"/>
          <p:cNvSpPr txBox="1">
            <a:spLocks noChangeArrowheads="1"/>
          </p:cNvSpPr>
          <p:nvPr/>
        </p:nvSpPr>
        <p:spPr bwMode="auto">
          <a:xfrm>
            <a:off x="611561" y="3967694"/>
            <a:ext cx="5399384" cy="23858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65125" indent="-255588" eaLnBrk="0" hangingPunct="0">
              <a:defRPr sz="1600">
                <a:solidFill>
                  <a:srgbClr val="3856B4"/>
                </a:solidFill>
                <a:latin typeface="Tahoma" pitchFamily="34" charset="0"/>
              </a:defRPr>
            </a:lvl1pPr>
            <a:lvl2pPr marL="742950" indent="-285750" eaLnBrk="0" hangingPunct="0">
              <a:defRPr sz="1600">
                <a:solidFill>
                  <a:srgbClr val="3856B4"/>
                </a:solidFill>
                <a:latin typeface="Tahoma" pitchFamily="34" charset="0"/>
              </a:defRPr>
            </a:lvl2pPr>
            <a:lvl3pPr marL="1143000" indent="-228600" eaLnBrk="0" hangingPunct="0">
              <a:defRPr sz="1600">
                <a:solidFill>
                  <a:srgbClr val="3856B4"/>
                </a:solidFill>
                <a:latin typeface="Tahoma" pitchFamily="34" charset="0"/>
              </a:defRPr>
            </a:lvl3pPr>
            <a:lvl4pPr marL="1600200" indent="-228600" eaLnBrk="0" hangingPunct="0">
              <a:defRPr sz="1600">
                <a:solidFill>
                  <a:srgbClr val="3856B4"/>
                </a:solidFill>
                <a:latin typeface="Tahoma" pitchFamily="34" charset="0"/>
              </a:defRPr>
            </a:lvl4pPr>
            <a:lvl5pPr marL="2057400" indent="-228600" eaLnBrk="0" hangingPunct="0">
              <a:defRPr sz="1600">
                <a:solidFill>
                  <a:srgbClr val="3856B4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3856B4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3856B4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3856B4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3856B4"/>
                </a:solidFill>
                <a:latin typeface="Tahoma" pitchFamily="34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ts val="400"/>
              </a:spcBef>
              <a:buClr>
                <a:schemeClr val="accent1"/>
              </a:buClr>
              <a:buSzPct val="68000"/>
              <a:defRPr/>
            </a:pPr>
            <a:r>
              <a:rPr lang="en-US" sz="2400" b="1" dirty="0" smtClean="0">
                <a:solidFill>
                  <a:schemeClr val="tx1"/>
                </a:solidFill>
                <a:latin typeface="Constantia" pitchFamily="18" charset="0"/>
                <a:cs typeface="Arial" pitchFamily="34" charset="0"/>
              </a:rPr>
              <a:t>Annual Reporting</a:t>
            </a:r>
          </a:p>
          <a:p>
            <a:pPr marL="395287" indent="-285750" eaLnBrk="1" hangingPunct="1">
              <a:spcBef>
                <a:spcPts val="400"/>
              </a:spcBef>
              <a:buClr>
                <a:schemeClr val="accent1"/>
              </a:buClr>
              <a:buSzPct val="68000"/>
              <a:buFont typeface="Arial" pitchFamily="34" charset="0"/>
              <a:buChar char="•"/>
              <a:defRPr/>
            </a:pPr>
            <a:r>
              <a:rPr lang="en-CA" dirty="0" smtClean="0">
                <a:solidFill>
                  <a:schemeClr val="tx1"/>
                </a:solidFill>
                <a:latin typeface="Constantia" pitchFamily="18" charset="0"/>
                <a:cs typeface="Arial" pitchFamily="34" charset="0"/>
              </a:rPr>
              <a:t>Health Risk Assessment / Personal Wellness Profile</a:t>
            </a:r>
          </a:p>
          <a:p>
            <a:pPr marL="395287" indent="-285750" eaLnBrk="1" hangingPunct="1">
              <a:spcBef>
                <a:spcPts val="400"/>
              </a:spcBef>
              <a:buClr>
                <a:schemeClr val="accent1"/>
              </a:buClr>
              <a:buSzPct val="68000"/>
              <a:buFont typeface="Arial" pitchFamily="34" charset="0"/>
              <a:buChar char="•"/>
              <a:defRPr/>
            </a:pPr>
            <a:r>
              <a:rPr lang="en-CA" dirty="0" smtClean="0">
                <a:solidFill>
                  <a:schemeClr val="tx1"/>
                </a:solidFill>
                <a:latin typeface="Constantia" pitchFamily="18" charset="0"/>
                <a:cs typeface="Arial" pitchFamily="34" charset="0"/>
              </a:rPr>
              <a:t>Individual participants will receive a comparison report</a:t>
            </a:r>
          </a:p>
          <a:p>
            <a:pPr marL="395287" indent="-285750" eaLnBrk="1" hangingPunct="1">
              <a:spcBef>
                <a:spcPts val="400"/>
              </a:spcBef>
              <a:buClr>
                <a:schemeClr val="accent1"/>
              </a:buClr>
              <a:buSzPct val="68000"/>
              <a:buFont typeface="Arial" pitchFamily="34" charset="0"/>
              <a:buChar char="•"/>
              <a:defRPr/>
            </a:pPr>
            <a:r>
              <a:rPr lang="en-CA" dirty="0" smtClean="0">
                <a:solidFill>
                  <a:schemeClr val="tx1"/>
                </a:solidFill>
                <a:latin typeface="Constantia" pitchFamily="18" charset="0"/>
                <a:cs typeface="Arial" pitchFamily="34" charset="0"/>
              </a:rPr>
              <a:t>Corporate reporting will include year to year profile changes and results</a:t>
            </a:r>
          </a:p>
          <a:p>
            <a:pPr marL="395287" indent="-285750" eaLnBrk="1" hangingPunct="1">
              <a:spcBef>
                <a:spcPts val="400"/>
              </a:spcBef>
              <a:buClr>
                <a:schemeClr val="accent1"/>
              </a:buClr>
              <a:buSzPct val="68000"/>
              <a:buFont typeface="Arial" pitchFamily="34" charset="0"/>
              <a:buChar char="•"/>
              <a:defRPr/>
            </a:pPr>
            <a:r>
              <a:rPr lang="en-CA" dirty="0" smtClean="0">
                <a:solidFill>
                  <a:schemeClr val="tx1"/>
                </a:solidFill>
                <a:latin typeface="Constantia" pitchFamily="18" charset="0"/>
                <a:cs typeface="Arial" pitchFamily="34" charset="0"/>
              </a:rPr>
              <a:t>Easily shared with other management via pdf, online link, hard copy</a:t>
            </a:r>
          </a:p>
        </p:txBody>
      </p:sp>
    </p:spTree>
    <p:extLst>
      <p:ext uri="{BB962C8B-B14F-4D97-AF65-F5344CB8AC3E}">
        <p14:creationId xmlns:p14="http://schemas.microsoft.com/office/powerpoint/2010/main" val="268842782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5" descr="C:\Documents and Settings\user\Desktop\EWS Network\EWSN_logo_suite\EmployeeWellness_Logo2 800x486.gi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850" y="5830888"/>
            <a:ext cx="1690688" cy="1027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3" name="Text Box 1079"/>
          <p:cNvSpPr txBox="1">
            <a:spLocks noChangeArrowheads="1"/>
          </p:cNvSpPr>
          <p:nvPr/>
        </p:nvSpPr>
        <p:spPr bwMode="auto">
          <a:xfrm>
            <a:off x="0" y="6453188"/>
            <a:ext cx="2195513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rgbClr val="3856B4"/>
                </a:solidFill>
                <a:latin typeface="Tahoma" pitchFamily="34" charset="0"/>
              </a:defRPr>
            </a:lvl1pPr>
            <a:lvl2pPr marL="742950" indent="-285750" eaLnBrk="0" hangingPunct="0">
              <a:defRPr sz="1600">
                <a:solidFill>
                  <a:srgbClr val="3856B4"/>
                </a:solidFill>
                <a:latin typeface="Tahoma" pitchFamily="34" charset="0"/>
              </a:defRPr>
            </a:lvl2pPr>
            <a:lvl3pPr marL="1143000" indent="-228600" eaLnBrk="0" hangingPunct="0">
              <a:defRPr sz="1600">
                <a:solidFill>
                  <a:srgbClr val="3856B4"/>
                </a:solidFill>
                <a:latin typeface="Tahoma" pitchFamily="34" charset="0"/>
              </a:defRPr>
            </a:lvl3pPr>
            <a:lvl4pPr marL="1600200" indent="-228600" eaLnBrk="0" hangingPunct="0">
              <a:defRPr sz="1600">
                <a:solidFill>
                  <a:srgbClr val="3856B4"/>
                </a:solidFill>
                <a:latin typeface="Tahoma" pitchFamily="34" charset="0"/>
              </a:defRPr>
            </a:lvl4pPr>
            <a:lvl5pPr marL="2057400" indent="-228600" eaLnBrk="0" hangingPunct="0">
              <a:defRPr sz="1600">
                <a:solidFill>
                  <a:srgbClr val="3856B4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3856B4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3856B4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3856B4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3856B4"/>
                </a:solidFill>
                <a:latin typeface="Tahoma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1200" b="1" u="sng" dirty="0">
                <a:solidFill>
                  <a:schemeClr val="tx1"/>
                </a:solidFill>
                <a:latin typeface="Constantia" pitchFamily="18" charset="0"/>
                <a:cs typeface="Arial" charset="0"/>
              </a:rPr>
              <a:t>www.EWSNetwork.com</a:t>
            </a:r>
          </a:p>
        </p:txBody>
      </p:sp>
      <p:sp>
        <p:nvSpPr>
          <p:cNvPr id="3" name="Rectangle 2"/>
          <p:cNvSpPr/>
          <p:nvPr/>
        </p:nvSpPr>
        <p:spPr>
          <a:xfrm>
            <a:off x="2031884" y="2348880"/>
            <a:ext cx="5080238" cy="830997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  <a:reflection blurRad="6350" stA="50000" endA="300" endPos="55000" dir="5400000" sy="-100000" algn="bl" rotWithShape="0"/>
          </a:effec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4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nstantia" pitchFamily="18" charset="0"/>
                <a:cs typeface="Arial" pitchFamily="34" charset="0"/>
              </a:rPr>
              <a:t>Program Launch</a:t>
            </a:r>
            <a:endParaRPr lang="en-US" sz="48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Constantia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950963552"/>
      </p:ext>
    </p:extLst>
  </p:cSld>
  <p:clrMapOvr>
    <a:masterClrMapping/>
  </p:clrMapOvr>
  <p:transition advTm="38172"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81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85728"/>
            <a:ext cx="9144000" cy="1000125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sz="3600" dirty="0" smtClean="0">
                <a:solidFill>
                  <a:schemeClr val="tx1"/>
                </a:solidFill>
                <a:effectLst/>
                <a:latin typeface="Constantia" pitchFamily="18" charset="0"/>
                <a:cs typeface="Arial" pitchFamily="34" charset="0"/>
              </a:rPr>
              <a:t>The Need</a:t>
            </a:r>
            <a:endParaRPr lang="en-CA" sz="3600" dirty="0" smtClean="0">
              <a:solidFill>
                <a:schemeClr val="tx1"/>
              </a:solidFill>
              <a:effectLst/>
              <a:latin typeface="Constantia" pitchFamily="18" charset="0"/>
              <a:cs typeface="Arial" pitchFamily="34" charset="0"/>
            </a:endParaRPr>
          </a:p>
        </p:txBody>
      </p:sp>
      <p:sp>
        <p:nvSpPr>
          <p:cNvPr id="24781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23528" y="1116013"/>
            <a:ext cx="8352928" cy="4714875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sz="1800" b="1" dirty="0" smtClean="0">
                <a:latin typeface="Constantia" pitchFamily="18" charset="0"/>
                <a:cs typeface="Arial" charset="0"/>
              </a:rPr>
              <a:t>Obesity </a:t>
            </a:r>
            <a:r>
              <a:rPr lang="en-US" sz="1800" dirty="0" smtClean="0">
                <a:latin typeface="Constantia" pitchFamily="18" charset="0"/>
                <a:cs typeface="Arial" charset="0"/>
              </a:rPr>
              <a:t> </a:t>
            </a:r>
          </a:p>
          <a:p>
            <a:pPr eaLnBrk="1" hangingPunct="1">
              <a:lnSpc>
                <a:spcPct val="80000"/>
              </a:lnSpc>
              <a:buClr>
                <a:srgbClr val="002060"/>
              </a:buClr>
              <a:buSzPct val="100000"/>
              <a:buFont typeface="Arial" pitchFamily="34" charset="0"/>
              <a:buChar char="•"/>
            </a:pPr>
            <a:r>
              <a:rPr lang="en-US" sz="1800" dirty="0" smtClean="0">
                <a:latin typeface="Constantia" pitchFamily="18" charset="0"/>
                <a:cs typeface="Arial" charset="0"/>
              </a:rPr>
              <a:t>Obese employees are absent on average 13 times more than non-obese  and incur almost 7 times more medical costs. [</a:t>
            </a:r>
            <a:r>
              <a:rPr lang="en-US" sz="1800" dirty="0" err="1" smtClean="0">
                <a:latin typeface="Constantia" pitchFamily="18" charset="0"/>
                <a:cs typeface="Arial" charset="0"/>
              </a:rPr>
              <a:t>Ipsos</a:t>
            </a:r>
            <a:r>
              <a:rPr lang="en-US" sz="1800" dirty="0" smtClean="0">
                <a:latin typeface="Constantia" pitchFamily="18" charset="0"/>
                <a:cs typeface="Arial" charset="0"/>
              </a:rPr>
              <a:t> Reid Health Survey 2010] </a:t>
            </a:r>
          </a:p>
          <a:p>
            <a:pPr marL="109537" indent="0" eaLnBrk="1" hangingPunct="1">
              <a:lnSpc>
                <a:spcPct val="80000"/>
              </a:lnSpc>
              <a:buClr>
                <a:srgbClr val="002060"/>
              </a:buClr>
              <a:buSzPct val="100000"/>
              <a:buNone/>
            </a:pPr>
            <a:endParaRPr lang="en-US" sz="1800" dirty="0" smtClean="0">
              <a:latin typeface="Constantia" pitchFamily="18" charset="0"/>
              <a:cs typeface="Arial" charset="0"/>
            </a:endParaRP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sz="1800" b="1" dirty="0" smtClean="0">
                <a:latin typeface="Constantia" pitchFamily="18" charset="0"/>
                <a:cs typeface="Arial" charset="0"/>
              </a:rPr>
              <a:t>Stress</a:t>
            </a:r>
            <a:endParaRPr lang="en-US" sz="1800" b="1" dirty="0">
              <a:latin typeface="Constantia" pitchFamily="18" charset="0"/>
              <a:cs typeface="Arial" charset="0"/>
            </a:endParaRPr>
          </a:p>
          <a:p>
            <a:pPr eaLnBrk="1" hangingPunct="1">
              <a:lnSpc>
                <a:spcPct val="80000"/>
              </a:lnSpc>
              <a:buClr>
                <a:srgbClr val="002060"/>
              </a:buClr>
              <a:buSzPct val="100000"/>
              <a:buFont typeface="Arial" pitchFamily="34" charset="0"/>
              <a:buChar char="•"/>
            </a:pPr>
            <a:r>
              <a:rPr lang="en-US" sz="1800" dirty="0" smtClean="0">
                <a:latin typeface="Constantia" pitchFamily="18" charset="0"/>
                <a:cs typeface="Arial" charset="0"/>
              </a:rPr>
              <a:t>Employees </a:t>
            </a:r>
            <a:r>
              <a:rPr lang="en-US" sz="1800" dirty="0">
                <a:latin typeface="Constantia" pitchFamily="18" charset="0"/>
                <a:cs typeface="Arial" charset="0"/>
              </a:rPr>
              <a:t>who experience high stress cost employers almost 50% more in health expenditures. (Canadian Medical Association Journal)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en-US" sz="1800" dirty="0">
              <a:latin typeface="Constantia" pitchFamily="18" charset="0"/>
              <a:cs typeface="Arial" charset="0"/>
            </a:endParaRPr>
          </a:p>
          <a:p>
            <a:pPr marL="109537" indent="0" eaLnBrk="1" hangingPunct="1">
              <a:lnSpc>
                <a:spcPct val="80000"/>
              </a:lnSpc>
              <a:buClr>
                <a:srgbClr val="002060"/>
              </a:buClr>
              <a:buSzPct val="100000"/>
              <a:buNone/>
            </a:pPr>
            <a:r>
              <a:rPr lang="en-US" sz="1800" b="1" dirty="0">
                <a:latin typeface="Constantia" pitchFamily="18" charset="0"/>
                <a:cs typeface="Arial" charset="0"/>
              </a:rPr>
              <a:t>Smoking </a:t>
            </a:r>
            <a:endParaRPr lang="en-US" sz="1800" dirty="0">
              <a:latin typeface="Constantia" pitchFamily="18" charset="0"/>
            </a:endParaRPr>
          </a:p>
          <a:p>
            <a:pPr eaLnBrk="1" hangingPunct="1">
              <a:lnSpc>
                <a:spcPct val="80000"/>
              </a:lnSpc>
              <a:buClr>
                <a:srgbClr val="002060"/>
              </a:buClr>
              <a:buSzPct val="100000"/>
              <a:buFont typeface="Arial" pitchFamily="34" charset="0"/>
              <a:buChar char="•"/>
            </a:pPr>
            <a:r>
              <a:rPr lang="en-US" sz="1800" dirty="0">
                <a:latin typeface="Constantia" pitchFamily="18" charset="0"/>
                <a:cs typeface="Arial" charset="0"/>
              </a:rPr>
              <a:t>$3,396 annually due to increased absenteeism, decreased productivity and the costs of smoking facilities. (Conference Board of Canada 2007)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en-US" sz="1800" dirty="0">
              <a:latin typeface="Constantia" pitchFamily="18" charset="0"/>
              <a:cs typeface="Arial" charset="0"/>
            </a:endParaRPr>
          </a:p>
          <a:p>
            <a:pPr marL="109537" indent="0" eaLnBrk="1" hangingPunct="1">
              <a:lnSpc>
                <a:spcPct val="80000"/>
              </a:lnSpc>
              <a:buClr>
                <a:srgbClr val="002060"/>
              </a:buClr>
              <a:buSzPct val="100000"/>
              <a:buNone/>
            </a:pPr>
            <a:r>
              <a:rPr lang="en-US" sz="1800" b="1" dirty="0">
                <a:latin typeface="Constantia" pitchFamily="18" charset="0"/>
                <a:cs typeface="Arial" charset="0"/>
              </a:rPr>
              <a:t>Health-care costs </a:t>
            </a:r>
            <a:endParaRPr lang="en-US" sz="1800" dirty="0">
              <a:latin typeface="Constantia" pitchFamily="18" charset="0"/>
            </a:endParaRPr>
          </a:p>
          <a:p>
            <a:pPr eaLnBrk="1" hangingPunct="1">
              <a:lnSpc>
                <a:spcPct val="80000"/>
              </a:lnSpc>
              <a:buClr>
                <a:srgbClr val="002060"/>
              </a:buClr>
              <a:buSzPct val="100000"/>
              <a:buFont typeface="Arial" pitchFamily="34" charset="0"/>
              <a:buChar char="•"/>
            </a:pPr>
            <a:r>
              <a:rPr lang="en-US" sz="1800" dirty="0">
                <a:latin typeface="Constantia" pitchFamily="18" charset="0"/>
                <a:cs typeface="Arial" charset="0"/>
              </a:rPr>
              <a:t>Doubling every five years. Joseph Henry (</a:t>
            </a:r>
            <a:r>
              <a:rPr lang="en-US" sz="1800" dirty="0" err="1">
                <a:latin typeface="Constantia" pitchFamily="18" charset="0"/>
                <a:cs typeface="Arial" charset="0"/>
              </a:rPr>
              <a:t>AstraZenece</a:t>
            </a:r>
            <a:r>
              <a:rPr lang="en-US" sz="1800" dirty="0">
                <a:latin typeface="Constantia" pitchFamily="18" charset="0"/>
                <a:cs typeface="Arial" charset="0"/>
              </a:rPr>
              <a:t>)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en-US" sz="1800" dirty="0">
              <a:latin typeface="Constantia" pitchFamily="18" charset="0"/>
              <a:cs typeface="Arial" charset="0"/>
            </a:endParaRPr>
          </a:p>
          <a:p>
            <a:pPr algn="ctr" eaLnBrk="1" hangingPunct="1">
              <a:lnSpc>
                <a:spcPct val="80000"/>
              </a:lnSpc>
              <a:buFontTx/>
              <a:buNone/>
            </a:pPr>
            <a:r>
              <a:rPr lang="en-US" sz="2400" b="1" dirty="0">
                <a:latin typeface="Constantia" pitchFamily="18" charset="0"/>
                <a:cs typeface="Arial" charset="0"/>
              </a:rPr>
              <a:t>More people die of overweight/obesity </a:t>
            </a:r>
          </a:p>
          <a:p>
            <a:pPr algn="ctr" eaLnBrk="1" hangingPunct="1">
              <a:lnSpc>
                <a:spcPct val="80000"/>
              </a:lnSpc>
              <a:buFontTx/>
              <a:buNone/>
            </a:pPr>
            <a:r>
              <a:rPr lang="en-US" sz="2400" b="1" dirty="0">
                <a:latin typeface="Constantia" pitchFamily="18" charset="0"/>
                <a:cs typeface="Arial" charset="0"/>
              </a:rPr>
              <a:t>issues than of starvation.</a:t>
            </a:r>
          </a:p>
          <a:p>
            <a:pPr algn="ctr" eaLnBrk="1" hangingPunct="1">
              <a:lnSpc>
                <a:spcPct val="80000"/>
              </a:lnSpc>
              <a:buFontTx/>
              <a:buNone/>
            </a:pPr>
            <a:r>
              <a:rPr lang="en-US" sz="1800" b="1" dirty="0">
                <a:latin typeface="Constantia" pitchFamily="18" charset="0"/>
                <a:cs typeface="Arial" charset="0"/>
              </a:rPr>
              <a:t>(World Health Organization)</a:t>
            </a:r>
          </a:p>
          <a:p>
            <a:pPr marL="109537" indent="0" eaLnBrk="1" hangingPunct="1">
              <a:lnSpc>
                <a:spcPct val="80000"/>
              </a:lnSpc>
              <a:buClr>
                <a:srgbClr val="002060"/>
              </a:buClr>
              <a:buSzPct val="100000"/>
              <a:buNone/>
            </a:pPr>
            <a:endParaRPr lang="en-US" sz="1800" dirty="0" smtClean="0">
              <a:latin typeface="Constantia" pitchFamily="18" charset="0"/>
              <a:cs typeface="Arial" charset="0"/>
            </a:endParaRPr>
          </a:p>
          <a:p>
            <a:pPr marL="109537" indent="0" eaLnBrk="1" hangingPunct="1">
              <a:lnSpc>
                <a:spcPct val="80000"/>
              </a:lnSpc>
              <a:buClr>
                <a:srgbClr val="002060"/>
              </a:buClr>
              <a:buSzPct val="100000"/>
              <a:buNone/>
            </a:pPr>
            <a:endParaRPr lang="en-US" sz="1800" dirty="0">
              <a:latin typeface="Constantia" pitchFamily="18" charset="0"/>
              <a:cs typeface="Arial" charset="0"/>
            </a:endParaRPr>
          </a:p>
        </p:txBody>
      </p:sp>
      <p:pic>
        <p:nvPicPr>
          <p:cNvPr id="11268" name="Picture 5" descr="C:\Documents and Settings\user\Desktop\EWS Network\EWSN_logo_suite\EmployeeWellness_Logo2 800x486.gi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850" y="5830888"/>
            <a:ext cx="1690688" cy="1027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9" name="Text Box 1079"/>
          <p:cNvSpPr txBox="1">
            <a:spLocks noChangeArrowheads="1"/>
          </p:cNvSpPr>
          <p:nvPr/>
        </p:nvSpPr>
        <p:spPr bwMode="auto">
          <a:xfrm>
            <a:off x="0" y="6453188"/>
            <a:ext cx="2195513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rgbClr val="3856B4"/>
                </a:solidFill>
                <a:latin typeface="Tahoma" pitchFamily="34" charset="0"/>
              </a:defRPr>
            </a:lvl1pPr>
            <a:lvl2pPr marL="742950" indent="-285750" eaLnBrk="0" hangingPunct="0">
              <a:defRPr sz="1600">
                <a:solidFill>
                  <a:srgbClr val="3856B4"/>
                </a:solidFill>
                <a:latin typeface="Tahoma" pitchFamily="34" charset="0"/>
              </a:defRPr>
            </a:lvl2pPr>
            <a:lvl3pPr marL="1143000" indent="-228600" eaLnBrk="0" hangingPunct="0">
              <a:defRPr sz="1600">
                <a:solidFill>
                  <a:srgbClr val="3856B4"/>
                </a:solidFill>
                <a:latin typeface="Tahoma" pitchFamily="34" charset="0"/>
              </a:defRPr>
            </a:lvl3pPr>
            <a:lvl4pPr marL="1600200" indent="-228600" eaLnBrk="0" hangingPunct="0">
              <a:defRPr sz="1600">
                <a:solidFill>
                  <a:srgbClr val="3856B4"/>
                </a:solidFill>
                <a:latin typeface="Tahoma" pitchFamily="34" charset="0"/>
              </a:defRPr>
            </a:lvl4pPr>
            <a:lvl5pPr marL="2057400" indent="-228600" eaLnBrk="0" hangingPunct="0">
              <a:defRPr sz="1600">
                <a:solidFill>
                  <a:srgbClr val="3856B4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3856B4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3856B4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3856B4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3856B4"/>
                </a:solidFill>
                <a:latin typeface="Tahoma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1200" b="1" u="sng" dirty="0">
                <a:solidFill>
                  <a:schemeClr val="tx1"/>
                </a:solidFill>
                <a:latin typeface="Constantia" pitchFamily="18" charset="0"/>
                <a:cs typeface="Arial" charset="0"/>
              </a:rPr>
              <a:t>www.EWSNetwork.com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783086538"/>
      </p:ext>
    </p:extLst>
  </p:cSld>
  <p:clrMapOvr>
    <a:masterClrMapping/>
  </p:clrMapOvr>
  <p:transition advTm="38172">
    <p:fad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7"/>
          <p:cNvSpPr>
            <a:spLocks noGrp="1" noChangeArrowheads="1"/>
          </p:cNvSpPr>
          <p:nvPr>
            <p:ph idx="1"/>
          </p:nvPr>
        </p:nvSpPr>
        <p:spPr>
          <a:xfrm>
            <a:off x="827088" y="1916113"/>
            <a:ext cx="7777162" cy="3673475"/>
          </a:xfrm>
        </p:spPr>
        <p:txBody>
          <a:bodyPr/>
          <a:lstStyle/>
          <a:p>
            <a:pPr marL="107950" indent="0" eaLnBrk="1" hangingPunct="1">
              <a:lnSpc>
                <a:spcPct val="120000"/>
              </a:lnSpc>
              <a:buSzPct val="100000"/>
              <a:buFont typeface="Wingdings 3" pitchFamily="18" charset="2"/>
              <a:buNone/>
            </a:pPr>
            <a:r>
              <a:rPr lang="en-US" sz="2000" b="1" dirty="0" smtClean="0">
                <a:latin typeface="Constantia" pitchFamily="18" charset="0"/>
                <a:cs typeface="Arial" charset="0"/>
              </a:rPr>
              <a:t>Consider Organizational Set-up</a:t>
            </a:r>
          </a:p>
          <a:p>
            <a:pPr lvl="1" eaLnBrk="1" hangingPunct="1">
              <a:buFont typeface="Arial" charset="0"/>
              <a:buChar char="•"/>
            </a:pPr>
            <a:r>
              <a:rPr lang="en-US" sz="2000" dirty="0" smtClean="0">
                <a:latin typeface="Constantia" pitchFamily="18" charset="0"/>
                <a:cs typeface="Arial" charset="0"/>
              </a:rPr>
              <a:t>Corporate and Organizational Objectives</a:t>
            </a:r>
          </a:p>
          <a:p>
            <a:pPr lvl="1" eaLnBrk="1" hangingPunct="1">
              <a:buFont typeface="Arial" charset="0"/>
              <a:buChar char="•"/>
            </a:pPr>
            <a:r>
              <a:rPr lang="en-US" sz="2000" dirty="0" smtClean="0">
                <a:latin typeface="Constantia" pitchFamily="18" charset="0"/>
                <a:cs typeface="Arial" charset="0"/>
              </a:rPr>
              <a:t>Number of locations</a:t>
            </a:r>
          </a:p>
          <a:p>
            <a:pPr lvl="1" eaLnBrk="1" hangingPunct="1">
              <a:buFont typeface="Arial" charset="0"/>
              <a:buChar char="•"/>
            </a:pPr>
            <a:r>
              <a:rPr lang="en-US" sz="2000" dirty="0" smtClean="0">
                <a:latin typeface="Constantia" pitchFamily="18" charset="0"/>
                <a:cs typeface="Arial" charset="0"/>
              </a:rPr>
              <a:t>Number of employees at each location</a:t>
            </a:r>
          </a:p>
          <a:p>
            <a:pPr lvl="1" eaLnBrk="1" hangingPunct="1">
              <a:buFont typeface="Arial" charset="0"/>
              <a:buChar char="•"/>
            </a:pPr>
            <a:r>
              <a:rPr lang="en-US" sz="2000" dirty="0" smtClean="0">
                <a:latin typeface="Constantia" pitchFamily="18" charset="0"/>
                <a:cs typeface="Arial" charset="0"/>
              </a:rPr>
              <a:t>Industry</a:t>
            </a:r>
          </a:p>
          <a:p>
            <a:pPr marL="107950" indent="0" eaLnBrk="1" hangingPunct="1">
              <a:buFont typeface="Wingdings 3" pitchFamily="18" charset="2"/>
              <a:buNone/>
            </a:pPr>
            <a:endParaRPr lang="en-US" sz="1800" dirty="0" smtClean="0">
              <a:latin typeface="Constantia" pitchFamily="18" charset="0"/>
              <a:cs typeface="Arial" charset="0"/>
            </a:endParaRPr>
          </a:p>
        </p:txBody>
      </p:sp>
      <p:pic>
        <p:nvPicPr>
          <p:cNvPr id="25603" name="Picture 5" descr="C:\Documents and Settings\user\Desktop\EWS Network\EWSN_logo_suite\EmployeeWellness_Logo2 800x486.g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850" y="5830888"/>
            <a:ext cx="1690688" cy="1027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04" name="Text Box 1079"/>
          <p:cNvSpPr txBox="1">
            <a:spLocks noChangeArrowheads="1"/>
          </p:cNvSpPr>
          <p:nvPr/>
        </p:nvSpPr>
        <p:spPr bwMode="auto">
          <a:xfrm>
            <a:off x="0" y="6453188"/>
            <a:ext cx="2195513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rgbClr val="3856B4"/>
                </a:solidFill>
                <a:latin typeface="Tahoma" pitchFamily="34" charset="0"/>
              </a:defRPr>
            </a:lvl1pPr>
            <a:lvl2pPr marL="742950" indent="-285750" eaLnBrk="0" hangingPunct="0">
              <a:defRPr sz="1600">
                <a:solidFill>
                  <a:srgbClr val="3856B4"/>
                </a:solidFill>
                <a:latin typeface="Tahoma" pitchFamily="34" charset="0"/>
              </a:defRPr>
            </a:lvl2pPr>
            <a:lvl3pPr marL="1143000" indent="-228600" eaLnBrk="0" hangingPunct="0">
              <a:defRPr sz="1600">
                <a:solidFill>
                  <a:srgbClr val="3856B4"/>
                </a:solidFill>
                <a:latin typeface="Tahoma" pitchFamily="34" charset="0"/>
              </a:defRPr>
            </a:lvl3pPr>
            <a:lvl4pPr marL="1600200" indent="-228600" eaLnBrk="0" hangingPunct="0">
              <a:defRPr sz="1600">
                <a:solidFill>
                  <a:srgbClr val="3856B4"/>
                </a:solidFill>
                <a:latin typeface="Tahoma" pitchFamily="34" charset="0"/>
              </a:defRPr>
            </a:lvl4pPr>
            <a:lvl5pPr marL="2057400" indent="-228600" eaLnBrk="0" hangingPunct="0">
              <a:defRPr sz="1600">
                <a:solidFill>
                  <a:srgbClr val="3856B4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3856B4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3856B4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3856B4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3856B4"/>
                </a:solidFill>
                <a:latin typeface="Tahoma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1200" b="1" u="sng" dirty="0">
                <a:solidFill>
                  <a:schemeClr val="tx1"/>
                </a:solidFill>
                <a:latin typeface="Constantia" pitchFamily="18" charset="0"/>
                <a:cs typeface="Arial" charset="0"/>
              </a:rPr>
              <a:t>www.EWSNetwork.com</a:t>
            </a:r>
          </a:p>
        </p:txBody>
      </p:sp>
      <p:sp>
        <p:nvSpPr>
          <p:cNvPr id="8" name="Rectangle 8"/>
          <p:cNvSpPr txBox="1">
            <a:spLocks noChangeArrowheads="1"/>
          </p:cNvSpPr>
          <p:nvPr/>
        </p:nvSpPr>
        <p:spPr>
          <a:xfrm>
            <a:off x="0" y="404664"/>
            <a:ext cx="9144000" cy="1197893"/>
          </a:xfrm>
          <a:prstGeom prst="rect">
            <a:avLst/>
          </a:prstGeom>
        </p:spPr>
        <p:txBody>
          <a:bodyPr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100" b="1" kern="120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9pPr>
            <a:extLst/>
          </a:lstStyle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sz="3200" dirty="0" smtClean="0">
                <a:solidFill>
                  <a:schemeClr val="tx1"/>
                </a:solidFill>
                <a:effectLst/>
                <a:latin typeface="Constantia" pitchFamily="18" charset="0"/>
                <a:cs typeface="Arial" pitchFamily="34" charset="0"/>
              </a:rPr>
              <a:t>Program Launch Step 1</a:t>
            </a:r>
            <a:br>
              <a:rPr lang="en-US" sz="3200" dirty="0" smtClean="0">
                <a:solidFill>
                  <a:schemeClr val="tx1"/>
                </a:solidFill>
                <a:effectLst/>
                <a:latin typeface="Constantia" pitchFamily="18" charset="0"/>
                <a:cs typeface="Arial" pitchFamily="34" charset="0"/>
              </a:rPr>
            </a:br>
            <a:r>
              <a:rPr lang="en-US" sz="3200" dirty="0" smtClean="0">
                <a:solidFill>
                  <a:schemeClr val="tx1"/>
                </a:solidFill>
                <a:effectLst/>
                <a:latin typeface="Constantia" pitchFamily="18" charset="0"/>
                <a:cs typeface="Arial" pitchFamily="34" charset="0"/>
              </a:rPr>
              <a:t>Decide on the Program</a:t>
            </a:r>
            <a:endParaRPr lang="en-CA" sz="3200" dirty="0" smtClean="0">
              <a:solidFill>
                <a:schemeClr val="tx1"/>
              </a:solidFill>
              <a:effectLst/>
              <a:latin typeface="Constantia" pitchFamily="18" charset="0"/>
              <a:cs typeface="Arial" pitchFamily="34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14" descr="C:\Documents and Settings\user\Desktop\HWWC\polaroid-frame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1016460">
            <a:off x="-179388" y="1600200"/>
            <a:ext cx="3840163" cy="3875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7"/>
          <p:cNvSpPr>
            <a:spLocks noGrp="1" noChangeArrowheads="1"/>
          </p:cNvSpPr>
          <p:nvPr>
            <p:ph idx="1"/>
          </p:nvPr>
        </p:nvSpPr>
        <p:spPr>
          <a:xfrm>
            <a:off x="3492500" y="1602558"/>
            <a:ext cx="5327650" cy="4212456"/>
          </a:xfrm>
        </p:spPr>
        <p:txBody>
          <a:bodyPr/>
          <a:lstStyle/>
          <a:p>
            <a:pPr>
              <a:buSzPct val="100000"/>
              <a:buFont typeface="Arial" pitchFamily="34" charset="0"/>
              <a:buChar char="•"/>
              <a:defRPr/>
            </a:pPr>
            <a:r>
              <a:rPr lang="en-US" sz="1600" dirty="0" smtClean="0">
                <a:latin typeface="Constantia" pitchFamily="18" charset="0"/>
                <a:cs typeface="Arial" pitchFamily="34" charset="0"/>
              </a:rPr>
              <a:t>Marketed with posters, emails, flyers, paystub drops, announcements, memos, intranet and any other mode that is applicable. </a:t>
            </a:r>
          </a:p>
          <a:p>
            <a:pPr>
              <a:buSzPct val="100000"/>
              <a:buFont typeface="Arial" pitchFamily="34" charset="0"/>
              <a:buChar char="•"/>
              <a:defRPr/>
            </a:pPr>
            <a:r>
              <a:rPr lang="en-US" sz="1600" dirty="0" smtClean="0">
                <a:latin typeface="Constantia" pitchFamily="18" charset="0"/>
                <a:cs typeface="Arial" pitchFamily="34" charset="0"/>
              </a:rPr>
              <a:t>An EWSNetwork representative presents the various components of the new employee benefit and introduces the certified wellness consultants who will be working with the organization.</a:t>
            </a:r>
          </a:p>
          <a:p>
            <a:pPr>
              <a:buSzPct val="100000"/>
              <a:buFont typeface="Arial" pitchFamily="34" charset="0"/>
              <a:buChar char="•"/>
              <a:defRPr/>
            </a:pPr>
            <a:r>
              <a:rPr lang="en-US" sz="1600" dirty="0" smtClean="0">
                <a:latin typeface="Constantia" pitchFamily="18" charset="0"/>
                <a:cs typeface="Arial" pitchFamily="34" charset="0"/>
              </a:rPr>
              <a:t>Employees have an opportunity to schedule their first one-on-one consultation at the launch.</a:t>
            </a:r>
          </a:p>
          <a:p>
            <a:pPr>
              <a:buSzPct val="100000"/>
              <a:buFont typeface="Arial" pitchFamily="34" charset="0"/>
              <a:buChar char="•"/>
              <a:defRPr/>
            </a:pPr>
            <a:r>
              <a:rPr lang="en-US" sz="1600" dirty="0" smtClean="0">
                <a:latin typeface="Constantia" pitchFamily="18" charset="0"/>
                <a:cs typeface="Arial" pitchFamily="34" charset="0"/>
              </a:rPr>
              <a:t>Employees have an opportunity to sign up for the wellness committee.</a:t>
            </a:r>
          </a:p>
          <a:p>
            <a:pPr>
              <a:buSzPct val="100000"/>
              <a:buFont typeface="Arial" pitchFamily="34" charset="0"/>
              <a:buChar char="•"/>
              <a:defRPr/>
            </a:pPr>
            <a:r>
              <a:rPr lang="en-US" sz="1600" dirty="0" smtClean="0">
                <a:latin typeface="Constantia" pitchFamily="18" charset="0"/>
                <a:cs typeface="Arial" pitchFamily="34" charset="0"/>
              </a:rPr>
              <a:t>The Health Risk Assessment [Personal Wellness Profile] is launched.</a:t>
            </a:r>
          </a:p>
          <a:p>
            <a:pPr>
              <a:buSzPct val="100000"/>
              <a:buFont typeface="Arial" pitchFamily="34" charset="0"/>
              <a:buChar char="•"/>
              <a:defRPr/>
            </a:pPr>
            <a:r>
              <a:rPr lang="en-US" sz="1600" dirty="0" smtClean="0">
                <a:latin typeface="Constantia" pitchFamily="18" charset="0"/>
                <a:cs typeface="Arial" pitchFamily="34" charset="0"/>
              </a:rPr>
              <a:t>The wellness consultations begin shortly after the launch.</a:t>
            </a:r>
          </a:p>
          <a:p>
            <a:pPr eaLnBrk="1" hangingPunct="1">
              <a:lnSpc>
                <a:spcPct val="90000"/>
              </a:lnSpc>
              <a:buFontTx/>
              <a:buChar char="-"/>
              <a:defRPr/>
            </a:pPr>
            <a:endParaRPr lang="en-US" sz="1800" dirty="0" smtClean="0">
              <a:latin typeface="Constantia" pitchFamily="18" charset="0"/>
              <a:cs typeface="Arial" pitchFamily="34" charset="0"/>
            </a:endParaRPr>
          </a:p>
          <a:p>
            <a:pPr eaLnBrk="1" hangingPunct="1">
              <a:lnSpc>
                <a:spcPct val="90000"/>
              </a:lnSpc>
              <a:buFontTx/>
              <a:buChar char="-"/>
              <a:defRPr/>
            </a:pPr>
            <a:endParaRPr lang="en-US" sz="1800" dirty="0" smtClean="0">
              <a:latin typeface="Constantia" pitchFamily="18" charset="0"/>
              <a:cs typeface="Arial" pitchFamily="34" charset="0"/>
            </a:endParaRPr>
          </a:p>
          <a:p>
            <a:pPr eaLnBrk="1" hangingPunct="1">
              <a:lnSpc>
                <a:spcPct val="90000"/>
              </a:lnSpc>
              <a:buFontTx/>
              <a:buChar char="-"/>
              <a:defRPr/>
            </a:pPr>
            <a:endParaRPr lang="en-US" sz="1800" dirty="0" smtClean="0">
              <a:latin typeface="Constantia" pitchFamily="18" charset="0"/>
              <a:cs typeface="Arial" pitchFamily="34" charset="0"/>
            </a:endParaRPr>
          </a:p>
        </p:txBody>
      </p:sp>
      <p:pic>
        <p:nvPicPr>
          <p:cNvPr id="26628" name="Picture 5" descr="C:\Documents and Settings\user\Desktop\EWS Network\EWSN_logo_suite\EmployeeWellness_Logo2 800x486.gi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850" y="5830888"/>
            <a:ext cx="1690688" cy="1027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629" name="Text Box 1079"/>
          <p:cNvSpPr txBox="1">
            <a:spLocks noChangeArrowheads="1"/>
          </p:cNvSpPr>
          <p:nvPr/>
        </p:nvSpPr>
        <p:spPr bwMode="auto">
          <a:xfrm>
            <a:off x="0" y="6453188"/>
            <a:ext cx="2195513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rgbClr val="3856B4"/>
                </a:solidFill>
                <a:latin typeface="Tahoma" pitchFamily="34" charset="0"/>
              </a:defRPr>
            </a:lvl1pPr>
            <a:lvl2pPr marL="742950" indent="-285750" eaLnBrk="0" hangingPunct="0">
              <a:defRPr sz="1600">
                <a:solidFill>
                  <a:srgbClr val="3856B4"/>
                </a:solidFill>
                <a:latin typeface="Tahoma" pitchFamily="34" charset="0"/>
              </a:defRPr>
            </a:lvl2pPr>
            <a:lvl3pPr marL="1143000" indent="-228600" eaLnBrk="0" hangingPunct="0">
              <a:defRPr sz="1600">
                <a:solidFill>
                  <a:srgbClr val="3856B4"/>
                </a:solidFill>
                <a:latin typeface="Tahoma" pitchFamily="34" charset="0"/>
              </a:defRPr>
            </a:lvl3pPr>
            <a:lvl4pPr marL="1600200" indent="-228600" eaLnBrk="0" hangingPunct="0">
              <a:defRPr sz="1600">
                <a:solidFill>
                  <a:srgbClr val="3856B4"/>
                </a:solidFill>
                <a:latin typeface="Tahoma" pitchFamily="34" charset="0"/>
              </a:defRPr>
            </a:lvl4pPr>
            <a:lvl5pPr marL="2057400" indent="-228600" eaLnBrk="0" hangingPunct="0">
              <a:defRPr sz="1600">
                <a:solidFill>
                  <a:srgbClr val="3856B4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3856B4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3856B4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3856B4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3856B4"/>
                </a:solidFill>
                <a:latin typeface="Tahoma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1200" b="1" u="sng" dirty="0">
                <a:solidFill>
                  <a:schemeClr val="tx1"/>
                </a:solidFill>
                <a:latin typeface="Constantia" pitchFamily="18" charset="0"/>
                <a:cs typeface="Arial" charset="0"/>
              </a:rPr>
              <a:t>www.EWSNetwork.com</a:t>
            </a:r>
          </a:p>
        </p:txBody>
      </p:sp>
      <p:sp>
        <p:nvSpPr>
          <p:cNvPr id="8" name="Rectangle 8"/>
          <p:cNvSpPr txBox="1">
            <a:spLocks noChangeArrowheads="1"/>
          </p:cNvSpPr>
          <p:nvPr/>
        </p:nvSpPr>
        <p:spPr>
          <a:xfrm>
            <a:off x="0" y="404664"/>
            <a:ext cx="9144000" cy="1197893"/>
          </a:xfrm>
          <a:prstGeom prst="rect">
            <a:avLst/>
          </a:prstGeom>
        </p:spPr>
        <p:txBody>
          <a:bodyPr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100" b="1" kern="120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9pPr>
            <a:extLst/>
          </a:lstStyle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sz="3200" dirty="0" smtClean="0">
                <a:solidFill>
                  <a:schemeClr val="tx1"/>
                </a:solidFill>
                <a:effectLst/>
                <a:latin typeface="Constantia" pitchFamily="18" charset="0"/>
                <a:cs typeface="Arial" pitchFamily="34" charset="0"/>
              </a:rPr>
              <a:t>Program Launch Step 2 </a:t>
            </a:r>
            <a:endParaRPr lang="en-CA" sz="3200" dirty="0" smtClean="0">
              <a:solidFill>
                <a:schemeClr val="tx1"/>
              </a:solidFill>
              <a:effectLst/>
              <a:latin typeface="Constantia" pitchFamily="18" charset="0"/>
              <a:cs typeface="Arial" pitchFamily="34" charset="0"/>
            </a:endParaRPr>
          </a:p>
        </p:txBody>
      </p:sp>
      <p:pic>
        <p:nvPicPr>
          <p:cNvPr id="9" name="Picture 10" descr="C:\Documents and Settings\user\Desktop\HWWC\zphoto3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20628937">
            <a:off x="514350" y="1925638"/>
            <a:ext cx="2487613" cy="259238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C:\Documents and Settings\user\Desktop\EWS Network\Pictures\Stock Photos\Team_Power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988" y="4537075"/>
            <a:ext cx="3308350" cy="2397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1" name="Picture 5" descr="C:\Documents and Settings\user\Desktop\EWS Network\EWSN_logo_suite\EmployeeWellness_Logo2 800x486.gi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850" y="5830888"/>
            <a:ext cx="1690688" cy="1027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652" name="Text Box 1079"/>
          <p:cNvSpPr txBox="1">
            <a:spLocks noChangeArrowheads="1"/>
          </p:cNvSpPr>
          <p:nvPr/>
        </p:nvSpPr>
        <p:spPr bwMode="auto">
          <a:xfrm>
            <a:off x="0" y="6453188"/>
            <a:ext cx="2195513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rgbClr val="3856B4"/>
                </a:solidFill>
                <a:latin typeface="Tahoma" pitchFamily="34" charset="0"/>
              </a:defRPr>
            </a:lvl1pPr>
            <a:lvl2pPr marL="742950" indent="-285750" eaLnBrk="0" hangingPunct="0">
              <a:defRPr sz="1600">
                <a:solidFill>
                  <a:srgbClr val="3856B4"/>
                </a:solidFill>
                <a:latin typeface="Tahoma" pitchFamily="34" charset="0"/>
              </a:defRPr>
            </a:lvl2pPr>
            <a:lvl3pPr marL="1143000" indent="-228600" eaLnBrk="0" hangingPunct="0">
              <a:defRPr sz="1600">
                <a:solidFill>
                  <a:srgbClr val="3856B4"/>
                </a:solidFill>
                <a:latin typeface="Tahoma" pitchFamily="34" charset="0"/>
              </a:defRPr>
            </a:lvl3pPr>
            <a:lvl4pPr marL="1600200" indent="-228600" eaLnBrk="0" hangingPunct="0">
              <a:defRPr sz="1600">
                <a:solidFill>
                  <a:srgbClr val="3856B4"/>
                </a:solidFill>
                <a:latin typeface="Tahoma" pitchFamily="34" charset="0"/>
              </a:defRPr>
            </a:lvl4pPr>
            <a:lvl5pPr marL="2057400" indent="-228600" eaLnBrk="0" hangingPunct="0">
              <a:defRPr sz="1600">
                <a:solidFill>
                  <a:srgbClr val="3856B4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3856B4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3856B4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3856B4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3856B4"/>
                </a:solidFill>
                <a:latin typeface="Tahoma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1200" b="1" u="sng" dirty="0">
                <a:solidFill>
                  <a:schemeClr val="tx1"/>
                </a:solidFill>
                <a:latin typeface="Constantia" pitchFamily="18" charset="0"/>
                <a:cs typeface="Arial" charset="0"/>
              </a:rPr>
              <a:t>www.EWSNetwork.com</a:t>
            </a:r>
          </a:p>
        </p:txBody>
      </p:sp>
      <p:sp>
        <p:nvSpPr>
          <p:cNvPr id="27653" name="TextBox 1"/>
          <p:cNvSpPr txBox="1">
            <a:spLocks noChangeArrowheads="1"/>
          </p:cNvSpPr>
          <p:nvPr/>
        </p:nvSpPr>
        <p:spPr bwMode="auto">
          <a:xfrm rot="-562985">
            <a:off x="-125967" y="1776194"/>
            <a:ext cx="3454997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1600">
                <a:solidFill>
                  <a:srgbClr val="3856B4"/>
                </a:solidFill>
                <a:latin typeface="Tahoma" pitchFamily="34" charset="0"/>
              </a:defRPr>
            </a:lvl1pPr>
            <a:lvl2pPr marL="742950" indent="-285750" eaLnBrk="0" hangingPunct="0">
              <a:defRPr sz="1600">
                <a:solidFill>
                  <a:srgbClr val="3856B4"/>
                </a:solidFill>
                <a:latin typeface="Tahoma" pitchFamily="34" charset="0"/>
              </a:defRPr>
            </a:lvl2pPr>
            <a:lvl3pPr marL="1143000" indent="-228600" eaLnBrk="0" hangingPunct="0">
              <a:defRPr sz="1600">
                <a:solidFill>
                  <a:srgbClr val="3856B4"/>
                </a:solidFill>
                <a:latin typeface="Tahoma" pitchFamily="34" charset="0"/>
              </a:defRPr>
            </a:lvl3pPr>
            <a:lvl4pPr marL="1600200" indent="-228600" eaLnBrk="0" hangingPunct="0">
              <a:defRPr sz="1600">
                <a:solidFill>
                  <a:srgbClr val="3856B4"/>
                </a:solidFill>
                <a:latin typeface="Tahoma" pitchFamily="34" charset="0"/>
              </a:defRPr>
            </a:lvl4pPr>
            <a:lvl5pPr marL="2057400" indent="-228600" eaLnBrk="0" hangingPunct="0">
              <a:defRPr sz="1600">
                <a:solidFill>
                  <a:srgbClr val="3856B4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3856B4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3856B4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3856B4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3856B4"/>
                </a:solidFill>
                <a:latin typeface="Tahoma" pitchFamily="34" charset="0"/>
              </a:defRPr>
            </a:lvl9pPr>
          </a:lstStyle>
          <a:p>
            <a:pPr algn="ctr" eaLnBrk="1" hangingPunct="1"/>
            <a:r>
              <a:rPr lang="en-US" sz="1400" b="1" dirty="0" smtClean="0">
                <a:solidFill>
                  <a:schemeClr val="tx1"/>
                </a:solidFill>
                <a:latin typeface="Constantia" pitchFamily="18" charset="0"/>
                <a:cs typeface="Arial" charset="0"/>
              </a:rPr>
              <a:t>Health Risk Assessment</a:t>
            </a:r>
            <a:endParaRPr lang="en-US" sz="1400" b="1" dirty="0">
              <a:solidFill>
                <a:schemeClr val="tx1"/>
              </a:solidFill>
              <a:latin typeface="Constantia" pitchFamily="18" charset="0"/>
              <a:cs typeface="Arial" charset="0"/>
            </a:endParaRPr>
          </a:p>
          <a:p>
            <a:pPr algn="ctr" eaLnBrk="1" hangingPunct="1"/>
            <a:r>
              <a:rPr lang="en-US" sz="1400" b="1" dirty="0" smtClean="0">
                <a:solidFill>
                  <a:schemeClr val="tx1"/>
                </a:solidFill>
                <a:latin typeface="Constantia" pitchFamily="18" charset="0"/>
                <a:cs typeface="Arial" charset="0"/>
              </a:rPr>
              <a:t>www.EWSNetwork.com/abc</a:t>
            </a:r>
            <a:endParaRPr lang="en-US" sz="1400" b="1" dirty="0">
              <a:solidFill>
                <a:schemeClr val="tx1"/>
              </a:solidFill>
              <a:latin typeface="Constantia" pitchFamily="18" charset="0"/>
              <a:cs typeface="Arial" charset="0"/>
            </a:endParaRPr>
          </a:p>
        </p:txBody>
      </p:sp>
      <p:sp>
        <p:nvSpPr>
          <p:cNvPr id="9" name="Rectangle 8"/>
          <p:cNvSpPr txBox="1">
            <a:spLocks noChangeArrowheads="1"/>
          </p:cNvSpPr>
          <p:nvPr/>
        </p:nvSpPr>
        <p:spPr>
          <a:xfrm>
            <a:off x="1" y="318005"/>
            <a:ext cx="9144000" cy="1197893"/>
          </a:xfrm>
          <a:prstGeom prst="rect">
            <a:avLst/>
          </a:prstGeom>
        </p:spPr>
        <p:txBody>
          <a:bodyPr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100" b="1" kern="120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9pPr>
            <a:extLst/>
          </a:lstStyle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sz="3200" dirty="0" smtClean="0">
                <a:solidFill>
                  <a:schemeClr val="tx1"/>
                </a:solidFill>
                <a:effectLst/>
                <a:latin typeface="Constantia" pitchFamily="18" charset="0"/>
                <a:cs typeface="Arial" pitchFamily="34" charset="0"/>
              </a:rPr>
              <a:t>Program Launch Step 3 </a:t>
            </a:r>
            <a:br>
              <a:rPr lang="en-US" sz="3200" dirty="0" smtClean="0">
                <a:solidFill>
                  <a:schemeClr val="tx1"/>
                </a:solidFill>
                <a:effectLst/>
                <a:latin typeface="Constantia" pitchFamily="18" charset="0"/>
                <a:cs typeface="Arial" pitchFamily="34" charset="0"/>
              </a:rPr>
            </a:br>
            <a:r>
              <a:rPr lang="en-US" sz="3200" dirty="0" smtClean="0">
                <a:solidFill>
                  <a:schemeClr val="tx1"/>
                </a:solidFill>
                <a:effectLst/>
                <a:latin typeface="Constantia" pitchFamily="18" charset="0"/>
                <a:cs typeface="Arial" pitchFamily="34" charset="0"/>
              </a:rPr>
              <a:t>Analyzing Your Company</a:t>
            </a:r>
            <a:endParaRPr lang="en-CA" sz="3200" dirty="0" smtClean="0">
              <a:solidFill>
                <a:schemeClr val="tx1"/>
              </a:solidFill>
              <a:effectLst/>
              <a:latin typeface="Constantia" pitchFamily="18" charset="0"/>
              <a:cs typeface="Arial" pitchFamily="34" charset="0"/>
            </a:endParaRPr>
          </a:p>
        </p:txBody>
      </p:sp>
      <p:pic>
        <p:nvPicPr>
          <p:cNvPr id="79875" name="Picture 3" descr="C:\Documents and Settings\user\Desktop\Presentation4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883355">
            <a:off x="5116513" y="2225675"/>
            <a:ext cx="3336925" cy="2501900"/>
          </a:xfrm>
          <a:prstGeom prst="rect">
            <a:avLst/>
          </a:prstGeom>
          <a:ln>
            <a:solidFill>
              <a:srgbClr val="002060"/>
            </a:solidFill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656" name="TextBox 11"/>
          <p:cNvSpPr txBox="1">
            <a:spLocks noChangeArrowheads="1"/>
          </p:cNvSpPr>
          <p:nvPr/>
        </p:nvSpPr>
        <p:spPr bwMode="auto">
          <a:xfrm rot="805242">
            <a:off x="5505450" y="1690688"/>
            <a:ext cx="3411538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rgbClr val="3856B4"/>
                </a:solidFill>
                <a:latin typeface="Tahoma" pitchFamily="34" charset="0"/>
              </a:defRPr>
            </a:lvl1pPr>
            <a:lvl2pPr marL="742950" indent="-285750" eaLnBrk="0" hangingPunct="0">
              <a:defRPr sz="1600">
                <a:solidFill>
                  <a:srgbClr val="3856B4"/>
                </a:solidFill>
                <a:latin typeface="Tahoma" pitchFamily="34" charset="0"/>
              </a:defRPr>
            </a:lvl2pPr>
            <a:lvl3pPr marL="1143000" indent="-228600" eaLnBrk="0" hangingPunct="0">
              <a:defRPr sz="1600">
                <a:solidFill>
                  <a:srgbClr val="3856B4"/>
                </a:solidFill>
                <a:latin typeface="Tahoma" pitchFamily="34" charset="0"/>
              </a:defRPr>
            </a:lvl3pPr>
            <a:lvl4pPr marL="1600200" indent="-228600" eaLnBrk="0" hangingPunct="0">
              <a:defRPr sz="1600">
                <a:solidFill>
                  <a:srgbClr val="3856B4"/>
                </a:solidFill>
                <a:latin typeface="Tahoma" pitchFamily="34" charset="0"/>
              </a:defRPr>
            </a:lvl4pPr>
            <a:lvl5pPr marL="2057400" indent="-228600" eaLnBrk="0" hangingPunct="0">
              <a:defRPr sz="1600">
                <a:solidFill>
                  <a:srgbClr val="3856B4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3856B4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3856B4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3856B4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3856B4"/>
                </a:solidFill>
                <a:latin typeface="Tahoma" pitchFamily="34" charset="0"/>
              </a:defRPr>
            </a:lvl9pPr>
          </a:lstStyle>
          <a:p>
            <a:pPr algn="ctr" eaLnBrk="1" hangingPunct="1"/>
            <a:r>
              <a:rPr lang="en-US" sz="1400" b="1" dirty="0">
                <a:solidFill>
                  <a:schemeClr val="tx1"/>
                </a:solidFill>
                <a:latin typeface="Constantia" pitchFamily="18" charset="0"/>
                <a:cs typeface="Arial" charset="0"/>
              </a:rPr>
              <a:t>Wellness Committee &amp;</a:t>
            </a:r>
          </a:p>
          <a:p>
            <a:pPr algn="ctr" eaLnBrk="1" hangingPunct="1"/>
            <a:r>
              <a:rPr lang="en-US" sz="1400" b="1" dirty="0">
                <a:solidFill>
                  <a:schemeClr val="tx1"/>
                </a:solidFill>
                <a:latin typeface="Constantia" pitchFamily="18" charset="0"/>
                <a:cs typeface="Arial" charset="0"/>
              </a:rPr>
              <a:t>Management Objectives Surveys</a:t>
            </a:r>
          </a:p>
        </p:txBody>
      </p:sp>
      <p:sp>
        <p:nvSpPr>
          <p:cNvPr id="3" name="Rectangle 2"/>
          <p:cNvSpPr/>
          <p:nvPr/>
        </p:nvSpPr>
        <p:spPr>
          <a:xfrm>
            <a:off x="2642852" y="4078025"/>
            <a:ext cx="2664296" cy="1927261"/>
          </a:xfrm>
          <a:prstGeom prst="rect">
            <a:avLst/>
          </a:prstGeom>
          <a:solidFill>
            <a:schemeClr val="bg1"/>
          </a:solidFill>
          <a:ln w="12700">
            <a:solidFill>
              <a:srgbClr val="00206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onstantia" pitchFamily="18" charset="0"/>
            </a:endParaRPr>
          </a:p>
        </p:txBody>
      </p:sp>
      <p:pic>
        <p:nvPicPr>
          <p:cNvPr id="1026" name="Picture 2" descr="C:\Documents and Settings\user\Desktop\EWS Network\Pictures\Stock Photos\lady with apple 160x253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24138" y="4273239"/>
            <a:ext cx="1095726" cy="17320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"/>
          <p:cNvSpPr txBox="1">
            <a:spLocks noChangeArrowheads="1"/>
          </p:cNvSpPr>
          <p:nvPr/>
        </p:nvSpPr>
        <p:spPr bwMode="auto">
          <a:xfrm>
            <a:off x="2483768" y="4546165"/>
            <a:ext cx="2162229" cy="738664"/>
          </a:xfrm>
          <a:prstGeom prst="rect">
            <a:avLst/>
          </a:prstGeom>
          <a:noFill/>
          <a:ln>
            <a:noFill/>
          </a:ln>
          <a:extLst/>
        </p:spPr>
        <p:txBody>
          <a:bodyPr wrap="square">
            <a:spAutoFit/>
          </a:bodyPr>
          <a:lstStyle>
            <a:lvl1pPr eaLnBrk="0" hangingPunct="0">
              <a:defRPr sz="1600">
                <a:solidFill>
                  <a:srgbClr val="3856B4"/>
                </a:solidFill>
                <a:latin typeface="Tahoma" pitchFamily="34" charset="0"/>
              </a:defRPr>
            </a:lvl1pPr>
            <a:lvl2pPr marL="742950" indent="-285750" eaLnBrk="0" hangingPunct="0">
              <a:defRPr sz="1600">
                <a:solidFill>
                  <a:srgbClr val="3856B4"/>
                </a:solidFill>
                <a:latin typeface="Tahoma" pitchFamily="34" charset="0"/>
              </a:defRPr>
            </a:lvl2pPr>
            <a:lvl3pPr marL="1143000" indent="-228600" eaLnBrk="0" hangingPunct="0">
              <a:defRPr sz="1600">
                <a:solidFill>
                  <a:srgbClr val="3856B4"/>
                </a:solidFill>
                <a:latin typeface="Tahoma" pitchFamily="34" charset="0"/>
              </a:defRPr>
            </a:lvl3pPr>
            <a:lvl4pPr marL="1600200" indent="-228600" eaLnBrk="0" hangingPunct="0">
              <a:defRPr sz="1600">
                <a:solidFill>
                  <a:srgbClr val="3856B4"/>
                </a:solidFill>
                <a:latin typeface="Tahoma" pitchFamily="34" charset="0"/>
              </a:defRPr>
            </a:lvl4pPr>
            <a:lvl5pPr marL="2057400" indent="-228600" eaLnBrk="0" hangingPunct="0">
              <a:defRPr sz="1600">
                <a:solidFill>
                  <a:srgbClr val="3856B4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3856B4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3856B4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3856B4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3856B4"/>
                </a:solidFill>
                <a:latin typeface="Tahoma" pitchFamily="34" charset="0"/>
              </a:defRPr>
            </a:lvl9pPr>
          </a:lstStyle>
          <a:p>
            <a:pPr algn="ctr" eaLnBrk="1" hangingPunct="1"/>
            <a:r>
              <a:rPr lang="en-US" sz="1400" b="1" dirty="0" smtClean="0">
                <a:solidFill>
                  <a:schemeClr val="tx1"/>
                </a:solidFill>
                <a:latin typeface="Constantia" pitchFamily="18" charset="0"/>
                <a:cs typeface="Arial" charset="0"/>
              </a:rPr>
              <a:t>First 30-days of </a:t>
            </a:r>
          </a:p>
          <a:p>
            <a:pPr algn="ctr" eaLnBrk="1" hangingPunct="1"/>
            <a:r>
              <a:rPr lang="en-US" sz="1400" b="1" dirty="0" smtClean="0">
                <a:solidFill>
                  <a:schemeClr val="tx1"/>
                </a:solidFill>
                <a:latin typeface="Constantia" pitchFamily="18" charset="0"/>
                <a:cs typeface="Arial" charset="0"/>
              </a:rPr>
              <a:t>One-on-One Consultations</a:t>
            </a:r>
            <a:endParaRPr lang="en-US" sz="1400" b="1" dirty="0">
              <a:solidFill>
                <a:schemeClr val="tx1"/>
              </a:solidFill>
              <a:latin typeface="Constantia" pitchFamily="18" charset="0"/>
              <a:cs typeface="Arial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038459">
            <a:off x="318966" y="2242801"/>
            <a:ext cx="3753092" cy="2251855"/>
          </a:xfrm>
          <a:prstGeom prst="rect">
            <a:avLst/>
          </a:prstGeom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5" descr="C:\Documents and Settings\user\Desktop\EWS Network\EWSN_logo_suite\EmployeeWellness_Logo2 800x486.gi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850" y="5830888"/>
            <a:ext cx="1690688" cy="1027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3" name="Text Box 1079"/>
          <p:cNvSpPr txBox="1">
            <a:spLocks noChangeArrowheads="1"/>
          </p:cNvSpPr>
          <p:nvPr/>
        </p:nvSpPr>
        <p:spPr bwMode="auto">
          <a:xfrm>
            <a:off x="0" y="6453188"/>
            <a:ext cx="2195513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rgbClr val="3856B4"/>
                </a:solidFill>
                <a:latin typeface="Tahoma" pitchFamily="34" charset="0"/>
              </a:defRPr>
            </a:lvl1pPr>
            <a:lvl2pPr marL="742950" indent="-285750" eaLnBrk="0" hangingPunct="0">
              <a:defRPr sz="1600">
                <a:solidFill>
                  <a:srgbClr val="3856B4"/>
                </a:solidFill>
                <a:latin typeface="Tahoma" pitchFamily="34" charset="0"/>
              </a:defRPr>
            </a:lvl2pPr>
            <a:lvl3pPr marL="1143000" indent="-228600" eaLnBrk="0" hangingPunct="0">
              <a:defRPr sz="1600">
                <a:solidFill>
                  <a:srgbClr val="3856B4"/>
                </a:solidFill>
                <a:latin typeface="Tahoma" pitchFamily="34" charset="0"/>
              </a:defRPr>
            </a:lvl3pPr>
            <a:lvl4pPr marL="1600200" indent="-228600" eaLnBrk="0" hangingPunct="0">
              <a:defRPr sz="1600">
                <a:solidFill>
                  <a:srgbClr val="3856B4"/>
                </a:solidFill>
                <a:latin typeface="Tahoma" pitchFamily="34" charset="0"/>
              </a:defRPr>
            </a:lvl4pPr>
            <a:lvl5pPr marL="2057400" indent="-228600" eaLnBrk="0" hangingPunct="0">
              <a:defRPr sz="1600">
                <a:solidFill>
                  <a:srgbClr val="3856B4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3856B4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3856B4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3856B4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3856B4"/>
                </a:solidFill>
                <a:latin typeface="Tahoma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1200" b="1" u="sng" dirty="0">
                <a:solidFill>
                  <a:schemeClr val="tx1"/>
                </a:solidFill>
                <a:latin typeface="Constantia" pitchFamily="18" charset="0"/>
                <a:cs typeface="Arial" charset="0"/>
              </a:rPr>
              <a:t>www.EWSNetwork.com</a:t>
            </a:r>
          </a:p>
        </p:txBody>
      </p:sp>
      <p:sp>
        <p:nvSpPr>
          <p:cNvPr id="3" name="Rectangle 2"/>
          <p:cNvSpPr/>
          <p:nvPr/>
        </p:nvSpPr>
        <p:spPr>
          <a:xfrm>
            <a:off x="402439" y="2348880"/>
            <a:ext cx="8339142" cy="830997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  <a:reflection blurRad="6350" stA="50000" endA="300" endPos="55000" dir="5400000" sy="-100000" algn="bl" rotWithShape="0"/>
          </a:effec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4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nstantia" pitchFamily="18" charset="0"/>
                <a:cs typeface="Arial" pitchFamily="34" charset="0"/>
              </a:rPr>
              <a:t>Enhancing Online Presence</a:t>
            </a:r>
            <a:endParaRPr lang="en-US" sz="48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Constantia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102442470"/>
      </p:ext>
    </p:extLst>
  </p:cSld>
  <p:clrMapOvr>
    <a:masterClrMapping/>
  </p:clrMapOvr>
  <p:transition advTm="38172">
    <p:fad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>
              <a:latin typeface="Constantia" pitchFamily="18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/>
        <p:txBody>
          <a:bodyPr/>
          <a:lstStyle/>
          <a:p>
            <a:endParaRPr lang="en-US">
              <a:latin typeface="Constantia" pitchFamily="18" charset="0"/>
            </a:endParaRPr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/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60648" y="-759720"/>
            <a:ext cx="11881320" cy="80051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ectangle 2"/>
          <p:cNvSpPr txBox="1">
            <a:spLocks noChangeArrowheads="1"/>
          </p:cNvSpPr>
          <p:nvPr/>
        </p:nvSpPr>
        <p:spPr>
          <a:xfrm rot="20835671">
            <a:off x="1825653" y="2578979"/>
            <a:ext cx="7014594" cy="691929"/>
          </a:xfrm>
          <a:prstGeom prst="rect">
            <a:avLst/>
          </a:prstGeom>
          <a:gradFill>
            <a:gsLst>
              <a:gs pos="0">
                <a:srgbClr val="C5E5B1">
                  <a:lumMod val="97000"/>
                  <a:lumOff val="3000"/>
                  <a:alpha val="13000"/>
                </a:srgbClr>
              </a:gs>
              <a:gs pos="7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>
            <a:solidFill>
              <a:srgbClr val="002060"/>
            </a:solidFill>
          </a:ln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100" b="1" kern="120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9pPr>
            <a:extLst/>
          </a:lstStyle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sz="3600" dirty="0" smtClean="0">
                <a:solidFill>
                  <a:schemeClr val="tx1"/>
                </a:solidFill>
                <a:effectLst/>
                <a:latin typeface="Constantia" pitchFamily="18" charset="0"/>
                <a:cs typeface="Arial" pitchFamily="34" charset="0"/>
              </a:rPr>
              <a:t>Member/Employee Profile Page</a:t>
            </a:r>
            <a:endParaRPr lang="en-CA" sz="3600" dirty="0" smtClean="0">
              <a:solidFill>
                <a:schemeClr val="tx1"/>
              </a:solidFill>
              <a:effectLst/>
              <a:latin typeface="Constantia" pitchFamily="18" charset="0"/>
              <a:cs typeface="Arial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835696" y="2204864"/>
            <a:ext cx="1584176" cy="576064"/>
          </a:xfrm>
          <a:prstGeom prst="rect">
            <a:avLst/>
          </a:prstGeom>
          <a:solidFill>
            <a:srgbClr val="B8E08C"/>
          </a:solidFill>
          <a:ln w="31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dirty="0" smtClean="0">
                <a:solidFill>
                  <a:srgbClr val="002060"/>
                </a:solidFill>
                <a:latin typeface="Constantia" pitchFamily="18" charset="0"/>
              </a:rPr>
              <a:t>Data Entry and Graphing</a:t>
            </a:r>
            <a:endParaRPr lang="en-US" sz="1800" dirty="0">
              <a:solidFill>
                <a:srgbClr val="002060"/>
              </a:solidFill>
              <a:latin typeface="Constantia" pitchFamily="18" charset="0"/>
            </a:endParaRPr>
          </a:p>
        </p:txBody>
      </p:sp>
      <p:cxnSp>
        <p:nvCxnSpPr>
          <p:cNvPr id="8" name="Straight Arrow Connector 7"/>
          <p:cNvCxnSpPr/>
          <p:nvPr/>
        </p:nvCxnSpPr>
        <p:spPr>
          <a:xfrm>
            <a:off x="3419872" y="2348880"/>
            <a:ext cx="576064" cy="0"/>
          </a:xfrm>
          <a:prstGeom prst="straightConnector1">
            <a:avLst/>
          </a:prstGeom>
          <a:ln w="28575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 flipH="1">
            <a:off x="971600" y="2783025"/>
            <a:ext cx="1228328" cy="1510071"/>
          </a:xfrm>
          <a:prstGeom prst="straightConnector1">
            <a:avLst/>
          </a:prstGeom>
          <a:ln w="28575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ectangle 14"/>
          <p:cNvSpPr/>
          <p:nvPr/>
        </p:nvSpPr>
        <p:spPr>
          <a:xfrm>
            <a:off x="5076056" y="5301208"/>
            <a:ext cx="2664296" cy="576064"/>
          </a:xfrm>
          <a:prstGeom prst="rect">
            <a:avLst/>
          </a:prstGeom>
          <a:solidFill>
            <a:srgbClr val="B8E08C"/>
          </a:solidFill>
          <a:ln w="31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dirty="0" smtClean="0">
                <a:solidFill>
                  <a:srgbClr val="002060"/>
                </a:solidFill>
                <a:latin typeface="Constantia" pitchFamily="18" charset="0"/>
              </a:rPr>
              <a:t>Current &amp; Past Events &amp; Consultations Calendars</a:t>
            </a:r>
            <a:endParaRPr lang="en-US" sz="1800" dirty="0">
              <a:solidFill>
                <a:srgbClr val="002060"/>
              </a:solidFill>
              <a:latin typeface="Constantia" pitchFamily="18" charset="0"/>
            </a:endParaRPr>
          </a:p>
        </p:txBody>
      </p:sp>
      <p:cxnSp>
        <p:nvCxnSpPr>
          <p:cNvPr id="16" name="Straight Arrow Connector 15"/>
          <p:cNvCxnSpPr/>
          <p:nvPr/>
        </p:nvCxnSpPr>
        <p:spPr>
          <a:xfrm flipH="1" flipV="1">
            <a:off x="3059832" y="4035776"/>
            <a:ext cx="2520280" cy="1265432"/>
          </a:xfrm>
          <a:prstGeom prst="straightConnector1">
            <a:avLst/>
          </a:prstGeom>
          <a:ln w="28575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 flipV="1">
            <a:off x="6948264" y="4035776"/>
            <a:ext cx="504056" cy="1265432"/>
          </a:xfrm>
          <a:prstGeom prst="straightConnector1">
            <a:avLst/>
          </a:prstGeom>
          <a:ln w="28575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Rectangle 21"/>
          <p:cNvSpPr/>
          <p:nvPr/>
        </p:nvSpPr>
        <p:spPr>
          <a:xfrm>
            <a:off x="793676" y="5013176"/>
            <a:ext cx="1584176" cy="576064"/>
          </a:xfrm>
          <a:prstGeom prst="rect">
            <a:avLst/>
          </a:prstGeom>
          <a:solidFill>
            <a:srgbClr val="B8E08C"/>
          </a:solidFill>
          <a:ln w="31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dirty="0" smtClean="0">
                <a:solidFill>
                  <a:srgbClr val="002060"/>
                </a:solidFill>
                <a:latin typeface="Constantia" pitchFamily="18" charset="0"/>
              </a:rPr>
              <a:t>Set Targets / Goals</a:t>
            </a:r>
            <a:endParaRPr lang="en-US" sz="1800" dirty="0">
              <a:solidFill>
                <a:srgbClr val="002060"/>
              </a:solidFill>
              <a:latin typeface="Constantia" pitchFamily="18" charset="0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7177235" y="943104"/>
            <a:ext cx="1873686" cy="576064"/>
          </a:xfrm>
          <a:prstGeom prst="rect">
            <a:avLst/>
          </a:prstGeom>
          <a:solidFill>
            <a:srgbClr val="B8E08C"/>
          </a:solidFill>
          <a:ln w="31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dirty="0" smtClean="0">
                <a:solidFill>
                  <a:srgbClr val="002060"/>
                </a:solidFill>
                <a:latin typeface="Constantia" pitchFamily="18" charset="0"/>
              </a:rPr>
              <a:t>Custom Resource Centre</a:t>
            </a:r>
            <a:endParaRPr lang="en-US" sz="1800" dirty="0">
              <a:solidFill>
                <a:srgbClr val="002060"/>
              </a:solidFill>
              <a:latin typeface="Constantia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585764" y="692696"/>
            <a:ext cx="7882780" cy="250408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2150015"/>
      </p:ext>
    </p:extLst>
  </p:cSld>
  <p:clrMapOvr>
    <a:masterClrMapping/>
  </p:clrMapOvr>
  <p:transition advTm="38172">
    <p:fade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>
              <a:latin typeface="Constantia" pitchFamily="18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/>
        <p:txBody>
          <a:bodyPr/>
          <a:lstStyle/>
          <a:p>
            <a:endParaRPr lang="en-US">
              <a:latin typeface="Constantia" pitchFamily="18" charset="0"/>
            </a:endParaRPr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/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88640" y="-791844"/>
            <a:ext cx="11449272" cy="81092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Rectangle 2"/>
          <p:cNvSpPr txBox="1">
            <a:spLocks noChangeArrowheads="1"/>
          </p:cNvSpPr>
          <p:nvPr/>
        </p:nvSpPr>
        <p:spPr>
          <a:xfrm rot="20835671">
            <a:off x="2208609" y="3395553"/>
            <a:ext cx="4915420" cy="691929"/>
          </a:xfrm>
          <a:prstGeom prst="rect">
            <a:avLst/>
          </a:prstGeom>
          <a:gradFill>
            <a:gsLst>
              <a:gs pos="0">
                <a:srgbClr val="C5E5B1">
                  <a:lumMod val="97000"/>
                  <a:lumOff val="3000"/>
                  <a:alpha val="13000"/>
                </a:srgbClr>
              </a:gs>
              <a:gs pos="7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>
            <a:solidFill>
              <a:srgbClr val="002060"/>
            </a:solidFill>
          </a:ln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100" b="1" kern="120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9pPr>
            <a:extLst/>
          </a:lstStyle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sz="3600" dirty="0" smtClean="0">
                <a:solidFill>
                  <a:schemeClr val="tx1"/>
                </a:solidFill>
                <a:effectLst/>
                <a:latin typeface="Constantia" pitchFamily="18" charset="0"/>
                <a:cs typeface="Arial" pitchFamily="34" charset="0"/>
              </a:rPr>
              <a:t>Event </a:t>
            </a:r>
            <a:r>
              <a:rPr lang="en-US" sz="3600" dirty="0" smtClean="0">
                <a:solidFill>
                  <a:schemeClr val="tx1"/>
                </a:solidFill>
                <a:effectLst/>
                <a:latin typeface="Constantia" pitchFamily="18" charset="0"/>
                <a:cs typeface="Arial" pitchFamily="34" charset="0"/>
              </a:rPr>
              <a:t>Reporting</a:t>
            </a:r>
            <a:endParaRPr lang="en-CA" sz="3600" dirty="0" smtClean="0">
              <a:solidFill>
                <a:schemeClr val="tx1"/>
              </a:solidFill>
              <a:effectLst/>
              <a:latin typeface="Constantia" pitchFamily="18" charset="0"/>
              <a:cs typeface="Arial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724929" y="862370"/>
            <a:ext cx="7882780" cy="250408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3374488"/>
      </p:ext>
    </p:extLst>
  </p:cSld>
  <p:clrMapOvr>
    <a:masterClrMapping/>
  </p:clrMapOvr>
  <p:transition advTm="38172">
    <p:fade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>
              <a:latin typeface="Constantia" pitchFamily="18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/>
        <p:txBody>
          <a:bodyPr/>
          <a:lstStyle/>
          <a:p>
            <a:endParaRPr lang="en-US">
              <a:latin typeface="Constantia" pitchFamily="18" charset="0"/>
            </a:endParaRPr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/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299598" y="-1179512"/>
            <a:ext cx="13635880" cy="86135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Rectangle 2"/>
          <p:cNvSpPr txBox="1">
            <a:spLocks noChangeArrowheads="1"/>
          </p:cNvSpPr>
          <p:nvPr/>
        </p:nvSpPr>
        <p:spPr>
          <a:xfrm rot="20835671">
            <a:off x="905225" y="2074693"/>
            <a:ext cx="6746461" cy="804181"/>
          </a:xfrm>
          <a:prstGeom prst="rect">
            <a:avLst/>
          </a:prstGeom>
          <a:gradFill>
            <a:gsLst>
              <a:gs pos="0">
                <a:srgbClr val="C5E5B1">
                  <a:lumMod val="97000"/>
                  <a:lumOff val="3000"/>
                  <a:alpha val="13000"/>
                </a:srgbClr>
              </a:gs>
              <a:gs pos="7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>
            <a:solidFill>
              <a:srgbClr val="002060"/>
            </a:solidFill>
          </a:ln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100" b="1" kern="120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9pPr>
            <a:extLst/>
          </a:lstStyle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sz="3600" dirty="0" smtClean="0">
                <a:solidFill>
                  <a:schemeClr val="tx1"/>
                </a:solidFill>
                <a:effectLst/>
                <a:latin typeface="Constantia" pitchFamily="18" charset="0"/>
                <a:cs typeface="Arial" pitchFamily="34" charset="0"/>
              </a:rPr>
              <a:t>Consultation Reporting</a:t>
            </a:r>
            <a:endParaRPr lang="en-CA" sz="3600" dirty="0" smtClean="0">
              <a:solidFill>
                <a:schemeClr val="tx1"/>
              </a:solidFill>
              <a:effectLst/>
              <a:latin typeface="Constantia" pitchFamily="18" charset="0"/>
              <a:cs typeface="Arial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347864" y="3127276"/>
            <a:ext cx="930591" cy="177932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467544" y="1628800"/>
            <a:ext cx="3528392" cy="1779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2034196"/>
      </p:ext>
    </p:extLst>
  </p:cSld>
  <p:clrMapOvr>
    <a:masterClrMapping/>
  </p:clrMapOvr>
  <p:transition advTm="38172">
    <p:fade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20" name="Picture 5" descr="C:\Documents and Settings\user\Desktop\EWS Network\EWSN_logo_suite\EmployeeWellness_Logo2 800x486.gi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850" y="5830888"/>
            <a:ext cx="1690688" cy="1027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821" name="Text Box 1079"/>
          <p:cNvSpPr txBox="1">
            <a:spLocks noChangeArrowheads="1"/>
          </p:cNvSpPr>
          <p:nvPr/>
        </p:nvSpPr>
        <p:spPr bwMode="auto">
          <a:xfrm>
            <a:off x="0" y="6453188"/>
            <a:ext cx="2195513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rgbClr val="3856B4"/>
                </a:solidFill>
                <a:latin typeface="Tahoma" pitchFamily="34" charset="0"/>
              </a:defRPr>
            </a:lvl1pPr>
            <a:lvl2pPr marL="742950" indent="-285750" eaLnBrk="0" hangingPunct="0">
              <a:defRPr sz="1600">
                <a:solidFill>
                  <a:srgbClr val="3856B4"/>
                </a:solidFill>
                <a:latin typeface="Tahoma" pitchFamily="34" charset="0"/>
              </a:defRPr>
            </a:lvl2pPr>
            <a:lvl3pPr marL="1143000" indent="-228600" eaLnBrk="0" hangingPunct="0">
              <a:defRPr sz="1600">
                <a:solidFill>
                  <a:srgbClr val="3856B4"/>
                </a:solidFill>
                <a:latin typeface="Tahoma" pitchFamily="34" charset="0"/>
              </a:defRPr>
            </a:lvl3pPr>
            <a:lvl4pPr marL="1600200" indent="-228600" eaLnBrk="0" hangingPunct="0">
              <a:defRPr sz="1600">
                <a:solidFill>
                  <a:srgbClr val="3856B4"/>
                </a:solidFill>
                <a:latin typeface="Tahoma" pitchFamily="34" charset="0"/>
              </a:defRPr>
            </a:lvl4pPr>
            <a:lvl5pPr marL="2057400" indent="-228600" eaLnBrk="0" hangingPunct="0">
              <a:defRPr sz="1600">
                <a:solidFill>
                  <a:srgbClr val="3856B4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3856B4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3856B4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3856B4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3856B4"/>
                </a:solidFill>
                <a:latin typeface="Tahoma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1200" b="1" u="sng" dirty="0">
                <a:solidFill>
                  <a:schemeClr val="tx1"/>
                </a:solidFill>
                <a:latin typeface="Constantia" pitchFamily="18" charset="0"/>
                <a:cs typeface="Arial" charset="0"/>
              </a:rPr>
              <a:t>www.EWSNetwork.com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332656" y="-891480"/>
            <a:ext cx="11923082" cy="81369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8" name="Rectangle 2"/>
          <p:cNvSpPr txBox="1">
            <a:spLocks noChangeArrowheads="1"/>
          </p:cNvSpPr>
          <p:nvPr/>
        </p:nvSpPr>
        <p:spPr>
          <a:xfrm rot="20835671">
            <a:off x="1410154" y="3611859"/>
            <a:ext cx="6989944" cy="954103"/>
          </a:xfrm>
          <a:prstGeom prst="rect">
            <a:avLst/>
          </a:prstGeom>
          <a:gradFill>
            <a:gsLst>
              <a:gs pos="0">
                <a:srgbClr val="C5E5B1">
                  <a:lumMod val="97000"/>
                  <a:lumOff val="3000"/>
                  <a:alpha val="13000"/>
                </a:srgbClr>
              </a:gs>
              <a:gs pos="7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>
            <a:solidFill>
              <a:srgbClr val="002060"/>
            </a:solidFill>
          </a:ln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100" b="1" kern="120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9pPr>
            <a:extLst/>
          </a:lstStyle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sz="3600" dirty="0" smtClean="0">
                <a:solidFill>
                  <a:schemeClr val="tx1"/>
                </a:solidFill>
                <a:effectLst/>
                <a:latin typeface="Constantia" pitchFamily="18" charset="0"/>
                <a:cs typeface="Arial" pitchFamily="34" charset="0"/>
              </a:rPr>
              <a:t>Virtual Challenge Dashboard</a:t>
            </a:r>
            <a:endParaRPr lang="en-CA" sz="3600" dirty="0" smtClean="0">
              <a:solidFill>
                <a:schemeClr val="tx1"/>
              </a:solidFill>
              <a:effectLst/>
              <a:latin typeface="Constantia" pitchFamily="18" charset="0"/>
              <a:cs typeface="Arial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691680" y="594222"/>
            <a:ext cx="7882780" cy="250408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901731973"/>
      </p:ext>
    </p:extLst>
  </p:cSld>
  <p:clrMapOvr>
    <a:masterClrMapping/>
  </p:clrMapOvr>
  <p:transition advTm="38172">
    <p:fade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Text Box 3"/>
          <p:cNvSpPr txBox="1">
            <a:spLocks noChangeArrowheads="1"/>
          </p:cNvSpPr>
          <p:nvPr/>
        </p:nvSpPr>
        <p:spPr bwMode="auto">
          <a:xfrm>
            <a:off x="0" y="5876925"/>
            <a:ext cx="9144000" cy="692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rgbClr val="3856B4"/>
                </a:solidFill>
                <a:latin typeface="Tahoma" pitchFamily="34" charset="0"/>
              </a:defRPr>
            </a:lvl1pPr>
            <a:lvl2pPr marL="742950" indent="-285750" eaLnBrk="0" hangingPunct="0">
              <a:defRPr sz="1600">
                <a:solidFill>
                  <a:srgbClr val="3856B4"/>
                </a:solidFill>
                <a:latin typeface="Tahoma" pitchFamily="34" charset="0"/>
              </a:defRPr>
            </a:lvl2pPr>
            <a:lvl3pPr marL="1143000" indent="-228600" eaLnBrk="0" hangingPunct="0">
              <a:defRPr sz="1600">
                <a:solidFill>
                  <a:srgbClr val="3856B4"/>
                </a:solidFill>
                <a:latin typeface="Tahoma" pitchFamily="34" charset="0"/>
              </a:defRPr>
            </a:lvl3pPr>
            <a:lvl4pPr marL="1600200" indent="-228600" eaLnBrk="0" hangingPunct="0">
              <a:defRPr sz="1600">
                <a:solidFill>
                  <a:srgbClr val="3856B4"/>
                </a:solidFill>
                <a:latin typeface="Tahoma" pitchFamily="34" charset="0"/>
              </a:defRPr>
            </a:lvl4pPr>
            <a:lvl5pPr marL="2057400" indent="-228600" eaLnBrk="0" hangingPunct="0">
              <a:defRPr sz="1600">
                <a:solidFill>
                  <a:srgbClr val="3856B4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3856B4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3856B4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3856B4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3856B4"/>
                </a:solidFill>
                <a:latin typeface="Tahoma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1800" b="1" dirty="0">
                <a:solidFill>
                  <a:srgbClr val="001236"/>
                </a:solidFill>
                <a:latin typeface="Constantia" pitchFamily="18" charset="0"/>
                <a:cs typeface="Arial" charset="0"/>
              </a:rPr>
              <a:t>Garth Jansen, President, Employee Wellness Solutions Network</a:t>
            </a:r>
          </a:p>
          <a:p>
            <a:pPr algn="ctr" eaLnBrk="1" hangingPunct="1">
              <a:spcBef>
                <a:spcPct val="50000"/>
              </a:spcBef>
            </a:pPr>
            <a:r>
              <a:rPr lang="en-US" sz="1400" b="1" u="sng" dirty="0">
                <a:solidFill>
                  <a:srgbClr val="001236"/>
                </a:solidFill>
                <a:latin typeface="Constantia" pitchFamily="18" charset="0"/>
                <a:cs typeface="Arial" charset="0"/>
              </a:rPr>
              <a:t>www.EWSNetwork.com</a:t>
            </a:r>
            <a:r>
              <a:rPr lang="en-US" sz="1400" b="1" dirty="0">
                <a:solidFill>
                  <a:srgbClr val="001236"/>
                </a:solidFill>
                <a:latin typeface="Constantia" pitchFamily="18" charset="0"/>
                <a:cs typeface="Arial" charset="0"/>
              </a:rPr>
              <a:t>   I  </a:t>
            </a:r>
            <a:r>
              <a:rPr lang="en-US" sz="1400" b="1" u="sng" dirty="0">
                <a:solidFill>
                  <a:srgbClr val="001236"/>
                </a:solidFill>
                <a:latin typeface="Constantia" pitchFamily="18" charset="0"/>
                <a:cs typeface="Arial" charset="0"/>
              </a:rPr>
              <a:t>garth@EWSNetwork.com</a:t>
            </a:r>
            <a:r>
              <a:rPr lang="en-US" sz="1400" b="1" dirty="0">
                <a:solidFill>
                  <a:srgbClr val="001236"/>
                </a:solidFill>
                <a:latin typeface="Constantia" pitchFamily="18" charset="0"/>
                <a:cs typeface="Arial" charset="0"/>
              </a:rPr>
              <a:t>   I  519.860.0502</a:t>
            </a:r>
            <a:endParaRPr lang="en-CA" sz="1400" b="1" dirty="0">
              <a:solidFill>
                <a:srgbClr val="001236"/>
              </a:solidFill>
              <a:latin typeface="Constantia" pitchFamily="18" charset="0"/>
              <a:cs typeface="Arial" charset="0"/>
            </a:endParaRPr>
          </a:p>
        </p:txBody>
      </p:sp>
      <p:sp>
        <p:nvSpPr>
          <p:cNvPr id="9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3386" y="836712"/>
            <a:ext cx="9130613" cy="4032448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sz="3200" dirty="0" smtClean="0">
                <a:solidFill>
                  <a:schemeClr val="tx1"/>
                </a:solidFill>
                <a:effectLst/>
                <a:latin typeface="Constantia" pitchFamily="18" charset="0"/>
                <a:cs typeface="Arial" pitchFamily="34" charset="0"/>
              </a:rPr>
              <a:t/>
            </a:r>
            <a:br>
              <a:rPr lang="en-US" sz="3200" dirty="0" smtClean="0">
                <a:solidFill>
                  <a:schemeClr val="tx1"/>
                </a:solidFill>
                <a:effectLst/>
                <a:latin typeface="Constantia" pitchFamily="18" charset="0"/>
                <a:cs typeface="Arial" pitchFamily="34" charset="0"/>
              </a:rPr>
            </a:br>
            <a:r>
              <a:rPr lang="en-US" sz="3200" dirty="0" smtClean="0">
                <a:solidFill>
                  <a:schemeClr val="tx1"/>
                </a:solidFill>
                <a:effectLst/>
                <a:latin typeface="Constantia" pitchFamily="18" charset="0"/>
                <a:cs typeface="Arial" pitchFamily="34" charset="0"/>
              </a:rPr>
              <a:t/>
            </a:r>
            <a:br>
              <a:rPr lang="en-US" sz="3200" dirty="0" smtClean="0">
                <a:solidFill>
                  <a:schemeClr val="tx1"/>
                </a:solidFill>
                <a:effectLst/>
                <a:latin typeface="Constantia" pitchFamily="18" charset="0"/>
                <a:cs typeface="Arial" pitchFamily="34" charset="0"/>
              </a:rPr>
            </a:br>
            <a:r>
              <a:rPr lang="en-US" sz="3200" dirty="0" smtClean="0">
                <a:solidFill>
                  <a:srgbClr val="002060"/>
                </a:solidFill>
                <a:effectLst/>
                <a:latin typeface="Constantia" pitchFamily="18" charset="0"/>
                <a:cs typeface="Arial" pitchFamily="34" charset="0"/>
              </a:rPr>
              <a:t>Thank you.</a:t>
            </a:r>
            <a:br>
              <a:rPr lang="en-US" sz="3200" dirty="0" smtClean="0">
                <a:solidFill>
                  <a:srgbClr val="002060"/>
                </a:solidFill>
                <a:effectLst/>
                <a:latin typeface="Constantia" pitchFamily="18" charset="0"/>
                <a:cs typeface="Arial" pitchFamily="34" charset="0"/>
              </a:rPr>
            </a:br>
            <a:r>
              <a:rPr lang="en-US" sz="2400" dirty="0" smtClean="0">
                <a:solidFill>
                  <a:srgbClr val="002060"/>
                </a:solidFill>
                <a:effectLst/>
                <a:latin typeface="Constantia" pitchFamily="18" charset="0"/>
                <a:cs typeface="Arial" pitchFamily="34" charset="0"/>
              </a:rPr>
              <a:t>Questions now or later?</a:t>
            </a:r>
            <a:endParaRPr lang="en-CA" sz="1800" dirty="0" smtClean="0">
              <a:solidFill>
                <a:srgbClr val="002060"/>
              </a:solidFill>
              <a:effectLst/>
              <a:latin typeface="Constantia" pitchFamily="18" charset="0"/>
              <a:cs typeface="Arial" pitchFamily="34" charset="0"/>
            </a:endParaRPr>
          </a:p>
        </p:txBody>
      </p:sp>
      <p:pic>
        <p:nvPicPr>
          <p:cNvPr id="43012" name="Picture 5" descr="C:\Documents and Settings\user\Desktop\EWS Network\EWSN_logo_suite\EmployeeWellness_Logo2 800x486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5263" y="1196975"/>
            <a:ext cx="3673475" cy="2232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8" name="Picture 5" descr="C:\Documents and Settings\user\Desktop\EWS Network\EWSN_logo_suite\EmployeeWellness_Logo2 800x486.g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850" y="5830888"/>
            <a:ext cx="1690688" cy="1027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89" name="Text Box 1079"/>
          <p:cNvSpPr txBox="1">
            <a:spLocks noChangeArrowheads="1"/>
          </p:cNvSpPr>
          <p:nvPr/>
        </p:nvSpPr>
        <p:spPr bwMode="auto">
          <a:xfrm>
            <a:off x="0" y="6453188"/>
            <a:ext cx="2195513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rgbClr val="3856B4"/>
                </a:solidFill>
                <a:latin typeface="Tahoma" pitchFamily="34" charset="0"/>
              </a:defRPr>
            </a:lvl1pPr>
            <a:lvl2pPr marL="742950" indent="-285750" eaLnBrk="0" hangingPunct="0">
              <a:defRPr sz="1600">
                <a:solidFill>
                  <a:srgbClr val="3856B4"/>
                </a:solidFill>
                <a:latin typeface="Tahoma" pitchFamily="34" charset="0"/>
              </a:defRPr>
            </a:lvl2pPr>
            <a:lvl3pPr marL="1143000" indent="-228600" eaLnBrk="0" hangingPunct="0">
              <a:defRPr sz="1600">
                <a:solidFill>
                  <a:srgbClr val="3856B4"/>
                </a:solidFill>
                <a:latin typeface="Tahoma" pitchFamily="34" charset="0"/>
              </a:defRPr>
            </a:lvl3pPr>
            <a:lvl4pPr marL="1600200" indent="-228600" eaLnBrk="0" hangingPunct="0">
              <a:defRPr sz="1600">
                <a:solidFill>
                  <a:srgbClr val="3856B4"/>
                </a:solidFill>
                <a:latin typeface="Tahoma" pitchFamily="34" charset="0"/>
              </a:defRPr>
            </a:lvl4pPr>
            <a:lvl5pPr marL="2057400" indent="-228600" eaLnBrk="0" hangingPunct="0">
              <a:defRPr sz="1600">
                <a:solidFill>
                  <a:srgbClr val="3856B4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3856B4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3856B4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3856B4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3856B4"/>
                </a:solidFill>
                <a:latin typeface="Tahoma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1200" b="1" u="sng" dirty="0">
                <a:solidFill>
                  <a:schemeClr val="tx1"/>
                </a:solidFill>
                <a:latin typeface="Constantia" pitchFamily="18" charset="0"/>
                <a:cs typeface="Arial" charset="0"/>
              </a:rPr>
              <a:t>www.EWSNetwork.com</a:t>
            </a: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46813363"/>
              </p:ext>
            </p:extLst>
          </p:nvPr>
        </p:nvGraphicFramePr>
        <p:xfrm>
          <a:off x="683568" y="1222377"/>
          <a:ext cx="7776864" cy="4386179"/>
        </p:xfrm>
        <a:graphic>
          <a:graphicData uri="http://schemas.openxmlformats.org/drawingml/2006/table">
            <a:tbl>
              <a:tblPr firstRow="1" firstCol="1" bandRow="1">
                <a:tableStyleId>{912C8C85-51F0-491E-9774-3900AFEF0FD7}</a:tableStyleId>
              </a:tblPr>
              <a:tblGrid>
                <a:gridCol w="3829054"/>
                <a:gridCol w="3947810"/>
              </a:tblGrid>
              <a:tr h="478431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2400" dirty="0">
                          <a:solidFill>
                            <a:srgbClr val="002060"/>
                          </a:solidFill>
                          <a:effectLst/>
                          <a:latin typeface="Constantia" pitchFamily="18" charset="0"/>
                          <a:cs typeface="Arial" pitchFamily="34" charset="0"/>
                        </a:rPr>
                        <a:t>Wellness Programs</a:t>
                      </a:r>
                      <a:endParaRPr lang="en-US" sz="2400" dirty="0">
                        <a:solidFill>
                          <a:srgbClr val="002060"/>
                        </a:solidFill>
                        <a:effectLst/>
                        <a:latin typeface="Constantia" pitchFamily="18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2400" dirty="0">
                          <a:solidFill>
                            <a:srgbClr val="002060"/>
                          </a:solidFill>
                          <a:effectLst/>
                          <a:latin typeface="Constantia" pitchFamily="18" charset="0"/>
                          <a:cs typeface="Arial" pitchFamily="34" charset="0"/>
                        </a:rPr>
                        <a:t>EAP</a:t>
                      </a:r>
                      <a:endParaRPr lang="en-US" sz="2400" dirty="0">
                        <a:solidFill>
                          <a:srgbClr val="002060"/>
                        </a:solidFill>
                        <a:effectLst/>
                        <a:latin typeface="Constantia" pitchFamily="18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/>
                </a:tc>
              </a:tr>
              <a:tr h="513389">
                <a:tc>
                  <a:txBody>
                    <a:bodyPr/>
                    <a:lstStyle/>
                    <a:p>
                      <a:pPr marL="285750" marR="0" lvl="0" indent="-285750">
                        <a:spcBef>
                          <a:spcPts val="0"/>
                        </a:spcBef>
                        <a:spcAft>
                          <a:spcPts val="0"/>
                        </a:spcAft>
                        <a:buSzPct val="90000"/>
                        <a:buFont typeface="Arial" pitchFamily="34" charset="0"/>
                        <a:buChar char="•"/>
                      </a:pPr>
                      <a:r>
                        <a:rPr lang="en-CA" sz="1800" b="0" dirty="0">
                          <a:effectLst/>
                          <a:latin typeface="Constantia" pitchFamily="18" charset="0"/>
                          <a:cs typeface="Arial" pitchFamily="34" charset="0"/>
                        </a:rPr>
                        <a:t>Pro-Active</a:t>
                      </a:r>
                      <a:endParaRPr lang="en-US" sz="1800" b="0" dirty="0">
                        <a:effectLst/>
                        <a:latin typeface="Constantia" pitchFamily="18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285750" marR="0" lvl="0" indent="-285750">
                        <a:spcBef>
                          <a:spcPts val="0"/>
                        </a:spcBef>
                        <a:spcAft>
                          <a:spcPts val="0"/>
                        </a:spcAft>
                        <a:buSzPct val="90000"/>
                        <a:buFont typeface="Arial" pitchFamily="34" charset="0"/>
                        <a:buChar char="•"/>
                      </a:pPr>
                      <a:r>
                        <a:rPr lang="en-CA" sz="1800" b="0" dirty="0">
                          <a:effectLst/>
                          <a:latin typeface="Constantia" pitchFamily="18" charset="0"/>
                          <a:cs typeface="Arial" pitchFamily="34" charset="0"/>
                        </a:rPr>
                        <a:t>Re-Active</a:t>
                      </a:r>
                      <a:endParaRPr lang="en-US" sz="1800" b="0" dirty="0">
                        <a:effectLst/>
                        <a:latin typeface="Constantia" pitchFamily="18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/>
                </a:tc>
              </a:tr>
              <a:tr h="576194">
                <a:tc>
                  <a:txBody>
                    <a:bodyPr/>
                    <a:lstStyle/>
                    <a:p>
                      <a:pPr marL="285750" marR="0" lvl="0" indent="-285750">
                        <a:spcBef>
                          <a:spcPts val="0"/>
                        </a:spcBef>
                        <a:spcAft>
                          <a:spcPts val="0"/>
                        </a:spcAft>
                        <a:buSzPct val="90000"/>
                        <a:buFont typeface="Arial" pitchFamily="34" charset="0"/>
                        <a:buChar char="•"/>
                      </a:pPr>
                      <a:r>
                        <a:rPr lang="en-CA" sz="1800" b="0" dirty="0">
                          <a:effectLst/>
                          <a:latin typeface="Constantia" pitchFamily="18" charset="0"/>
                          <a:cs typeface="Arial" pitchFamily="34" charset="0"/>
                        </a:rPr>
                        <a:t>Risk factors are currently </a:t>
                      </a:r>
                      <a:r>
                        <a:rPr lang="en-CA" sz="1800" b="0" dirty="0" smtClean="0">
                          <a:effectLst/>
                          <a:latin typeface="Constantia" pitchFamily="18" charset="0"/>
                          <a:cs typeface="Arial" pitchFamily="34" charset="0"/>
                        </a:rPr>
                        <a:t>               a-symptomatic</a:t>
                      </a:r>
                      <a:endParaRPr lang="en-US" sz="1800" b="0" dirty="0">
                        <a:effectLst/>
                        <a:latin typeface="Constantia" pitchFamily="18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285750" marR="0" lvl="0" indent="-285750">
                        <a:spcBef>
                          <a:spcPts val="0"/>
                        </a:spcBef>
                        <a:spcAft>
                          <a:spcPts val="0"/>
                        </a:spcAft>
                        <a:buSzPct val="90000"/>
                        <a:buFont typeface="Arial" pitchFamily="34" charset="0"/>
                        <a:buChar char="•"/>
                      </a:pPr>
                      <a:r>
                        <a:rPr lang="en-CA" sz="1800" b="0" dirty="0">
                          <a:effectLst/>
                          <a:latin typeface="Constantia" pitchFamily="18" charset="0"/>
                          <a:cs typeface="Arial" pitchFamily="34" charset="0"/>
                        </a:rPr>
                        <a:t>High and immediate need</a:t>
                      </a:r>
                      <a:endParaRPr lang="en-US" sz="1800" b="0" dirty="0">
                        <a:effectLst/>
                        <a:latin typeface="Constantia" pitchFamily="18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/>
                </a:tc>
              </a:tr>
              <a:tr h="576194">
                <a:tc>
                  <a:txBody>
                    <a:bodyPr/>
                    <a:lstStyle/>
                    <a:p>
                      <a:pPr marL="285750" marR="0" lvl="0" indent="-285750">
                        <a:spcBef>
                          <a:spcPts val="0"/>
                        </a:spcBef>
                        <a:spcAft>
                          <a:spcPts val="0"/>
                        </a:spcAft>
                        <a:buSzPct val="90000"/>
                        <a:buFont typeface="Arial" pitchFamily="34" charset="0"/>
                        <a:buChar char="•"/>
                      </a:pPr>
                      <a:r>
                        <a:rPr lang="en-CA" sz="1800" b="0" dirty="0">
                          <a:effectLst/>
                          <a:latin typeface="Constantia" pitchFamily="18" charset="0"/>
                          <a:cs typeface="Arial" pitchFamily="34" charset="0"/>
                        </a:rPr>
                        <a:t>Employee is currently present</a:t>
                      </a:r>
                      <a:endParaRPr lang="en-US" sz="1800" b="0" dirty="0">
                        <a:effectLst/>
                        <a:latin typeface="Constantia" pitchFamily="18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285750" marR="0" lvl="0" indent="-285750">
                        <a:spcBef>
                          <a:spcPts val="0"/>
                        </a:spcBef>
                        <a:spcAft>
                          <a:spcPts val="0"/>
                        </a:spcAft>
                        <a:buSzPct val="90000"/>
                        <a:buFont typeface="Arial" pitchFamily="34" charset="0"/>
                        <a:buChar char="•"/>
                      </a:pPr>
                      <a:r>
                        <a:rPr lang="en-CA" sz="1800" b="0" dirty="0">
                          <a:effectLst/>
                          <a:latin typeface="Constantia" pitchFamily="18" charset="0"/>
                          <a:cs typeface="Arial" pitchFamily="34" charset="0"/>
                        </a:rPr>
                        <a:t>Employee is presenting with acute symptoms</a:t>
                      </a:r>
                      <a:endParaRPr lang="en-US" sz="1800" b="0" dirty="0">
                        <a:effectLst/>
                        <a:latin typeface="Constantia" pitchFamily="18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/>
                </a:tc>
              </a:tr>
              <a:tr h="576194">
                <a:tc>
                  <a:txBody>
                    <a:bodyPr/>
                    <a:lstStyle/>
                    <a:p>
                      <a:pPr marL="285750" marR="0" lvl="0" indent="-285750">
                        <a:spcBef>
                          <a:spcPts val="0"/>
                        </a:spcBef>
                        <a:spcAft>
                          <a:spcPts val="0"/>
                        </a:spcAft>
                        <a:buSzPct val="90000"/>
                        <a:buFont typeface="Arial" pitchFamily="34" charset="0"/>
                        <a:buChar char="•"/>
                      </a:pPr>
                      <a:r>
                        <a:rPr lang="en-CA" sz="1800" b="0" dirty="0">
                          <a:effectLst/>
                          <a:latin typeface="Constantia" pitchFamily="18" charset="0"/>
                          <a:cs typeface="Arial" pitchFamily="34" charset="0"/>
                        </a:rPr>
                        <a:t>Productivity may or may not be effected by risk factors</a:t>
                      </a:r>
                      <a:endParaRPr lang="en-US" sz="1800" b="0" dirty="0">
                        <a:effectLst/>
                        <a:latin typeface="Constantia" pitchFamily="18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285750" marR="0" lvl="0" indent="-285750">
                        <a:spcBef>
                          <a:spcPts val="0"/>
                        </a:spcBef>
                        <a:spcAft>
                          <a:spcPts val="0"/>
                        </a:spcAft>
                        <a:buSzPct val="90000"/>
                        <a:buFont typeface="Arial" pitchFamily="34" charset="0"/>
                        <a:buChar char="•"/>
                      </a:pPr>
                      <a:r>
                        <a:rPr lang="en-CA" sz="1800" b="0" dirty="0">
                          <a:effectLst/>
                          <a:latin typeface="Constantia" pitchFamily="18" charset="0"/>
                          <a:cs typeface="Arial" pitchFamily="34" charset="0"/>
                        </a:rPr>
                        <a:t>May or may not involve STD or LTD</a:t>
                      </a:r>
                      <a:endParaRPr lang="en-US" sz="1800" b="0" dirty="0">
                        <a:effectLst/>
                        <a:latin typeface="Constantia" pitchFamily="18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/>
                </a:tc>
              </a:tr>
              <a:tr h="576194">
                <a:tc>
                  <a:txBody>
                    <a:bodyPr/>
                    <a:lstStyle/>
                    <a:p>
                      <a:pPr marL="285750" marR="0" lvl="0" indent="-285750">
                        <a:spcBef>
                          <a:spcPts val="0"/>
                        </a:spcBef>
                        <a:spcAft>
                          <a:spcPts val="0"/>
                        </a:spcAft>
                        <a:buSzPct val="90000"/>
                        <a:buFont typeface="Arial" pitchFamily="34" charset="0"/>
                        <a:buChar char="•"/>
                      </a:pPr>
                      <a:r>
                        <a:rPr lang="en-CA" sz="1800" b="0">
                          <a:effectLst/>
                          <a:latin typeface="Constantia" pitchFamily="18" charset="0"/>
                          <a:cs typeface="Arial" pitchFamily="34" charset="0"/>
                        </a:rPr>
                        <a:t>All who engage will benefit</a:t>
                      </a:r>
                      <a:endParaRPr lang="en-US" sz="1800" b="0">
                        <a:effectLst/>
                        <a:latin typeface="Constantia" pitchFamily="18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285750" marR="0" lvl="0" indent="-285750">
                        <a:spcBef>
                          <a:spcPts val="0"/>
                        </a:spcBef>
                        <a:spcAft>
                          <a:spcPts val="0"/>
                        </a:spcAft>
                        <a:buSzPct val="90000"/>
                        <a:buFont typeface="Arial" pitchFamily="34" charset="0"/>
                        <a:buChar char="•"/>
                      </a:pPr>
                      <a:r>
                        <a:rPr lang="en-CA" sz="1800" b="0" dirty="0">
                          <a:effectLst/>
                          <a:latin typeface="Constantia" pitchFamily="18" charset="0"/>
                          <a:cs typeface="Arial" pitchFamily="34" charset="0"/>
                        </a:rPr>
                        <a:t>Required intervention is easily identified</a:t>
                      </a:r>
                      <a:endParaRPr lang="en-US" sz="1800" b="0" dirty="0">
                        <a:effectLst/>
                        <a:latin typeface="Constantia" pitchFamily="18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/>
                </a:tc>
              </a:tr>
              <a:tr h="576194">
                <a:tc>
                  <a:txBody>
                    <a:bodyPr/>
                    <a:lstStyle/>
                    <a:p>
                      <a:pPr marL="285750" marR="0" lvl="0" indent="-285750">
                        <a:spcBef>
                          <a:spcPts val="0"/>
                        </a:spcBef>
                        <a:spcAft>
                          <a:spcPts val="0"/>
                        </a:spcAft>
                        <a:buSzPct val="90000"/>
                        <a:buFont typeface="Arial" pitchFamily="34" charset="0"/>
                        <a:buChar char="•"/>
                      </a:pPr>
                      <a:r>
                        <a:rPr lang="en-CA" sz="1800" b="0">
                          <a:effectLst/>
                          <a:latin typeface="Constantia" pitchFamily="18" charset="0"/>
                          <a:cs typeface="Arial" pitchFamily="34" charset="0"/>
                        </a:rPr>
                        <a:t>Reaching those who want it and those who need it</a:t>
                      </a:r>
                      <a:endParaRPr lang="en-US" sz="1800" b="0">
                        <a:effectLst/>
                        <a:latin typeface="Constantia" pitchFamily="18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285750" marR="0" lvl="0" indent="-285750">
                        <a:spcBef>
                          <a:spcPts val="0"/>
                        </a:spcBef>
                        <a:spcAft>
                          <a:spcPts val="0"/>
                        </a:spcAft>
                        <a:buSzPct val="90000"/>
                        <a:buFont typeface="Arial" pitchFamily="34" charset="0"/>
                        <a:buChar char="•"/>
                      </a:pPr>
                      <a:r>
                        <a:rPr lang="en-CA" sz="1800" b="0" dirty="0">
                          <a:effectLst/>
                          <a:latin typeface="Constantia" pitchFamily="18" charset="0"/>
                          <a:cs typeface="Arial" pitchFamily="34" charset="0"/>
                        </a:rPr>
                        <a:t>Employee seeks assistance</a:t>
                      </a:r>
                      <a:endParaRPr lang="en-US" sz="1800" b="0" dirty="0">
                        <a:effectLst/>
                        <a:latin typeface="Constantia" pitchFamily="18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/>
                </a:tc>
              </a:tr>
              <a:tr h="513389">
                <a:tc>
                  <a:txBody>
                    <a:bodyPr/>
                    <a:lstStyle/>
                    <a:p>
                      <a:pPr marL="285750" marR="0" lvl="0" indent="-285750">
                        <a:spcBef>
                          <a:spcPts val="0"/>
                        </a:spcBef>
                        <a:spcAft>
                          <a:spcPts val="0"/>
                        </a:spcAft>
                        <a:buSzPct val="90000"/>
                        <a:buFont typeface="Arial" pitchFamily="34" charset="0"/>
                        <a:buChar char="•"/>
                      </a:pPr>
                      <a:r>
                        <a:rPr lang="en-CA" sz="1800" b="0">
                          <a:effectLst/>
                          <a:latin typeface="Constantia" pitchFamily="18" charset="0"/>
                          <a:cs typeface="Arial" pitchFamily="34" charset="0"/>
                        </a:rPr>
                        <a:t>Higher use = higher savings</a:t>
                      </a:r>
                      <a:endParaRPr lang="en-US" sz="1800" b="0">
                        <a:effectLst/>
                        <a:latin typeface="Constantia" pitchFamily="18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285750" marR="0" lvl="0" indent="-285750">
                        <a:spcBef>
                          <a:spcPts val="0"/>
                        </a:spcBef>
                        <a:spcAft>
                          <a:spcPts val="0"/>
                        </a:spcAft>
                        <a:buSzPct val="90000"/>
                        <a:buFont typeface="Arial" pitchFamily="34" charset="0"/>
                        <a:buChar char="•"/>
                      </a:pPr>
                      <a:r>
                        <a:rPr lang="en-CA" sz="1800" b="0" dirty="0">
                          <a:effectLst/>
                          <a:latin typeface="Constantia" pitchFamily="18" charset="0"/>
                          <a:cs typeface="Arial" pitchFamily="34" charset="0"/>
                        </a:rPr>
                        <a:t>Higher use = higher cost</a:t>
                      </a:r>
                      <a:endParaRPr lang="en-US" sz="1800" b="0" dirty="0">
                        <a:effectLst/>
                        <a:latin typeface="Constantia" pitchFamily="18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85728"/>
            <a:ext cx="9144000" cy="1000125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sz="3600" dirty="0" smtClean="0">
                <a:solidFill>
                  <a:schemeClr val="tx1"/>
                </a:solidFill>
                <a:effectLst/>
                <a:latin typeface="Constantia" pitchFamily="18" charset="0"/>
                <a:cs typeface="Arial" pitchFamily="34" charset="0"/>
              </a:rPr>
              <a:t>Wellness vs. EAP</a:t>
            </a:r>
            <a:endParaRPr lang="en-CA" sz="3600" dirty="0" smtClean="0">
              <a:solidFill>
                <a:schemeClr val="tx1"/>
              </a:solidFill>
              <a:effectLst/>
              <a:latin typeface="Constantia" pitchFamily="18" charset="0"/>
              <a:cs typeface="Arial" pitchFamily="34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7"/>
          <p:cNvSpPr>
            <a:spLocks noGrp="1" noChangeArrowheads="1"/>
          </p:cNvSpPr>
          <p:nvPr>
            <p:ph idx="1"/>
          </p:nvPr>
        </p:nvSpPr>
        <p:spPr>
          <a:xfrm>
            <a:off x="642937" y="1340768"/>
            <a:ext cx="7858125" cy="4654550"/>
          </a:xfrm>
        </p:spPr>
        <p:txBody>
          <a:bodyPr/>
          <a:lstStyle/>
          <a:p>
            <a:pPr eaLnBrk="1" hangingPunct="1">
              <a:defRPr/>
            </a:pPr>
            <a:r>
              <a:rPr lang="en-US" sz="2000" dirty="0" smtClean="0">
                <a:latin typeface="Constantia" pitchFamily="18" charset="0"/>
                <a:cs typeface="Arial" pitchFamily="34" charset="0"/>
              </a:rPr>
              <a:t>Additional benefit</a:t>
            </a:r>
          </a:p>
          <a:p>
            <a:pPr eaLnBrk="1" hangingPunct="1">
              <a:defRPr/>
            </a:pPr>
            <a:r>
              <a:rPr lang="en-US" sz="2000" dirty="0" smtClean="0">
                <a:latin typeface="Constantia" pitchFamily="18" charset="0"/>
                <a:cs typeface="Arial" pitchFamily="34" charset="0"/>
              </a:rPr>
              <a:t>Health concerns</a:t>
            </a:r>
          </a:p>
          <a:p>
            <a:pPr eaLnBrk="1" hangingPunct="1">
              <a:defRPr/>
            </a:pPr>
            <a:r>
              <a:rPr lang="en-US" sz="2000" dirty="0" smtClean="0">
                <a:latin typeface="Constantia" pitchFamily="18" charset="0"/>
                <a:cs typeface="Arial" pitchFamily="34" charset="0"/>
              </a:rPr>
              <a:t>STD/LTD and Workman’s Comp</a:t>
            </a:r>
          </a:p>
          <a:p>
            <a:pPr eaLnBrk="1" hangingPunct="1">
              <a:defRPr/>
            </a:pPr>
            <a:r>
              <a:rPr lang="en-US" sz="2000" dirty="0" smtClean="0">
                <a:latin typeface="Constantia" pitchFamily="18" charset="0"/>
                <a:cs typeface="Arial" pitchFamily="34" charset="0"/>
              </a:rPr>
              <a:t>Retention / Attraction</a:t>
            </a:r>
          </a:p>
          <a:p>
            <a:pPr eaLnBrk="1" hangingPunct="1">
              <a:defRPr/>
            </a:pPr>
            <a:r>
              <a:rPr lang="en-US" sz="2000" dirty="0" smtClean="0">
                <a:latin typeface="Constantia" pitchFamily="18" charset="0"/>
                <a:cs typeface="Arial" pitchFamily="34" charset="0"/>
              </a:rPr>
              <a:t>Marketing  (top employer to work for)</a:t>
            </a:r>
          </a:p>
          <a:p>
            <a:pPr eaLnBrk="1" hangingPunct="1">
              <a:defRPr/>
            </a:pPr>
            <a:r>
              <a:rPr lang="en-US" sz="2000" dirty="0" smtClean="0">
                <a:latin typeface="Constantia" pitchFamily="18" charset="0"/>
                <a:cs typeface="Arial" pitchFamily="34" charset="0"/>
              </a:rPr>
              <a:t>Improve the health and wellness of employees</a:t>
            </a:r>
          </a:p>
          <a:p>
            <a:pPr eaLnBrk="1" hangingPunct="1">
              <a:defRPr/>
            </a:pPr>
            <a:r>
              <a:rPr lang="en-US" sz="2000" dirty="0" smtClean="0">
                <a:latin typeface="Constantia" pitchFamily="18" charset="0"/>
                <a:cs typeface="Arial" pitchFamily="34" charset="0"/>
              </a:rPr>
              <a:t>Meet corporate directive</a:t>
            </a:r>
          </a:p>
          <a:p>
            <a:pPr eaLnBrk="1" hangingPunct="1">
              <a:defRPr/>
            </a:pPr>
            <a:r>
              <a:rPr lang="en-US" sz="2000" dirty="0" smtClean="0">
                <a:latin typeface="Constantia" pitchFamily="18" charset="0"/>
                <a:cs typeface="Arial" pitchFamily="34" charset="0"/>
              </a:rPr>
              <a:t>Improved productivity and decreased absenteeism </a:t>
            </a:r>
          </a:p>
          <a:p>
            <a:pPr eaLnBrk="1" hangingPunct="1">
              <a:defRPr/>
            </a:pPr>
            <a:r>
              <a:rPr lang="en-US" sz="2000" dirty="0" smtClean="0">
                <a:latin typeface="Constantia" pitchFamily="18" charset="0"/>
                <a:cs typeface="Arial" pitchFamily="34" charset="0"/>
              </a:rPr>
              <a:t>Decreased cost of health benefits</a:t>
            </a:r>
          </a:p>
          <a:p>
            <a:pPr eaLnBrk="1" hangingPunct="1">
              <a:defRPr/>
            </a:pPr>
            <a:r>
              <a:rPr lang="en-US" sz="2000" dirty="0" smtClean="0">
                <a:latin typeface="Constantia" pitchFamily="18" charset="0"/>
                <a:cs typeface="Arial" pitchFamily="34" charset="0"/>
              </a:rPr>
              <a:t>Educate and motivate staff towards a healthier lifestyle</a:t>
            </a:r>
          </a:p>
          <a:p>
            <a:pPr marL="109537" indent="0" eaLnBrk="1" hangingPunct="1">
              <a:buFont typeface="Wingdings 3" pitchFamily="18" charset="2"/>
              <a:buNone/>
              <a:defRPr/>
            </a:pPr>
            <a:endParaRPr lang="en-US" sz="2800" dirty="0" smtClean="0">
              <a:latin typeface="Constantia" pitchFamily="18" charset="0"/>
              <a:cs typeface="Arial" pitchFamily="34" charset="0"/>
            </a:endParaRPr>
          </a:p>
          <a:p>
            <a:pPr lvl="1" eaLnBrk="1" hangingPunct="1">
              <a:defRPr/>
            </a:pPr>
            <a:endParaRPr lang="en-US" sz="2800" b="1" dirty="0" smtClean="0">
              <a:latin typeface="Constantia" pitchFamily="18" charset="0"/>
              <a:cs typeface="Arial" pitchFamily="34" charset="0"/>
            </a:endParaRPr>
          </a:p>
        </p:txBody>
      </p:sp>
      <p:sp>
        <p:nvSpPr>
          <p:cNvPr id="6" name="Rectangle 8"/>
          <p:cNvSpPr txBox="1">
            <a:spLocks noChangeArrowheads="1"/>
          </p:cNvSpPr>
          <p:nvPr/>
        </p:nvSpPr>
        <p:spPr>
          <a:xfrm>
            <a:off x="0" y="381000"/>
            <a:ext cx="9144000" cy="1143000"/>
          </a:xfrm>
          <a:prstGeom prst="rect">
            <a:avLst/>
          </a:prstGeom>
        </p:spPr>
        <p:txBody>
          <a:bodyPr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en-US" sz="3600" b="1" dirty="0">
                <a:solidFill>
                  <a:schemeClr val="tx1"/>
                </a:solidFill>
                <a:latin typeface="Constantia" pitchFamily="18" charset="0"/>
                <a:ea typeface="+mj-ea"/>
                <a:cs typeface="Arial" pitchFamily="34" charset="0"/>
              </a:rPr>
              <a:t>Know Your Objectives</a:t>
            </a:r>
            <a:endParaRPr lang="en-CA" sz="3600" b="1" dirty="0">
              <a:solidFill>
                <a:schemeClr val="tx1"/>
              </a:solidFill>
              <a:latin typeface="Constantia" pitchFamily="18" charset="0"/>
              <a:ea typeface="+mj-ea"/>
              <a:cs typeface="Arial" pitchFamily="34" charset="0"/>
            </a:endParaRPr>
          </a:p>
        </p:txBody>
      </p:sp>
      <p:pic>
        <p:nvPicPr>
          <p:cNvPr id="16388" name="Picture 5" descr="C:\Documents and Settings\user\Desktop\EWS Network\EWSN_logo_suite\EmployeeWellness_Logo2 800x486.g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850" y="5830888"/>
            <a:ext cx="1690688" cy="1027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89" name="Text Box 1079"/>
          <p:cNvSpPr txBox="1">
            <a:spLocks noChangeArrowheads="1"/>
          </p:cNvSpPr>
          <p:nvPr/>
        </p:nvSpPr>
        <p:spPr bwMode="auto">
          <a:xfrm>
            <a:off x="0" y="6453188"/>
            <a:ext cx="2195513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rgbClr val="3856B4"/>
                </a:solidFill>
                <a:latin typeface="Tahoma" pitchFamily="34" charset="0"/>
              </a:defRPr>
            </a:lvl1pPr>
            <a:lvl2pPr marL="742950" indent="-285750" eaLnBrk="0" hangingPunct="0">
              <a:defRPr sz="1600">
                <a:solidFill>
                  <a:srgbClr val="3856B4"/>
                </a:solidFill>
                <a:latin typeface="Tahoma" pitchFamily="34" charset="0"/>
              </a:defRPr>
            </a:lvl2pPr>
            <a:lvl3pPr marL="1143000" indent="-228600" eaLnBrk="0" hangingPunct="0">
              <a:defRPr sz="1600">
                <a:solidFill>
                  <a:srgbClr val="3856B4"/>
                </a:solidFill>
                <a:latin typeface="Tahoma" pitchFamily="34" charset="0"/>
              </a:defRPr>
            </a:lvl3pPr>
            <a:lvl4pPr marL="1600200" indent="-228600" eaLnBrk="0" hangingPunct="0">
              <a:defRPr sz="1600">
                <a:solidFill>
                  <a:srgbClr val="3856B4"/>
                </a:solidFill>
                <a:latin typeface="Tahoma" pitchFamily="34" charset="0"/>
              </a:defRPr>
            </a:lvl4pPr>
            <a:lvl5pPr marL="2057400" indent="-228600" eaLnBrk="0" hangingPunct="0">
              <a:defRPr sz="1600">
                <a:solidFill>
                  <a:srgbClr val="3856B4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3856B4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3856B4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3856B4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3856B4"/>
                </a:solidFill>
                <a:latin typeface="Tahoma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1200" b="1" u="sng" dirty="0">
                <a:solidFill>
                  <a:schemeClr val="tx1"/>
                </a:solidFill>
                <a:latin typeface="Constantia" pitchFamily="18" charset="0"/>
                <a:cs typeface="Arial" charset="0"/>
              </a:rPr>
              <a:t>www.EWSNetwork.com</a:t>
            </a:r>
          </a:p>
        </p:txBody>
      </p:sp>
    </p:spTree>
    <p:extLst>
      <p:ext uri="{BB962C8B-B14F-4D97-AF65-F5344CB8AC3E}">
        <p14:creationId xmlns:p14="http://schemas.microsoft.com/office/powerpoint/2010/main" val="201424821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8" name="Rectangle 7"/>
          <p:cNvSpPr>
            <a:spLocks noGrp="1" noChangeArrowheads="1"/>
          </p:cNvSpPr>
          <p:nvPr>
            <p:ph idx="1"/>
          </p:nvPr>
        </p:nvSpPr>
        <p:spPr>
          <a:xfrm>
            <a:off x="428625" y="1124744"/>
            <a:ext cx="8358188" cy="5161756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None/>
            </a:pPr>
            <a:r>
              <a:rPr lang="en-US" sz="2000" dirty="0">
                <a:solidFill>
                  <a:srgbClr val="002060"/>
                </a:solidFill>
                <a:latin typeface="Constantia" pitchFamily="18" charset="0"/>
                <a:cs typeface="Times New Roman" pitchFamily="18" charset="0"/>
              </a:rPr>
              <a:t>Harvard University study found that workplace wellness programs also delivered a significant cost savings for employers. For every $1.00 spend on wellness, medical costs fall by about </a:t>
            </a:r>
            <a:r>
              <a:rPr lang="en-US" sz="2000" b="1" u="sng" dirty="0">
                <a:solidFill>
                  <a:srgbClr val="002060"/>
                </a:solidFill>
                <a:latin typeface="Constantia" pitchFamily="18" charset="0"/>
                <a:cs typeface="Times New Roman" pitchFamily="18" charset="0"/>
              </a:rPr>
              <a:t>$3.27</a:t>
            </a:r>
            <a:r>
              <a:rPr lang="en-US" sz="2000" b="1" dirty="0">
                <a:solidFill>
                  <a:srgbClr val="002060"/>
                </a:solidFill>
                <a:latin typeface="Constantia" pitchFamily="18" charset="0"/>
                <a:cs typeface="Times New Roman" pitchFamily="18" charset="0"/>
              </a:rPr>
              <a:t> </a:t>
            </a:r>
            <a:r>
              <a:rPr lang="en-US" sz="2000" dirty="0">
                <a:solidFill>
                  <a:srgbClr val="002060"/>
                </a:solidFill>
                <a:latin typeface="Constantia" pitchFamily="18" charset="0"/>
                <a:cs typeface="Times New Roman" pitchFamily="18" charset="0"/>
              </a:rPr>
              <a:t>and absenteeism by about </a:t>
            </a:r>
            <a:r>
              <a:rPr lang="en-US" sz="2000" b="1" u="sng" dirty="0">
                <a:solidFill>
                  <a:srgbClr val="002060"/>
                </a:solidFill>
                <a:latin typeface="Constantia" pitchFamily="18" charset="0"/>
                <a:cs typeface="Times New Roman" pitchFamily="18" charset="0"/>
              </a:rPr>
              <a:t>$2.73</a:t>
            </a:r>
            <a:r>
              <a:rPr lang="en-US" sz="2000" dirty="0">
                <a:solidFill>
                  <a:srgbClr val="002060"/>
                </a:solidFill>
                <a:latin typeface="Constantia" pitchFamily="18" charset="0"/>
                <a:cs typeface="Times New Roman" pitchFamily="18" charset="0"/>
              </a:rPr>
              <a:t>.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US" sz="1050" b="1" dirty="0">
              <a:latin typeface="Constantia" pitchFamily="18" charset="0"/>
              <a:cs typeface="Arial" pitchFamily="34" charset="0"/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1800" b="1" dirty="0" smtClean="0">
                <a:latin typeface="Constantia" pitchFamily="18" charset="0"/>
                <a:cs typeface="Arial" pitchFamily="34" charset="0"/>
              </a:rPr>
              <a:t>#1 </a:t>
            </a:r>
            <a:r>
              <a:rPr lang="en-US" sz="1800" dirty="0" smtClean="0">
                <a:latin typeface="Constantia" pitchFamily="18" charset="0"/>
                <a:cs typeface="Arial" pitchFamily="34" charset="0"/>
              </a:rPr>
              <a:t>– Reduced this by </a:t>
            </a:r>
            <a:r>
              <a:rPr lang="en-US" sz="1800" b="1" u="sng" dirty="0" smtClean="0">
                <a:latin typeface="Constantia" pitchFamily="18" charset="0"/>
                <a:cs typeface="Arial" pitchFamily="34" charset="0"/>
              </a:rPr>
              <a:t>only 5%</a:t>
            </a:r>
            <a:r>
              <a:rPr lang="en-US" sz="1800" dirty="0" smtClean="0">
                <a:latin typeface="Constantia" pitchFamily="18" charset="0"/>
                <a:cs typeface="Arial" pitchFamily="34" charset="0"/>
              </a:rPr>
              <a:t> that would equal a $6.25 / employee  / month savings. ($625 based on 100 person company with $1500 average.)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US" sz="700" dirty="0" smtClean="0">
              <a:latin typeface="Constantia" pitchFamily="18" charset="0"/>
              <a:cs typeface="Arial" pitchFamily="34" charset="0"/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1800" b="1" dirty="0" smtClean="0">
                <a:latin typeface="Constantia" pitchFamily="18" charset="0"/>
                <a:cs typeface="Arial" pitchFamily="34" charset="0"/>
              </a:rPr>
              <a:t>#2 </a:t>
            </a:r>
            <a:r>
              <a:rPr lang="en-US" sz="1800" dirty="0" smtClean="0">
                <a:latin typeface="Constantia" pitchFamily="18" charset="0"/>
                <a:cs typeface="Arial" pitchFamily="34" charset="0"/>
              </a:rPr>
              <a:t>– Reduce this by </a:t>
            </a:r>
            <a:r>
              <a:rPr lang="en-US" sz="1800" b="1" u="sng" dirty="0" smtClean="0">
                <a:latin typeface="Constantia" pitchFamily="18" charset="0"/>
                <a:cs typeface="Arial" pitchFamily="34" charset="0"/>
              </a:rPr>
              <a:t>only 1 day </a:t>
            </a:r>
            <a:r>
              <a:rPr lang="en-US" sz="1800" dirty="0" smtClean="0">
                <a:latin typeface="Constantia" pitchFamily="18" charset="0"/>
                <a:cs typeface="Arial" pitchFamily="34" charset="0"/>
              </a:rPr>
              <a:t>/ year (based on a $50,000 income) and your company will save $16.00 / employee  / month . ($1600.00 based on 100 person company) [National average is 7.4days]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US" sz="800" dirty="0" smtClean="0">
              <a:latin typeface="Constantia" pitchFamily="18" charset="0"/>
              <a:cs typeface="Arial" pitchFamily="34" charset="0"/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1800" b="1" dirty="0" smtClean="0">
                <a:latin typeface="Constantia" pitchFamily="18" charset="0"/>
                <a:cs typeface="Arial" pitchFamily="34" charset="0"/>
              </a:rPr>
              <a:t>#3 – </a:t>
            </a:r>
            <a:r>
              <a:rPr lang="en-US" sz="1800" dirty="0" smtClean="0">
                <a:latin typeface="Constantia" pitchFamily="18" charset="0"/>
                <a:cs typeface="Arial" pitchFamily="34" charset="0"/>
              </a:rPr>
              <a:t>To recruit, train and manage a new quality employee it may cost your organization an average of $40,000. Reduce this by </a:t>
            </a:r>
            <a:r>
              <a:rPr lang="en-US" sz="1800" b="1" u="sng" dirty="0" smtClean="0">
                <a:latin typeface="Constantia" pitchFamily="18" charset="0"/>
                <a:cs typeface="Arial" pitchFamily="34" charset="0"/>
              </a:rPr>
              <a:t>only 1/2 new employee </a:t>
            </a:r>
            <a:r>
              <a:rPr lang="en-US" sz="1800" dirty="0" smtClean="0">
                <a:latin typeface="Constantia" pitchFamily="18" charset="0"/>
                <a:cs typeface="Arial" pitchFamily="34" charset="0"/>
              </a:rPr>
              <a:t>/ year due to </a:t>
            </a:r>
            <a:r>
              <a:rPr lang="en-US" sz="1800" u="sng" dirty="0" smtClean="0">
                <a:latin typeface="Constantia" pitchFamily="18" charset="0"/>
                <a:cs typeface="Arial" pitchFamily="34" charset="0"/>
              </a:rPr>
              <a:t>STD, LTD or retention</a:t>
            </a:r>
            <a:r>
              <a:rPr lang="en-US" sz="1800" dirty="0" smtClean="0">
                <a:latin typeface="Constantia" pitchFamily="18" charset="0"/>
                <a:cs typeface="Arial" pitchFamily="34" charset="0"/>
              </a:rPr>
              <a:t> and you will save $33 / employee  / month . ($3,300 based on 100 person company)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US" sz="700" dirty="0" smtClean="0">
              <a:latin typeface="Constantia" pitchFamily="18" charset="0"/>
              <a:cs typeface="Arial" pitchFamily="34" charset="0"/>
            </a:endParaRPr>
          </a:p>
          <a:p>
            <a:pPr algn="ctr" eaLnBrk="1" hangingPunct="1">
              <a:lnSpc>
                <a:spcPct val="90000"/>
              </a:lnSpc>
              <a:buFontTx/>
              <a:buNone/>
            </a:pPr>
            <a:r>
              <a:rPr lang="en-US" sz="2400" dirty="0" smtClean="0">
                <a:latin typeface="Constantia" pitchFamily="18" charset="0"/>
                <a:cs typeface="Arial" pitchFamily="34" charset="0"/>
              </a:rPr>
              <a:t>Achieve these 3 positive results your organization will save                   </a:t>
            </a:r>
            <a:r>
              <a:rPr lang="en-US" sz="2400" b="1" dirty="0" smtClean="0">
                <a:latin typeface="Constantia" pitchFamily="18" charset="0"/>
                <a:cs typeface="Arial" pitchFamily="34" charset="0"/>
              </a:rPr>
              <a:t>$55.25 / employee / month </a:t>
            </a:r>
            <a:r>
              <a:rPr lang="en-US" sz="2400" dirty="0" smtClean="0">
                <a:latin typeface="Constantia" pitchFamily="18" charset="0"/>
                <a:cs typeface="Arial" pitchFamily="34" charset="0"/>
              </a:rPr>
              <a:t>or</a:t>
            </a:r>
            <a:r>
              <a:rPr lang="en-US" sz="2400" b="1" dirty="0" smtClean="0">
                <a:latin typeface="Constantia" pitchFamily="18" charset="0"/>
                <a:cs typeface="Arial" pitchFamily="34" charset="0"/>
              </a:rPr>
              <a:t> $5,525 / month</a:t>
            </a:r>
            <a:r>
              <a:rPr lang="en-US" sz="2400" dirty="0" smtClean="0">
                <a:latin typeface="Constantia" pitchFamily="18" charset="0"/>
                <a:cs typeface="Arial" pitchFamily="34" charset="0"/>
              </a:rPr>
              <a:t>.</a:t>
            </a:r>
          </a:p>
          <a:p>
            <a:pPr algn="ctr" eaLnBrk="1" hangingPunct="1">
              <a:lnSpc>
                <a:spcPct val="90000"/>
              </a:lnSpc>
              <a:buFontTx/>
              <a:buNone/>
            </a:pPr>
            <a:endParaRPr lang="en-US" sz="900" dirty="0" smtClean="0">
              <a:latin typeface="Constantia" pitchFamily="18" charset="0"/>
              <a:cs typeface="Arial" pitchFamily="34" charset="0"/>
            </a:endParaRPr>
          </a:p>
        </p:txBody>
      </p:sp>
      <p:sp>
        <p:nvSpPr>
          <p:cNvPr id="314376" name="Rectangle 8"/>
          <p:cNvSpPr>
            <a:spLocks noGrp="1" noChangeArrowheads="1"/>
          </p:cNvSpPr>
          <p:nvPr>
            <p:ph type="title"/>
          </p:nvPr>
        </p:nvSpPr>
        <p:spPr>
          <a:xfrm>
            <a:off x="500034" y="142875"/>
            <a:ext cx="8643966" cy="1053877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3600" dirty="0" smtClean="0">
                <a:solidFill>
                  <a:schemeClr val="tx1"/>
                </a:solidFill>
                <a:effectLst/>
                <a:latin typeface="Constantia" pitchFamily="18" charset="0"/>
                <a:cs typeface="Arial" pitchFamily="34" charset="0"/>
              </a:rPr>
              <a:t>Looking at the Business Case</a:t>
            </a:r>
            <a:endParaRPr lang="en-CA" sz="2000" dirty="0" smtClean="0">
              <a:solidFill>
                <a:schemeClr val="tx1"/>
              </a:solidFill>
              <a:effectLst/>
              <a:latin typeface="Constantia" pitchFamily="18" charset="0"/>
              <a:cs typeface="Arial" pitchFamily="34" charset="0"/>
            </a:endParaRPr>
          </a:p>
        </p:txBody>
      </p:sp>
      <p:pic>
        <p:nvPicPr>
          <p:cNvPr id="17412" name="Picture 5" descr="C:\Documents and Settings\user\Desktop\EWS Network\EWSN_logo_suite\EmployeeWellness_Logo2 800x486.g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850" y="5830888"/>
            <a:ext cx="1690688" cy="1027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3" name="Text Box 1079"/>
          <p:cNvSpPr txBox="1">
            <a:spLocks noChangeArrowheads="1"/>
          </p:cNvSpPr>
          <p:nvPr/>
        </p:nvSpPr>
        <p:spPr bwMode="auto">
          <a:xfrm>
            <a:off x="0" y="6453188"/>
            <a:ext cx="2195513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rgbClr val="3856B4"/>
                </a:solidFill>
                <a:latin typeface="Tahoma" pitchFamily="34" charset="0"/>
              </a:defRPr>
            </a:lvl1pPr>
            <a:lvl2pPr marL="742950" indent="-285750" eaLnBrk="0" hangingPunct="0">
              <a:defRPr sz="1600">
                <a:solidFill>
                  <a:srgbClr val="3856B4"/>
                </a:solidFill>
                <a:latin typeface="Tahoma" pitchFamily="34" charset="0"/>
              </a:defRPr>
            </a:lvl2pPr>
            <a:lvl3pPr marL="1143000" indent="-228600" eaLnBrk="0" hangingPunct="0">
              <a:defRPr sz="1600">
                <a:solidFill>
                  <a:srgbClr val="3856B4"/>
                </a:solidFill>
                <a:latin typeface="Tahoma" pitchFamily="34" charset="0"/>
              </a:defRPr>
            </a:lvl3pPr>
            <a:lvl4pPr marL="1600200" indent="-228600" eaLnBrk="0" hangingPunct="0">
              <a:defRPr sz="1600">
                <a:solidFill>
                  <a:srgbClr val="3856B4"/>
                </a:solidFill>
                <a:latin typeface="Tahoma" pitchFamily="34" charset="0"/>
              </a:defRPr>
            </a:lvl4pPr>
            <a:lvl5pPr marL="2057400" indent="-228600" eaLnBrk="0" hangingPunct="0">
              <a:defRPr sz="1600">
                <a:solidFill>
                  <a:srgbClr val="3856B4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3856B4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3856B4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3856B4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3856B4"/>
                </a:solidFill>
                <a:latin typeface="Tahoma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1200" b="1" u="sng">
                <a:solidFill>
                  <a:schemeClr val="tx1"/>
                </a:solidFill>
                <a:latin typeface="Constantia" pitchFamily="18" charset="0"/>
                <a:cs typeface="Arial" pitchFamily="34" charset="0"/>
              </a:rPr>
              <a:t>www.EWSNetwork.com</a:t>
            </a:r>
          </a:p>
        </p:txBody>
      </p:sp>
    </p:spTree>
    <p:extLst>
      <p:ext uri="{BB962C8B-B14F-4D97-AF65-F5344CB8AC3E}">
        <p14:creationId xmlns:p14="http://schemas.microsoft.com/office/powerpoint/2010/main" val="2661347167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86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867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867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867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78" grpId="0" uiExpand="1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Chart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53238204"/>
              </p:ext>
            </p:extLst>
          </p:nvPr>
        </p:nvGraphicFramePr>
        <p:xfrm>
          <a:off x="0" y="1724472"/>
          <a:ext cx="6012160" cy="35047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7" name="Chart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647284"/>
              </p:ext>
            </p:extLst>
          </p:nvPr>
        </p:nvGraphicFramePr>
        <p:xfrm>
          <a:off x="2843808" y="1710190"/>
          <a:ext cx="9217023" cy="37444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6" name="Rectangle 8"/>
          <p:cNvSpPr txBox="1">
            <a:spLocks noChangeArrowheads="1"/>
          </p:cNvSpPr>
          <p:nvPr/>
        </p:nvSpPr>
        <p:spPr>
          <a:xfrm>
            <a:off x="0" y="188640"/>
            <a:ext cx="9144000" cy="1535832"/>
          </a:xfrm>
          <a:prstGeom prst="rect">
            <a:avLst/>
          </a:prstGeom>
        </p:spPr>
        <p:txBody>
          <a:bodyPr anchor="ctr"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en-US" sz="3600" b="1" dirty="0">
                <a:solidFill>
                  <a:schemeClr val="tx1"/>
                </a:solidFill>
                <a:latin typeface="Constantia" pitchFamily="18" charset="0"/>
                <a:cs typeface="Arial" pitchFamily="34" charset="0"/>
              </a:rPr>
              <a:t>Employee Wellness Solutions Network</a:t>
            </a:r>
          </a:p>
          <a:p>
            <a:pPr algn="ctr" fontAlgn="auto">
              <a:spcAft>
                <a:spcPts val="0"/>
              </a:spcAft>
              <a:defRPr/>
            </a:pPr>
            <a:r>
              <a:rPr lang="en-US" sz="2800" b="1" dirty="0">
                <a:solidFill>
                  <a:schemeClr val="tx1"/>
                </a:solidFill>
                <a:latin typeface="Constantia" pitchFamily="18" charset="0"/>
                <a:cs typeface="Arial" pitchFamily="34" charset="0"/>
              </a:rPr>
              <a:t>Client </a:t>
            </a:r>
            <a:r>
              <a:rPr lang="en-US" sz="2800" b="1" dirty="0" smtClean="0">
                <a:solidFill>
                  <a:schemeClr val="tx1"/>
                </a:solidFill>
                <a:latin typeface="Constantia" pitchFamily="18" charset="0"/>
                <a:cs typeface="Arial" pitchFamily="34" charset="0"/>
              </a:rPr>
              <a:t>Distribution</a:t>
            </a:r>
            <a:endParaRPr lang="en-CA" sz="2800" b="1" dirty="0">
              <a:solidFill>
                <a:schemeClr val="tx1"/>
              </a:solidFill>
              <a:latin typeface="Constantia" pitchFamily="18" charset="0"/>
              <a:cs typeface="Arial" pitchFamily="34" charset="0"/>
            </a:endParaRPr>
          </a:p>
        </p:txBody>
      </p:sp>
      <p:pic>
        <p:nvPicPr>
          <p:cNvPr id="12291" name="Picture 5" descr="C:\Documents and Settings\user\Desktop\EWS Network\EWSN_logo_suite\EmployeeWellness_Logo2 800x486.gif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850" y="5830888"/>
            <a:ext cx="1690688" cy="1027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2" name="Text Box 1079"/>
          <p:cNvSpPr txBox="1">
            <a:spLocks noChangeArrowheads="1"/>
          </p:cNvSpPr>
          <p:nvPr/>
        </p:nvSpPr>
        <p:spPr bwMode="auto">
          <a:xfrm>
            <a:off x="0" y="6453188"/>
            <a:ext cx="2195513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rgbClr val="3856B4"/>
                </a:solidFill>
                <a:latin typeface="Tahoma" pitchFamily="34" charset="0"/>
              </a:defRPr>
            </a:lvl1pPr>
            <a:lvl2pPr marL="742950" indent="-285750" eaLnBrk="0" hangingPunct="0">
              <a:defRPr sz="1600">
                <a:solidFill>
                  <a:srgbClr val="3856B4"/>
                </a:solidFill>
                <a:latin typeface="Tahoma" pitchFamily="34" charset="0"/>
              </a:defRPr>
            </a:lvl2pPr>
            <a:lvl3pPr marL="1143000" indent="-228600" eaLnBrk="0" hangingPunct="0">
              <a:defRPr sz="1600">
                <a:solidFill>
                  <a:srgbClr val="3856B4"/>
                </a:solidFill>
                <a:latin typeface="Tahoma" pitchFamily="34" charset="0"/>
              </a:defRPr>
            </a:lvl3pPr>
            <a:lvl4pPr marL="1600200" indent="-228600" eaLnBrk="0" hangingPunct="0">
              <a:defRPr sz="1600">
                <a:solidFill>
                  <a:srgbClr val="3856B4"/>
                </a:solidFill>
                <a:latin typeface="Tahoma" pitchFamily="34" charset="0"/>
              </a:defRPr>
            </a:lvl4pPr>
            <a:lvl5pPr marL="2057400" indent="-228600" eaLnBrk="0" hangingPunct="0">
              <a:defRPr sz="1600">
                <a:solidFill>
                  <a:srgbClr val="3856B4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3856B4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3856B4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3856B4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3856B4"/>
                </a:solidFill>
                <a:latin typeface="Tahoma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1200" b="1" u="sng" dirty="0">
                <a:solidFill>
                  <a:schemeClr val="tx1"/>
                </a:solidFill>
                <a:latin typeface="Constantia" pitchFamily="18" charset="0"/>
                <a:cs typeface="Arial" charset="0"/>
              </a:rPr>
              <a:t>www.EWSNetwork.com</a:t>
            </a:r>
          </a:p>
        </p:txBody>
      </p:sp>
      <p:sp>
        <p:nvSpPr>
          <p:cNvPr id="9" name="TextBox 2"/>
          <p:cNvSpPr txBox="1">
            <a:spLocks noChangeArrowheads="1"/>
          </p:cNvSpPr>
          <p:nvPr/>
        </p:nvSpPr>
        <p:spPr bwMode="auto">
          <a:xfrm>
            <a:off x="5148064" y="5149291"/>
            <a:ext cx="3419847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1600">
                <a:solidFill>
                  <a:srgbClr val="3856B4"/>
                </a:solidFill>
                <a:latin typeface="Tahoma" pitchFamily="34" charset="0"/>
              </a:defRPr>
            </a:lvl1pPr>
            <a:lvl2pPr marL="742950" indent="-285750" eaLnBrk="0" hangingPunct="0">
              <a:defRPr sz="1600">
                <a:solidFill>
                  <a:srgbClr val="3856B4"/>
                </a:solidFill>
                <a:latin typeface="Tahoma" pitchFamily="34" charset="0"/>
              </a:defRPr>
            </a:lvl2pPr>
            <a:lvl3pPr marL="1143000" indent="-228600" eaLnBrk="0" hangingPunct="0">
              <a:defRPr sz="1600">
                <a:solidFill>
                  <a:srgbClr val="3856B4"/>
                </a:solidFill>
                <a:latin typeface="Tahoma" pitchFamily="34" charset="0"/>
              </a:defRPr>
            </a:lvl3pPr>
            <a:lvl4pPr marL="1600200" indent="-228600" eaLnBrk="0" hangingPunct="0">
              <a:defRPr sz="1600">
                <a:solidFill>
                  <a:srgbClr val="3856B4"/>
                </a:solidFill>
                <a:latin typeface="Tahoma" pitchFamily="34" charset="0"/>
              </a:defRPr>
            </a:lvl4pPr>
            <a:lvl5pPr marL="2057400" indent="-228600" eaLnBrk="0" hangingPunct="0">
              <a:defRPr sz="1600">
                <a:solidFill>
                  <a:srgbClr val="3856B4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3856B4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3856B4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3856B4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3856B4"/>
                </a:solidFill>
                <a:latin typeface="Tahoma" pitchFamily="34" charset="0"/>
              </a:defRPr>
            </a:lvl9pPr>
          </a:lstStyle>
          <a:p>
            <a:pPr algn="ctr" eaLnBrk="1" hangingPunct="1"/>
            <a:r>
              <a:rPr lang="en-US" b="1" dirty="0">
                <a:solidFill>
                  <a:srgbClr val="69A12B"/>
                </a:solidFill>
                <a:latin typeface="Constantia" pitchFamily="18" charset="0"/>
                <a:cs typeface="Arial" charset="0"/>
              </a:rPr>
              <a:t>Monthly Investment, </a:t>
            </a:r>
          </a:p>
          <a:p>
            <a:pPr algn="ctr" eaLnBrk="1" hangingPunct="1"/>
            <a:r>
              <a:rPr lang="en-US" b="1" dirty="0">
                <a:solidFill>
                  <a:srgbClr val="69A12B"/>
                </a:solidFill>
                <a:latin typeface="Constantia" pitchFamily="18" charset="0"/>
                <a:cs typeface="Arial" charset="0"/>
              </a:rPr>
              <a:t>% of overall Clients</a:t>
            </a:r>
          </a:p>
        </p:txBody>
      </p:sp>
      <p:sp>
        <p:nvSpPr>
          <p:cNvPr id="10" name="TextBox 2"/>
          <p:cNvSpPr txBox="1">
            <a:spLocks noChangeArrowheads="1"/>
          </p:cNvSpPr>
          <p:nvPr/>
        </p:nvSpPr>
        <p:spPr bwMode="auto">
          <a:xfrm>
            <a:off x="683568" y="5122863"/>
            <a:ext cx="3419847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1600">
                <a:solidFill>
                  <a:srgbClr val="3856B4"/>
                </a:solidFill>
                <a:latin typeface="Tahoma" pitchFamily="34" charset="0"/>
              </a:defRPr>
            </a:lvl1pPr>
            <a:lvl2pPr marL="742950" indent="-285750" eaLnBrk="0" hangingPunct="0">
              <a:defRPr sz="1600">
                <a:solidFill>
                  <a:srgbClr val="3856B4"/>
                </a:solidFill>
                <a:latin typeface="Tahoma" pitchFamily="34" charset="0"/>
              </a:defRPr>
            </a:lvl2pPr>
            <a:lvl3pPr marL="1143000" indent="-228600" eaLnBrk="0" hangingPunct="0">
              <a:defRPr sz="1600">
                <a:solidFill>
                  <a:srgbClr val="3856B4"/>
                </a:solidFill>
                <a:latin typeface="Tahoma" pitchFamily="34" charset="0"/>
              </a:defRPr>
            </a:lvl3pPr>
            <a:lvl4pPr marL="1600200" indent="-228600" eaLnBrk="0" hangingPunct="0">
              <a:defRPr sz="1600">
                <a:solidFill>
                  <a:srgbClr val="3856B4"/>
                </a:solidFill>
                <a:latin typeface="Tahoma" pitchFamily="34" charset="0"/>
              </a:defRPr>
            </a:lvl4pPr>
            <a:lvl5pPr marL="2057400" indent="-228600" eaLnBrk="0" hangingPunct="0">
              <a:defRPr sz="1600">
                <a:solidFill>
                  <a:srgbClr val="3856B4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3856B4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3856B4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3856B4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3856B4"/>
                </a:solidFill>
                <a:latin typeface="Tahoma" pitchFamily="34" charset="0"/>
              </a:defRPr>
            </a:lvl9pPr>
          </a:lstStyle>
          <a:p>
            <a:pPr algn="ctr" eaLnBrk="1" hangingPunct="1"/>
            <a:r>
              <a:rPr lang="en-US" b="1" dirty="0">
                <a:solidFill>
                  <a:srgbClr val="69A12B"/>
                </a:solidFill>
                <a:latin typeface="Constantia" pitchFamily="18" charset="0"/>
                <a:cs typeface="Arial" charset="0"/>
              </a:rPr>
              <a:t>Company Size, </a:t>
            </a:r>
          </a:p>
          <a:p>
            <a:pPr algn="ctr" eaLnBrk="1" hangingPunct="1"/>
            <a:r>
              <a:rPr lang="en-US" b="1" dirty="0">
                <a:solidFill>
                  <a:srgbClr val="69A12B"/>
                </a:solidFill>
                <a:latin typeface="Constantia" pitchFamily="18" charset="0"/>
                <a:cs typeface="Arial" charset="0"/>
              </a:rPr>
              <a:t>% of overall Clients</a:t>
            </a:r>
          </a:p>
        </p:txBody>
      </p:sp>
    </p:spTree>
    <p:extLst>
      <p:ext uri="{BB962C8B-B14F-4D97-AF65-F5344CB8AC3E}">
        <p14:creationId xmlns:p14="http://schemas.microsoft.com/office/powerpoint/2010/main" val="53987458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ext Box 33"/>
          <p:cNvSpPr txBox="1">
            <a:spLocks noChangeArrowheads="1"/>
          </p:cNvSpPr>
          <p:nvPr/>
        </p:nvSpPr>
        <p:spPr bwMode="auto">
          <a:xfrm>
            <a:off x="1143000" y="4495800"/>
            <a:ext cx="7696200" cy="6309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rgbClr val="3856B4"/>
                </a:solidFill>
                <a:latin typeface="Tahoma" pitchFamily="34" charset="0"/>
              </a:defRPr>
            </a:lvl1pPr>
            <a:lvl2pPr marL="742950" indent="-285750" eaLnBrk="0" hangingPunct="0">
              <a:defRPr sz="1600">
                <a:solidFill>
                  <a:srgbClr val="3856B4"/>
                </a:solidFill>
                <a:latin typeface="Tahoma" pitchFamily="34" charset="0"/>
              </a:defRPr>
            </a:lvl2pPr>
            <a:lvl3pPr marL="1143000" indent="-228600" eaLnBrk="0" hangingPunct="0">
              <a:defRPr sz="1600">
                <a:solidFill>
                  <a:srgbClr val="3856B4"/>
                </a:solidFill>
                <a:latin typeface="Tahoma" pitchFamily="34" charset="0"/>
              </a:defRPr>
            </a:lvl3pPr>
            <a:lvl4pPr marL="1600200" indent="-228600" eaLnBrk="0" hangingPunct="0">
              <a:defRPr sz="1600">
                <a:solidFill>
                  <a:srgbClr val="3856B4"/>
                </a:solidFill>
                <a:latin typeface="Tahoma" pitchFamily="34" charset="0"/>
              </a:defRPr>
            </a:lvl4pPr>
            <a:lvl5pPr marL="2057400" indent="-228600" eaLnBrk="0" hangingPunct="0">
              <a:defRPr sz="1600">
                <a:solidFill>
                  <a:srgbClr val="3856B4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3856B4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3856B4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3856B4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3856B4"/>
                </a:solidFill>
                <a:latin typeface="Tahoma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200" b="1" dirty="0">
                <a:solidFill>
                  <a:schemeClr val="tx1"/>
                </a:solidFill>
                <a:latin typeface="Constantia" pitchFamily="18" charset="0"/>
                <a:cs typeface="Arial" charset="0"/>
              </a:rPr>
              <a:t>              </a:t>
            </a:r>
            <a:r>
              <a:rPr lang="en-US" sz="1400" b="1" dirty="0">
                <a:solidFill>
                  <a:schemeClr val="tx1"/>
                </a:solidFill>
                <a:latin typeface="Constantia" pitchFamily="18" charset="0"/>
                <a:cs typeface="Arial" charset="0"/>
              </a:rPr>
              <a:t>Healthy/             </a:t>
            </a:r>
            <a:r>
              <a:rPr lang="en-US" sz="1400" b="1" dirty="0" smtClean="0">
                <a:solidFill>
                  <a:schemeClr val="tx1"/>
                </a:solidFill>
                <a:latin typeface="Constantia" pitchFamily="18" charset="0"/>
                <a:cs typeface="Arial" charset="0"/>
              </a:rPr>
              <a:t>   At-Risk</a:t>
            </a:r>
            <a:r>
              <a:rPr lang="en-US" sz="1400" b="1" dirty="0">
                <a:solidFill>
                  <a:schemeClr val="tx1"/>
                </a:solidFill>
                <a:latin typeface="Constantia" pitchFamily="18" charset="0"/>
                <a:cs typeface="Arial" charset="0"/>
              </a:rPr>
              <a:t>	     </a:t>
            </a:r>
            <a:r>
              <a:rPr lang="en-US" sz="1400" b="1" dirty="0" smtClean="0">
                <a:solidFill>
                  <a:schemeClr val="tx1"/>
                </a:solidFill>
                <a:latin typeface="Constantia" pitchFamily="18" charset="0"/>
                <a:cs typeface="Arial" charset="0"/>
              </a:rPr>
              <a:t>    High </a:t>
            </a:r>
            <a:r>
              <a:rPr lang="en-US" sz="1400" b="1" dirty="0">
                <a:solidFill>
                  <a:schemeClr val="tx1"/>
                </a:solidFill>
                <a:latin typeface="Constantia" pitchFamily="18" charset="0"/>
                <a:cs typeface="Arial" charset="0"/>
              </a:rPr>
              <a:t>Risk     </a:t>
            </a:r>
            <a:r>
              <a:rPr lang="en-US" sz="1400" b="1" dirty="0" smtClean="0">
                <a:solidFill>
                  <a:schemeClr val="tx1"/>
                </a:solidFill>
                <a:latin typeface="Constantia" pitchFamily="18" charset="0"/>
                <a:cs typeface="Arial" charset="0"/>
              </a:rPr>
              <a:t>   Early         Active</a:t>
            </a:r>
            <a:endParaRPr lang="en-US" sz="1400" b="1" dirty="0">
              <a:solidFill>
                <a:schemeClr val="tx1"/>
              </a:solidFill>
              <a:latin typeface="Constantia" pitchFamily="18" charset="0"/>
              <a:cs typeface="Arial" charset="0"/>
            </a:endParaRPr>
          </a:p>
          <a:p>
            <a:pPr eaLnBrk="1" hangingPunct="1">
              <a:spcBef>
                <a:spcPct val="50000"/>
              </a:spcBef>
            </a:pPr>
            <a:r>
              <a:rPr lang="en-US" sz="1400" b="1" dirty="0">
                <a:solidFill>
                  <a:schemeClr val="tx1"/>
                </a:solidFill>
                <a:latin typeface="Constantia" pitchFamily="18" charset="0"/>
                <a:cs typeface="Arial" charset="0"/>
              </a:rPr>
              <a:t>           </a:t>
            </a:r>
            <a:r>
              <a:rPr lang="en-US" sz="1400" b="1" dirty="0" smtClean="0">
                <a:solidFill>
                  <a:schemeClr val="tx1"/>
                </a:solidFill>
                <a:latin typeface="Constantia" pitchFamily="18" charset="0"/>
                <a:cs typeface="Arial" charset="0"/>
              </a:rPr>
              <a:t> Low </a:t>
            </a:r>
            <a:r>
              <a:rPr lang="en-US" sz="1400" b="1" dirty="0">
                <a:solidFill>
                  <a:schemeClr val="tx1"/>
                </a:solidFill>
                <a:latin typeface="Constantia" pitchFamily="18" charset="0"/>
                <a:cs typeface="Arial" charset="0"/>
              </a:rPr>
              <a:t>Risk                              </a:t>
            </a:r>
            <a:r>
              <a:rPr lang="en-US" sz="1400" b="1" dirty="0" smtClean="0">
                <a:solidFill>
                  <a:schemeClr val="tx1"/>
                </a:solidFill>
                <a:latin typeface="Constantia" pitchFamily="18" charset="0"/>
                <a:cs typeface="Arial" charset="0"/>
              </a:rPr>
              <a:t>                                    Symptoms   </a:t>
            </a:r>
            <a:r>
              <a:rPr lang="en-US" sz="1400" b="1" dirty="0">
                <a:solidFill>
                  <a:schemeClr val="tx1"/>
                </a:solidFill>
                <a:latin typeface="Constantia" pitchFamily="18" charset="0"/>
                <a:cs typeface="Arial" charset="0"/>
              </a:rPr>
              <a:t>Disease</a:t>
            </a:r>
            <a:endParaRPr lang="en-CA" sz="1400" b="1" dirty="0">
              <a:solidFill>
                <a:schemeClr val="tx1"/>
              </a:solidFill>
              <a:latin typeface="Constantia" pitchFamily="18" charset="0"/>
              <a:cs typeface="Arial" charset="0"/>
            </a:endParaRPr>
          </a:p>
        </p:txBody>
      </p:sp>
      <p:sp>
        <p:nvSpPr>
          <p:cNvPr id="14339" name="Text Box 34"/>
          <p:cNvSpPr txBox="1">
            <a:spLocks noChangeArrowheads="1"/>
          </p:cNvSpPr>
          <p:nvPr/>
        </p:nvSpPr>
        <p:spPr bwMode="auto">
          <a:xfrm>
            <a:off x="0" y="990600"/>
            <a:ext cx="914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rgbClr val="3856B4"/>
                </a:solidFill>
                <a:latin typeface="Tahoma" pitchFamily="34" charset="0"/>
              </a:defRPr>
            </a:lvl1pPr>
            <a:lvl2pPr marL="742950" indent="-285750" eaLnBrk="0" hangingPunct="0">
              <a:defRPr sz="1600">
                <a:solidFill>
                  <a:srgbClr val="3856B4"/>
                </a:solidFill>
                <a:latin typeface="Tahoma" pitchFamily="34" charset="0"/>
              </a:defRPr>
            </a:lvl2pPr>
            <a:lvl3pPr marL="1143000" indent="-228600" eaLnBrk="0" hangingPunct="0">
              <a:defRPr sz="1600">
                <a:solidFill>
                  <a:srgbClr val="3856B4"/>
                </a:solidFill>
                <a:latin typeface="Tahoma" pitchFamily="34" charset="0"/>
              </a:defRPr>
            </a:lvl3pPr>
            <a:lvl4pPr marL="1600200" indent="-228600" eaLnBrk="0" hangingPunct="0">
              <a:defRPr sz="1600">
                <a:solidFill>
                  <a:srgbClr val="3856B4"/>
                </a:solidFill>
                <a:latin typeface="Tahoma" pitchFamily="34" charset="0"/>
              </a:defRPr>
            </a:lvl4pPr>
            <a:lvl5pPr marL="2057400" indent="-228600" eaLnBrk="0" hangingPunct="0">
              <a:defRPr sz="1600">
                <a:solidFill>
                  <a:srgbClr val="3856B4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3856B4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3856B4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3856B4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3856B4"/>
                </a:solidFill>
                <a:latin typeface="Tahoma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2400" b="1" i="1" dirty="0">
                <a:solidFill>
                  <a:schemeClr val="tx1"/>
                </a:solidFill>
                <a:latin typeface="Constantia" pitchFamily="18" charset="0"/>
                <a:cs typeface="Arial" charset="0"/>
              </a:rPr>
              <a:t>“Disease Costs, Prevention Saves”</a:t>
            </a:r>
            <a:endParaRPr lang="en-CA" sz="2400" b="1" i="1" dirty="0">
              <a:solidFill>
                <a:schemeClr val="tx1"/>
              </a:solidFill>
              <a:latin typeface="Constantia" pitchFamily="18" charset="0"/>
              <a:cs typeface="Arial" charset="0"/>
            </a:endParaRPr>
          </a:p>
        </p:txBody>
      </p:sp>
      <p:sp>
        <p:nvSpPr>
          <p:cNvPr id="41" name="Rectangle 40"/>
          <p:cNvSpPr/>
          <p:nvPr/>
        </p:nvSpPr>
        <p:spPr bwMode="auto">
          <a:xfrm>
            <a:off x="1475656" y="2923937"/>
            <a:ext cx="1224136" cy="1569660"/>
          </a:xfrm>
          <a:prstGeom prst="rect">
            <a:avLst/>
          </a:prstGeom>
          <a:solidFill>
            <a:srgbClr val="99CC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innerShdw blurRad="63500" dist="50800" dir="16200000">
              <a:prstClr val="black">
                <a:alpha val="50000"/>
              </a:prstClr>
            </a:innerShdw>
          </a:effectLst>
        </p:spPr>
        <p:txBody>
          <a:bodyPr wrap="square">
            <a:spAutoFit/>
          </a:bodyPr>
          <a:lstStyle/>
          <a:p>
            <a:pPr>
              <a:defRPr/>
            </a:pPr>
            <a:endParaRPr lang="en-US" dirty="0">
              <a:solidFill>
                <a:schemeClr val="tx1"/>
              </a:solidFill>
              <a:latin typeface="Constantia" pitchFamily="18" charset="0"/>
              <a:cs typeface="Arial" pitchFamily="34" charset="0"/>
            </a:endParaRPr>
          </a:p>
          <a:p>
            <a:pPr>
              <a:defRPr/>
            </a:pPr>
            <a:endParaRPr lang="en-US" dirty="0">
              <a:solidFill>
                <a:schemeClr val="tx1"/>
              </a:solidFill>
              <a:latin typeface="Constantia" pitchFamily="18" charset="0"/>
              <a:cs typeface="Arial" pitchFamily="34" charset="0"/>
            </a:endParaRPr>
          </a:p>
          <a:p>
            <a:pPr>
              <a:defRPr/>
            </a:pPr>
            <a:endParaRPr lang="en-US" dirty="0">
              <a:solidFill>
                <a:schemeClr val="tx1"/>
              </a:solidFill>
              <a:latin typeface="Constantia" pitchFamily="18" charset="0"/>
              <a:cs typeface="Arial" pitchFamily="34" charset="0"/>
            </a:endParaRPr>
          </a:p>
          <a:p>
            <a:pPr>
              <a:defRPr/>
            </a:pPr>
            <a:endParaRPr lang="en-US" dirty="0">
              <a:solidFill>
                <a:schemeClr val="tx1"/>
              </a:solidFill>
              <a:latin typeface="Constantia" pitchFamily="18" charset="0"/>
              <a:cs typeface="Arial" pitchFamily="34" charset="0"/>
            </a:endParaRPr>
          </a:p>
          <a:p>
            <a:pPr>
              <a:defRPr/>
            </a:pPr>
            <a:endParaRPr lang="en-US" dirty="0">
              <a:solidFill>
                <a:schemeClr val="tx1"/>
              </a:solidFill>
              <a:latin typeface="Constantia" pitchFamily="18" charset="0"/>
              <a:cs typeface="Arial" pitchFamily="34" charset="0"/>
            </a:endParaRPr>
          </a:p>
          <a:p>
            <a:pPr>
              <a:defRPr/>
            </a:pPr>
            <a:endParaRPr lang="en-US" dirty="0">
              <a:solidFill>
                <a:schemeClr val="tx1"/>
              </a:solidFill>
              <a:latin typeface="Constantia" pitchFamily="18" charset="0"/>
              <a:cs typeface="Arial" pitchFamily="34" charset="0"/>
            </a:endParaRPr>
          </a:p>
        </p:txBody>
      </p:sp>
      <p:sp>
        <p:nvSpPr>
          <p:cNvPr id="42" name="Rectangle 41"/>
          <p:cNvSpPr/>
          <p:nvPr/>
        </p:nvSpPr>
        <p:spPr bwMode="auto">
          <a:xfrm>
            <a:off x="2915816" y="2689044"/>
            <a:ext cx="1129234" cy="1815882"/>
          </a:xfrm>
          <a:prstGeom prst="rect">
            <a:avLst/>
          </a:prstGeom>
          <a:solidFill>
            <a:schemeClr val="accent3">
              <a:lumMod val="50000"/>
              <a:lumOff val="5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innerShdw blurRad="63500" dist="50800" dir="16200000">
              <a:prstClr val="black">
                <a:alpha val="50000"/>
              </a:prstClr>
            </a:innerShdw>
          </a:effectLst>
        </p:spPr>
        <p:txBody>
          <a:bodyPr wrap="square">
            <a:spAutoFit/>
          </a:bodyPr>
          <a:lstStyle/>
          <a:p>
            <a:pPr>
              <a:defRPr/>
            </a:pPr>
            <a:endParaRPr lang="en-US" dirty="0">
              <a:solidFill>
                <a:schemeClr val="tx1"/>
              </a:solidFill>
              <a:latin typeface="Constantia" pitchFamily="18" charset="0"/>
              <a:cs typeface="Arial" pitchFamily="34" charset="0"/>
            </a:endParaRPr>
          </a:p>
          <a:p>
            <a:pPr>
              <a:defRPr/>
            </a:pPr>
            <a:endParaRPr lang="en-US" dirty="0">
              <a:solidFill>
                <a:schemeClr val="tx1"/>
              </a:solidFill>
              <a:latin typeface="Constantia" pitchFamily="18" charset="0"/>
              <a:cs typeface="Arial" pitchFamily="34" charset="0"/>
            </a:endParaRPr>
          </a:p>
          <a:p>
            <a:pPr>
              <a:defRPr/>
            </a:pPr>
            <a:endParaRPr lang="en-US" dirty="0">
              <a:solidFill>
                <a:schemeClr val="tx1"/>
              </a:solidFill>
              <a:latin typeface="Constantia" pitchFamily="18" charset="0"/>
              <a:cs typeface="Arial" pitchFamily="34" charset="0"/>
            </a:endParaRPr>
          </a:p>
          <a:p>
            <a:pPr>
              <a:defRPr/>
            </a:pPr>
            <a:endParaRPr lang="en-US" dirty="0">
              <a:solidFill>
                <a:schemeClr val="tx1"/>
              </a:solidFill>
              <a:latin typeface="Constantia" pitchFamily="18" charset="0"/>
              <a:cs typeface="Arial" pitchFamily="34" charset="0"/>
            </a:endParaRPr>
          </a:p>
          <a:p>
            <a:pPr>
              <a:defRPr/>
            </a:pPr>
            <a:endParaRPr lang="en-US" dirty="0">
              <a:solidFill>
                <a:schemeClr val="tx1"/>
              </a:solidFill>
              <a:latin typeface="Constantia" pitchFamily="18" charset="0"/>
              <a:cs typeface="Arial" pitchFamily="34" charset="0"/>
            </a:endParaRPr>
          </a:p>
          <a:p>
            <a:pPr>
              <a:defRPr/>
            </a:pPr>
            <a:endParaRPr lang="en-US" dirty="0">
              <a:solidFill>
                <a:schemeClr val="tx1"/>
              </a:solidFill>
              <a:latin typeface="Constantia" pitchFamily="18" charset="0"/>
              <a:cs typeface="Arial" pitchFamily="34" charset="0"/>
            </a:endParaRPr>
          </a:p>
          <a:p>
            <a:pPr>
              <a:defRPr/>
            </a:pPr>
            <a:endParaRPr lang="en-US" dirty="0">
              <a:solidFill>
                <a:schemeClr val="tx1"/>
              </a:solidFill>
              <a:latin typeface="Constantia" pitchFamily="18" charset="0"/>
              <a:cs typeface="Arial" pitchFamily="34" charset="0"/>
            </a:endParaRPr>
          </a:p>
        </p:txBody>
      </p:sp>
      <p:sp>
        <p:nvSpPr>
          <p:cNvPr id="43" name="Rectangle 42"/>
          <p:cNvSpPr/>
          <p:nvPr/>
        </p:nvSpPr>
        <p:spPr bwMode="auto">
          <a:xfrm>
            <a:off x="4262997" y="2524381"/>
            <a:ext cx="885067" cy="1969770"/>
          </a:xfrm>
          <a:prstGeom prst="rect">
            <a:avLst/>
          </a:prstGeom>
          <a:solidFill>
            <a:srgbClr val="FFC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innerShdw blurRad="63500" dist="50800" dir="16200000">
              <a:prstClr val="black">
                <a:alpha val="50000"/>
              </a:prstClr>
            </a:innerShdw>
          </a:effectLst>
        </p:spPr>
        <p:txBody>
          <a:bodyPr wrap="square">
            <a:spAutoFit/>
          </a:bodyPr>
          <a:lstStyle/>
          <a:p>
            <a:pPr>
              <a:defRPr/>
            </a:pPr>
            <a:endParaRPr lang="en-US" dirty="0">
              <a:solidFill>
                <a:schemeClr val="tx1"/>
              </a:solidFill>
              <a:latin typeface="Constantia" pitchFamily="18" charset="0"/>
              <a:cs typeface="Arial" pitchFamily="34" charset="0"/>
            </a:endParaRPr>
          </a:p>
          <a:p>
            <a:pPr>
              <a:defRPr/>
            </a:pPr>
            <a:endParaRPr lang="en-US" sz="1000" dirty="0">
              <a:solidFill>
                <a:schemeClr val="tx1"/>
              </a:solidFill>
              <a:latin typeface="Constantia" pitchFamily="18" charset="0"/>
              <a:cs typeface="Arial" pitchFamily="34" charset="0"/>
            </a:endParaRPr>
          </a:p>
          <a:p>
            <a:pPr>
              <a:defRPr/>
            </a:pPr>
            <a:endParaRPr lang="en-US" dirty="0">
              <a:solidFill>
                <a:schemeClr val="tx1"/>
              </a:solidFill>
              <a:latin typeface="Constantia" pitchFamily="18" charset="0"/>
              <a:cs typeface="Arial" pitchFamily="34" charset="0"/>
            </a:endParaRPr>
          </a:p>
          <a:p>
            <a:pPr>
              <a:defRPr/>
            </a:pPr>
            <a:endParaRPr lang="en-US" dirty="0">
              <a:solidFill>
                <a:schemeClr val="tx1"/>
              </a:solidFill>
              <a:latin typeface="Constantia" pitchFamily="18" charset="0"/>
              <a:cs typeface="Arial" pitchFamily="34" charset="0"/>
            </a:endParaRPr>
          </a:p>
          <a:p>
            <a:pPr>
              <a:defRPr/>
            </a:pPr>
            <a:endParaRPr lang="en-US" dirty="0">
              <a:solidFill>
                <a:schemeClr val="tx1"/>
              </a:solidFill>
              <a:latin typeface="Constantia" pitchFamily="18" charset="0"/>
              <a:cs typeface="Arial" pitchFamily="34" charset="0"/>
            </a:endParaRPr>
          </a:p>
          <a:p>
            <a:pPr>
              <a:defRPr/>
            </a:pPr>
            <a:endParaRPr lang="en-US" dirty="0">
              <a:solidFill>
                <a:schemeClr val="tx1"/>
              </a:solidFill>
              <a:latin typeface="Constantia" pitchFamily="18" charset="0"/>
              <a:cs typeface="Arial" pitchFamily="34" charset="0"/>
            </a:endParaRPr>
          </a:p>
          <a:p>
            <a:pPr>
              <a:defRPr/>
            </a:pPr>
            <a:endParaRPr lang="en-US" dirty="0">
              <a:solidFill>
                <a:schemeClr val="tx1"/>
              </a:solidFill>
              <a:latin typeface="Constantia" pitchFamily="18" charset="0"/>
              <a:cs typeface="Arial" pitchFamily="34" charset="0"/>
            </a:endParaRPr>
          </a:p>
          <a:p>
            <a:pPr>
              <a:defRPr/>
            </a:pPr>
            <a:endParaRPr lang="en-US" dirty="0">
              <a:solidFill>
                <a:schemeClr val="tx1"/>
              </a:solidFill>
              <a:latin typeface="Constantia" pitchFamily="18" charset="0"/>
              <a:cs typeface="Arial" pitchFamily="34" charset="0"/>
            </a:endParaRPr>
          </a:p>
        </p:txBody>
      </p:sp>
      <p:sp>
        <p:nvSpPr>
          <p:cNvPr id="44" name="Rectangle 43"/>
          <p:cNvSpPr/>
          <p:nvPr/>
        </p:nvSpPr>
        <p:spPr bwMode="auto">
          <a:xfrm>
            <a:off x="5364088" y="2214554"/>
            <a:ext cx="785818" cy="2308324"/>
          </a:xfrm>
          <a:prstGeom prst="rect">
            <a:avLst/>
          </a:prstGeom>
          <a:solidFill>
            <a:srgbClr val="FFFF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innerShdw blurRad="63500" dist="50800" dir="16200000">
              <a:prstClr val="black">
                <a:alpha val="50000"/>
              </a:prstClr>
            </a:innerShdw>
          </a:effectLst>
        </p:spPr>
        <p:txBody>
          <a:bodyPr>
            <a:spAutoFit/>
          </a:bodyPr>
          <a:lstStyle/>
          <a:p>
            <a:pPr>
              <a:defRPr/>
            </a:pPr>
            <a:endParaRPr lang="en-US" dirty="0">
              <a:solidFill>
                <a:schemeClr val="tx1"/>
              </a:solidFill>
              <a:latin typeface="Constantia" pitchFamily="18" charset="0"/>
              <a:cs typeface="Arial" pitchFamily="34" charset="0"/>
            </a:endParaRPr>
          </a:p>
          <a:p>
            <a:pPr>
              <a:defRPr/>
            </a:pPr>
            <a:endParaRPr lang="en-US" dirty="0">
              <a:solidFill>
                <a:schemeClr val="tx1"/>
              </a:solidFill>
              <a:latin typeface="Constantia" pitchFamily="18" charset="0"/>
              <a:cs typeface="Arial" pitchFamily="34" charset="0"/>
            </a:endParaRPr>
          </a:p>
          <a:p>
            <a:pPr>
              <a:defRPr/>
            </a:pPr>
            <a:endParaRPr lang="en-US" dirty="0">
              <a:solidFill>
                <a:schemeClr val="tx1"/>
              </a:solidFill>
              <a:latin typeface="Constantia" pitchFamily="18" charset="0"/>
              <a:cs typeface="Arial" pitchFamily="34" charset="0"/>
            </a:endParaRPr>
          </a:p>
          <a:p>
            <a:pPr>
              <a:defRPr/>
            </a:pPr>
            <a:endParaRPr lang="en-US" dirty="0">
              <a:solidFill>
                <a:schemeClr val="tx1"/>
              </a:solidFill>
              <a:latin typeface="Constantia" pitchFamily="18" charset="0"/>
              <a:cs typeface="Arial" pitchFamily="34" charset="0"/>
            </a:endParaRPr>
          </a:p>
          <a:p>
            <a:pPr>
              <a:defRPr/>
            </a:pPr>
            <a:endParaRPr lang="en-US" dirty="0">
              <a:solidFill>
                <a:schemeClr val="tx1"/>
              </a:solidFill>
              <a:latin typeface="Constantia" pitchFamily="18" charset="0"/>
              <a:cs typeface="Arial" pitchFamily="34" charset="0"/>
            </a:endParaRPr>
          </a:p>
          <a:p>
            <a:pPr>
              <a:defRPr/>
            </a:pPr>
            <a:endParaRPr lang="en-US" dirty="0">
              <a:solidFill>
                <a:schemeClr val="tx1"/>
              </a:solidFill>
              <a:latin typeface="Constantia" pitchFamily="18" charset="0"/>
              <a:cs typeface="Arial" pitchFamily="34" charset="0"/>
            </a:endParaRPr>
          </a:p>
          <a:p>
            <a:pPr>
              <a:defRPr/>
            </a:pPr>
            <a:endParaRPr lang="en-US" dirty="0">
              <a:solidFill>
                <a:schemeClr val="tx1"/>
              </a:solidFill>
              <a:latin typeface="Constantia" pitchFamily="18" charset="0"/>
              <a:cs typeface="Arial" pitchFamily="34" charset="0"/>
            </a:endParaRPr>
          </a:p>
          <a:p>
            <a:pPr>
              <a:defRPr/>
            </a:pPr>
            <a:endParaRPr lang="en-US" dirty="0">
              <a:solidFill>
                <a:schemeClr val="tx1"/>
              </a:solidFill>
              <a:latin typeface="Constantia" pitchFamily="18" charset="0"/>
              <a:cs typeface="Arial" pitchFamily="34" charset="0"/>
            </a:endParaRPr>
          </a:p>
          <a:p>
            <a:pPr>
              <a:defRPr/>
            </a:pPr>
            <a:endParaRPr lang="en-US" dirty="0">
              <a:solidFill>
                <a:schemeClr val="tx1"/>
              </a:solidFill>
              <a:latin typeface="Constantia" pitchFamily="18" charset="0"/>
              <a:cs typeface="Arial" pitchFamily="34" charset="0"/>
            </a:endParaRPr>
          </a:p>
        </p:txBody>
      </p:sp>
      <p:sp>
        <p:nvSpPr>
          <p:cNvPr id="45" name="Rectangle 44"/>
          <p:cNvSpPr/>
          <p:nvPr/>
        </p:nvSpPr>
        <p:spPr bwMode="auto">
          <a:xfrm>
            <a:off x="6315102" y="2031384"/>
            <a:ext cx="571504" cy="2462213"/>
          </a:xfrm>
          <a:prstGeom prst="rect">
            <a:avLst/>
          </a:prstGeom>
          <a:solidFill>
            <a:srgbClr val="FF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innerShdw blurRad="63500" dist="50800" dir="16200000">
              <a:prstClr val="black">
                <a:alpha val="50000"/>
              </a:prstClr>
            </a:innerShdw>
          </a:effectLst>
        </p:spPr>
        <p:txBody>
          <a:bodyPr>
            <a:spAutoFit/>
          </a:bodyPr>
          <a:lstStyle/>
          <a:p>
            <a:pPr>
              <a:defRPr/>
            </a:pPr>
            <a:endParaRPr lang="en-US" dirty="0">
              <a:solidFill>
                <a:schemeClr val="tx1"/>
              </a:solidFill>
              <a:latin typeface="Constantia" pitchFamily="18" charset="0"/>
              <a:cs typeface="Arial" pitchFamily="34" charset="0"/>
            </a:endParaRPr>
          </a:p>
          <a:p>
            <a:pPr>
              <a:defRPr/>
            </a:pPr>
            <a:endParaRPr lang="en-US" dirty="0">
              <a:solidFill>
                <a:schemeClr val="tx1"/>
              </a:solidFill>
              <a:latin typeface="Constantia" pitchFamily="18" charset="0"/>
              <a:cs typeface="Arial" pitchFamily="34" charset="0"/>
            </a:endParaRPr>
          </a:p>
          <a:p>
            <a:pPr>
              <a:defRPr/>
            </a:pPr>
            <a:endParaRPr lang="en-US" dirty="0">
              <a:solidFill>
                <a:schemeClr val="tx1"/>
              </a:solidFill>
              <a:latin typeface="Constantia" pitchFamily="18" charset="0"/>
              <a:cs typeface="Arial" pitchFamily="34" charset="0"/>
            </a:endParaRPr>
          </a:p>
          <a:p>
            <a:pPr>
              <a:defRPr/>
            </a:pPr>
            <a:endParaRPr lang="en-US" dirty="0">
              <a:solidFill>
                <a:schemeClr val="tx1"/>
              </a:solidFill>
              <a:latin typeface="Constantia" pitchFamily="18" charset="0"/>
              <a:cs typeface="Arial" pitchFamily="34" charset="0"/>
            </a:endParaRPr>
          </a:p>
          <a:p>
            <a:pPr>
              <a:defRPr/>
            </a:pPr>
            <a:endParaRPr lang="en-US" sz="1000" dirty="0">
              <a:solidFill>
                <a:schemeClr val="tx1"/>
              </a:solidFill>
              <a:latin typeface="Constantia" pitchFamily="18" charset="0"/>
              <a:cs typeface="Arial" pitchFamily="34" charset="0"/>
            </a:endParaRPr>
          </a:p>
          <a:p>
            <a:pPr>
              <a:defRPr/>
            </a:pPr>
            <a:endParaRPr lang="en-US" dirty="0">
              <a:solidFill>
                <a:schemeClr val="tx1"/>
              </a:solidFill>
              <a:latin typeface="Constantia" pitchFamily="18" charset="0"/>
              <a:cs typeface="Arial" pitchFamily="34" charset="0"/>
            </a:endParaRPr>
          </a:p>
          <a:p>
            <a:pPr>
              <a:defRPr/>
            </a:pPr>
            <a:endParaRPr lang="en-US" dirty="0">
              <a:solidFill>
                <a:schemeClr val="tx1"/>
              </a:solidFill>
              <a:latin typeface="Constantia" pitchFamily="18" charset="0"/>
              <a:cs typeface="Arial" pitchFamily="34" charset="0"/>
            </a:endParaRPr>
          </a:p>
          <a:p>
            <a:pPr>
              <a:defRPr/>
            </a:pPr>
            <a:endParaRPr lang="en-US" dirty="0">
              <a:solidFill>
                <a:schemeClr val="tx1"/>
              </a:solidFill>
              <a:latin typeface="Constantia" pitchFamily="18" charset="0"/>
              <a:cs typeface="Arial" pitchFamily="34" charset="0"/>
            </a:endParaRPr>
          </a:p>
          <a:p>
            <a:pPr>
              <a:defRPr/>
            </a:pPr>
            <a:endParaRPr lang="en-US" dirty="0">
              <a:solidFill>
                <a:schemeClr val="tx1"/>
              </a:solidFill>
              <a:latin typeface="Constantia" pitchFamily="18" charset="0"/>
              <a:cs typeface="Arial" pitchFamily="34" charset="0"/>
            </a:endParaRPr>
          </a:p>
          <a:p>
            <a:pPr>
              <a:defRPr/>
            </a:pPr>
            <a:endParaRPr lang="en-US" dirty="0">
              <a:solidFill>
                <a:schemeClr val="tx1"/>
              </a:solidFill>
              <a:latin typeface="Constantia" pitchFamily="18" charset="0"/>
              <a:cs typeface="Arial" pitchFamily="34" charset="0"/>
            </a:endParaRPr>
          </a:p>
        </p:txBody>
      </p:sp>
      <p:sp>
        <p:nvSpPr>
          <p:cNvPr id="47" name="Freeform 30"/>
          <p:cNvSpPr>
            <a:spLocks/>
          </p:cNvSpPr>
          <p:nvPr/>
        </p:nvSpPr>
        <p:spPr bwMode="auto">
          <a:xfrm>
            <a:off x="1285852" y="1676400"/>
            <a:ext cx="5518396" cy="2819400"/>
          </a:xfrm>
          <a:custGeom>
            <a:avLst/>
            <a:gdLst>
              <a:gd name="T0" fmla="*/ 0 w 3792"/>
              <a:gd name="T1" fmla="*/ 2147483647 h 1408"/>
              <a:gd name="T2" fmla="*/ 2147483647 w 3792"/>
              <a:gd name="T3" fmla="*/ 2147483647 h 1408"/>
              <a:gd name="T4" fmla="*/ 2147483647 w 3792"/>
              <a:gd name="T5" fmla="*/ 2147483647 h 1408"/>
              <a:gd name="T6" fmla="*/ 2147483647 w 3792"/>
              <a:gd name="T7" fmla="*/ 2147483647 h 1408"/>
              <a:gd name="T8" fmla="*/ 2147483647 w 3792"/>
              <a:gd name="T9" fmla="*/ 2147483647 h 1408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792"/>
              <a:gd name="T16" fmla="*/ 0 h 1408"/>
              <a:gd name="T17" fmla="*/ 3792 w 3792"/>
              <a:gd name="T18" fmla="*/ 1408 h 1408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792" h="1408">
                <a:moveTo>
                  <a:pt x="0" y="1408"/>
                </a:moveTo>
                <a:cubicBezTo>
                  <a:pt x="1036" y="1380"/>
                  <a:pt x="2072" y="1352"/>
                  <a:pt x="2640" y="1264"/>
                </a:cubicBezTo>
                <a:cubicBezTo>
                  <a:pt x="3208" y="1176"/>
                  <a:pt x="3240" y="1072"/>
                  <a:pt x="3408" y="880"/>
                </a:cubicBezTo>
                <a:cubicBezTo>
                  <a:pt x="3576" y="688"/>
                  <a:pt x="3584" y="224"/>
                  <a:pt x="3648" y="112"/>
                </a:cubicBezTo>
                <a:cubicBezTo>
                  <a:pt x="3712" y="0"/>
                  <a:pt x="3752" y="104"/>
                  <a:pt x="3792" y="208"/>
                </a:cubicBezTo>
              </a:path>
            </a:pathLst>
          </a:custGeom>
          <a:noFill/>
          <a:ln w="50800">
            <a:solidFill>
              <a:srgbClr val="002060"/>
            </a:solidFill>
            <a:round/>
            <a:headEnd/>
            <a:tailEnd/>
          </a:ln>
          <a:effectLst>
            <a:innerShdw blurRad="63500" dist="50800" dir="16200000">
              <a:schemeClr val="tx1">
                <a:alpha val="15000"/>
              </a:schemeClr>
            </a:innerShdw>
          </a:effectLst>
        </p:spPr>
        <p:txBody>
          <a:bodyPr/>
          <a:lstStyle/>
          <a:p>
            <a:pPr>
              <a:defRPr/>
            </a:pPr>
            <a:endParaRPr lang="en-US" dirty="0">
              <a:solidFill>
                <a:schemeClr val="tx1"/>
              </a:solidFill>
              <a:latin typeface="Constantia" pitchFamily="18" charset="0"/>
              <a:cs typeface="Arial" pitchFamily="34" charset="0"/>
            </a:endParaRPr>
          </a:p>
        </p:txBody>
      </p:sp>
      <p:sp>
        <p:nvSpPr>
          <p:cNvPr id="14358" name="Line 28"/>
          <p:cNvSpPr>
            <a:spLocks noChangeShapeType="1"/>
          </p:cNvSpPr>
          <p:nvPr/>
        </p:nvSpPr>
        <p:spPr bwMode="auto">
          <a:xfrm>
            <a:off x="1285875" y="1722437"/>
            <a:ext cx="0" cy="304800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>
              <a:latin typeface="Constantia" pitchFamily="18" charset="0"/>
            </a:endParaRPr>
          </a:p>
        </p:txBody>
      </p:sp>
      <p:sp>
        <p:nvSpPr>
          <p:cNvPr id="14359" name="Rectangle 20"/>
          <p:cNvSpPr>
            <a:spLocks noChangeArrowheads="1"/>
          </p:cNvSpPr>
          <p:nvPr/>
        </p:nvSpPr>
        <p:spPr bwMode="auto">
          <a:xfrm>
            <a:off x="5263129" y="1752599"/>
            <a:ext cx="1829151" cy="3383280"/>
          </a:xfrm>
          <a:prstGeom prst="rect">
            <a:avLst/>
          </a:prstGeom>
          <a:noFill/>
          <a:ln w="25400" algn="ctr">
            <a:solidFill>
              <a:srgbClr val="FF0000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/>
          <a:p>
            <a:endParaRPr lang="en-US" dirty="0">
              <a:solidFill>
                <a:schemeClr val="tx1"/>
              </a:solidFill>
              <a:latin typeface="Constantia" pitchFamily="18" charset="0"/>
              <a:cs typeface="Arial" charset="0"/>
            </a:endParaRPr>
          </a:p>
          <a:p>
            <a:endParaRPr lang="en-US" dirty="0">
              <a:solidFill>
                <a:schemeClr val="tx1"/>
              </a:solidFill>
              <a:latin typeface="Constantia" pitchFamily="18" charset="0"/>
              <a:cs typeface="Arial" charset="0"/>
            </a:endParaRPr>
          </a:p>
          <a:p>
            <a:endParaRPr lang="en-US" dirty="0">
              <a:solidFill>
                <a:schemeClr val="tx1"/>
              </a:solidFill>
              <a:latin typeface="Constantia" pitchFamily="18" charset="0"/>
              <a:cs typeface="Arial" charset="0"/>
            </a:endParaRPr>
          </a:p>
          <a:p>
            <a:endParaRPr lang="en-US" dirty="0">
              <a:solidFill>
                <a:schemeClr val="tx1"/>
              </a:solidFill>
              <a:latin typeface="Constantia" pitchFamily="18" charset="0"/>
              <a:cs typeface="Arial" charset="0"/>
            </a:endParaRPr>
          </a:p>
          <a:p>
            <a:endParaRPr lang="en-US" dirty="0">
              <a:solidFill>
                <a:schemeClr val="tx1"/>
              </a:solidFill>
              <a:latin typeface="Constantia" pitchFamily="18" charset="0"/>
              <a:cs typeface="Arial" charset="0"/>
            </a:endParaRPr>
          </a:p>
          <a:p>
            <a:endParaRPr lang="en-US" dirty="0">
              <a:solidFill>
                <a:schemeClr val="tx1"/>
              </a:solidFill>
              <a:latin typeface="Constantia" pitchFamily="18" charset="0"/>
              <a:cs typeface="Arial" charset="0"/>
            </a:endParaRPr>
          </a:p>
          <a:p>
            <a:endParaRPr lang="en-US" dirty="0">
              <a:solidFill>
                <a:schemeClr val="tx1"/>
              </a:solidFill>
              <a:latin typeface="Constantia" pitchFamily="18" charset="0"/>
              <a:cs typeface="Arial" charset="0"/>
            </a:endParaRPr>
          </a:p>
          <a:p>
            <a:endParaRPr lang="en-US" dirty="0">
              <a:solidFill>
                <a:schemeClr val="tx1"/>
              </a:solidFill>
              <a:latin typeface="Constantia" pitchFamily="18" charset="0"/>
              <a:cs typeface="Arial" charset="0"/>
            </a:endParaRPr>
          </a:p>
          <a:p>
            <a:endParaRPr lang="en-US" dirty="0">
              <a:solidFill>
                <a:schemeClr val="tx1"/>
              </a:solidFill>
              <a:latin typeface="Constantia" pitchFamily="18" charset="0"/>
              <a:cs typeface="Arial" charset="0"/>
            </a:endParaRPr>
          </a:p>
          <a:p>
            <a:endParaRPr lang="en-US" dirty="0">
              <a:solidFill>
                <a:schemeClr val="tx1"/>
              </a:solidFill>
              <a:latin typeface="Constantia" pitchFamily="18" charset="0"/>
              <a:cs typeface="Arial" charset="0"/>
            </a:endParaRPr>
          </a:p>
          <a:p>
            <a:endParaRPr lang="en-US" dirty="0">
              <a:solidFill>
                <a:schemeClr val="tx1"/>
              </a:solidFill>
              <a:latin typeface="Constantia" pitchFamily="18" charset="0"/>
              <a:cs typeface="Arial" charset="0"/>
            </a:endParaRPr>
          </a:p>
          <a:p>
            <a:endParaRPr lang="en-US" dirty="0">
              <a:solidFill>
                <a:schemeClr val="tx1"/>
              </a:solidFill>
              <a:latin typeface="Constantia" pitchFamily="18" charset="0"/>
              <a:cs typeface="Arial" charset="0"/>
            </a:endParaRPr>
          </a:p>
          <a:p>
            <a:endParaRPr lang="en-US" dirty="0">
              <a:solidFill>
                <a:schemeClr val="tx1"/>
              </a:solidFill>
              <a:latin typeface="Constantia" pitchFamily="18" charset="0"/>
              <a:cs typeface="Arial" charset="0"/>
            </a:endParaRPr>
          </a:p>
        </p:txBody>
      </p:sp>
      <p:pic>
        <p:nvPicPr>
          <p:cNvPr id="14360" name="Picture 5" descr="C:\Documents and Settings\user\Desktop\EWS Network\EWSN_logo_suite\EmployeeWellness_Logo2 800x486.g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850" y="5830888"/>
            <a:ext cx="1690688" cy="1027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61" name="Text Box 1079"/>
          <p:cNvSpPr txBox="1">
            <a:spLocks noChangeArrowheads="1"/>
          </p:cNvSpPr>
          <p:nvPr/>
        </p:nvSpPr>
        <p:spPr bwMode="auto">
          <a:xfrm>
            <a:off x="0" y="6453188"/>
            <a:ext cx="2195513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rgbClr val="3856B4"/>
                </a:solidFill>
                <a:latin typeface="Tahoma" pitchFamily="34" charset="0"/>
              </a:defRPr>
            </a:lvl1pPr>
            <a:lvl2pPr marL="742950" indent="-285750" eaLnBrk="0" hangingPunct="0">
              <a:defRPr sz="1600">
                <a:solidFill>
                  <a:srgbClr val="3856B4"/>
                </a:solidFill>
                <a:latin typeface="Tahoma" pitchFamily="34" charset="0"/>
              </a:defRPr>
            </a:lvl2pPr>
            <a:lvl3pPr marL="1143000" indent="-228600" eaLnBrk="0" hangingPunct="0">
              <a:defRPr sz="1600">
                <a:solidFill>
                  <a:srgbClr val="3856B4"/>
                </a:solidFill>
                <a:latin typeface="Tahoma" pitchFamily="34" charset="0"/>
              </a:defRPr>
            </a:lvl3pPr>
            <a:lvl4pPr marL="1600200" indent="-228600" eaLnBrk="0" hangingPunct="0">
              <a:defRPr sz="1600">
                <a:solidFill>
                  <a:srgbClr val="3856B4"/>
                </a:solidFill>
                <a:latin typeface="Tahoma" pitchFamily="34" charset="0"/>
              </a:defRPr>
            </a:lvl4pPr>
            <a:lvl5pPr marL="2057400" indent="-228600" eaLnBrk="0" hangingPunct="0">
              <a:defRPr sz="1600">
                <a:solidFill>
                  <a:srgbClr val="3856B4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3856B4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3856B4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3856B4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3856B4"/>
                </a:solidFill>
                <a:latin typeface="Tahoma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1200" b="1" u="sng" dirty="0">
                <a:solidFill>
                  <a:schemeClr val="tx1"/>
                </a:solidFill>
                <a:latin typeface="Constantia" pitchFamily="18" charset="0"/>
                <a:cs typeface="Arial" charset="0"/>
              </a:rPr>
              <a:t>www.EWSNetwork.com</a:t>
            </a:r>
          </a:p>
        </p:txBody>
      </p:sp>
      <p:sp>
        <p:nvSpPr>
          <p:cNvPr id="2" name="Rectangle 1"/>
          <p:cNvSpPr/>
          <p:nvPr/>
        </p:nvSpPr>
        <p:spPr>
          <a:xfrm>
            <a:off x="627063" y="881063"/>
            <a:ext cx="7704137" cy="4603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latin typeface="Constantia" pitchFamily="18" charset="0"/>
            </a:endParaRPr>
          </a:p>
        </p:txBody>
      </p:sp>
      <p:sp>
        <p:nvSpPr>
          <p:cNvPr id="24883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304800"/>
            <a:ext cx="9144000" cy="1371600"/>
          </a:xfrm>
        </p:spPr>
        <p:txBody>
          <a:bodyPr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sz="3600" dirty="0" smtClean="0">
                <a:solidFill>
                  <a:schemeClr val="tx1"/>
                </a:solidFill>
                <a:effectLst/>
                <a:latin typeface="Constantia" pitchFamily="18" charset="0"/>
                <a:cs typeface="Arial" pitchFamily="34" charset="0"/>
              </a:rPr>
              <a:t>Claims Cost Distribution</a:t>
            </a:r>
            <a:br>
              <a:rPr lang="en-US" sz="3600" dirty="0" smtClean="0">
                <a:solidFill>
                  <a:schemeClr val="tx1"/>
                </a:solidFill>
                <a:effectLst/>
                <a:latin typeface="Constantia" pitchFamily="18" charset="0"/>
                <a:cs typeface="Arial" pitchFamily="34" charset="0"/>
              </a:rPr>
            </a:br>
            <a:r>
              <a:rPr lang="en-US" sz="2400" i="1" dirty="0" smtClean="0">
                <a:solidFill>
                  <a:schemeClr val="tx1"/>
                </a:solidFill>
                <a:effectLst/>
                <a:latin typeface="Constantia" pitchFamily="18" charset="0"/>
                <a:cs typeface="Arial" pitchFamily="34" charset="0"/>
              </a:rPr>
              <a:t>“Disease Costs, Prevention Saves”</a:t>
            </a:r>
            <a:endParaRPr lang="en-CA" sz="2400" i="1" dirty="0" smtClean="0">
              <a:solidFill>
                <a:schemeClr val="tx1"/>
              </a:solidFill>
              <a:effectLst/>
              <a:latin typeface="Constantia" pitchFamily="18" charset="0"/>
              <a:cs typeface="Arial" pitchFamily="34" charset="0"/>
            </a:endParaRPr>
          </a:p>
        </p:txBody>
      </p:sp>
      <p:sp>
        <p:nvSpPr>
          <p:cNvPr id="18" name="Line 28"/>
          <p:cNvSpPr>
            <a:spLocks noChangeShapeType="1"/>
          </p:cNvSpPr>
          <p:nvPr/>
        </p:nvSpPr>
        <p:spPr bwMode="auto">
          <a:xfrm flipH="1">
            <a:off x="1043401" y="4493597"/>
            <a:ext cx="6265449" cy="554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>
              <a:latin typeface="Constantia" pitchFamily="18" charset="0"/>
            </a:endParaRPr>
          </a:p>
        </p:txBody>
      </p:sp>
      <p:sp>
        <p:nvSpPr>
          <p:cNvPr id="19" name="Rectangle 2"/>
          <p:cNvSpPr txBox="1">
            <a:spLocks noChangeArrowheads="1"/>
          </p:cNvSpPr>
          <p:nvPr/>
        </p:nvSpPr>
        <p:spPr>
          <a:xfrm>
            <a:off x="0" y="5126742"/>
            <a:ext cx="9144000" cy="685800"/>
          </a:xfrm>
          <a:prstGeom prst="rect">
            <a:avLst/>
          </a:prstGeom>
        </p:spPr>
        <p:txBody>
          <a:bodyPr vert="horz" rtlCol="0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100" b="1" kern="120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9pPr>
            <a:extLst/>
          </a:lstStyle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sz="2000" dirty="0" smtClean="0">
                <a:solidFill>
                  <a:schemeClr val="tx1"/>
                </a:solidFill>
                <a:effectLst/>
                <a:latin typeface="Constantia" pitchFamily="18" charset="0"/>
                <a:cs typeface="Arial" pitchFamily="34" charset="0"/>
              </a:rPr>
              <a:t>That means, 80% of employees generate only 20% of the costs.</a:t>
            </a:r>
            <a:endParaRPr lang="en-CA" sz="1400" i="1" dirty="0" smtClean="0">
              <a:solidFill>
                <a:schemeClr val="tx1"/>
              </a:solidFill>
              <a:effectLst/>
              <a:latin typeface="Constantia" pitchFamily="18" charset="0"/>
              <a:cs typeface="Arial" pitchFamily="34" charset="0"/>
            </a:endParaRPr>
          </a:p>
        </p:txBody>
      </p:sp>
      <p:sp>
        <p:nvSpPr>
          <p:cNvPr id="20" name="Rectangle 2"/>
          <p:cNvSpPr txBox="1">
            <a:spLocks noChangeArrowheads="1"/>
          </p:cNvSpPr>
          <p:nvPr/>
        </p:nvSpPr>
        <p:spPr>
          <a:xfrm>
            <a:off x="7075544" y="1752599"/>
            <a:ext cx="2054068" cy="1627461"/>
          </a:xfrm>
          <a:prstGeom prst="rect">
            <a:avLst/>
          </a:prstGeom>
        </p:spPr>
        <p:txBody>
          <a:bodyPr vert="horz" rtlCol="0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100" b="1" kern="120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9pPr>
            <a:extLst/>
          </a:lstStyle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sz="2000" dirty="0" smtClean="0">
                <a:solidFill>
                  <a:schemeClr val="tx1"/>
                </a:solidFill>
                <a:effectLst/>
                <a:latin typeface="Constantia" pitchFamily="18" charset="0"/>
                <a:cs typeface="Arial" pitchFamily="34" charset="0"/>
              </a:rPr>
              <a:t>20% of employees generate 80% of the costs.</a:t>
            </a:r>
            <a:endParaRPr lang="en-CA" sz="1400" i="1" dirty="0" smtClean="0">
              <a:solidFill>
                <a:schemeClr val="tx1"/>
              </a:solidFill>
              <a:effectLst/>
              <a:latin typeface="Constantia" pitchFamily="18" charset="0"/>
              <a:cs typeface="Arial" pitchFamily="34" charset="0"/>
            </a:endParaRPr>
          </a:p>
        </p:txBody>
      </p:sp>
      <p:sp>
        <p:nvSpPr>
          <p:cNvPr id="22" name="Rectangle 20"/>
          <p:cNvSpPr>
            <a:spLocks noChangeArrowheads="1"/>
          </p:cNvSpPr>
          <p:nvPr/>
        </p:nvSpPr>
        <p:spPr bwMode="auto">
          <a:xfrm>
            <a:off x="1323915" y="2383542"/>
            <a:ext cx="3919209" cy="2743200"/>
          </a:xfrm>
          <a:prstGeom prst="rect">
            <a:avLst/>
          </a:prstGeom>
          <a:noFill/>
          <a:ln w="25400" algn="ctr">
            <a:solidFill>
              <a:srgbClr val="002060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/>
          <a:p>
            <a:endParaRPr lang="en-US" dirty="0">
              <a:solidFill>
                <a:schemeClr val="tx1"/>
              </a:solidFill>
              <a:latin typeface="Constantia" pitchFamily="18" charset="0"/>
              <a:cs typeface="Arial" charset="0"/>
            </a:endParaRPr>
          </a:p>
          <a:p>
            <a:endParaRPr lang="en-US" dirty="0">
              <a:solidFill>
                <a:schemeClr val="tx1"/>
              </a:solidFill>
              <a:latin typeface="Constantia" pitchFamily="18" charset="0"/>
              <a:cs typeface="Arial" charset="0"/>
            </a:endParaRPr>
          </a:p>
          <a:p>
            <a:endParaRPr lang="en-US" dirty="0">
              <a:solidFill>
                <a:schemeClr val="tx1"/>
              </a:solidFill>
              <a:latin typeface="Constantia" pitchFamily="18" charset="0"/>
              <a:cs typeface="Arial" charset="0"/>
            </a:endParaRPr>
          </a:p>
          <a:p>
            <a:endParaRPr lang="en-US" dirty="0">
              <a:solidFill>
                <a:schemeClr val="tx1"/>
              </a:solidFill>
              <a:latin typeface="Constantia" pitchFamily="18" charset="0"/>
              <a:cs typeface="Arial" charset="0"/>
            </a:endParaRPr>
          </a:p>
          <a:p>
            <a:endParaRPr lang="en-US" dirty="0">
              <a:solidFill>
                <a:schemeClr val="tx1"/>
              </a:solidFill>
              <a:latin typeface="Constantia" pitchFamily="18" charset="0"/>
              <a:cs typeface="Arial" charset="0"/>
            </a:endParaRPr>
          </a:p>
          <a:p>
            <a:endParaRPr lang="en-US" dirty="0">
              <a:solidFill>
                <a:schemeClr val="tx1"/>
              </a:solidFill>
              <a:latin typeface="Constantia" pitchFamily="18" charset="0"/>
              <a:cs typeface="Arial" charset="0"/>
            </a:endParaRPr>
          </a:p>
          <a:p>
            <a:endParaRPr lang="en-US" dirty="0">
              <a:solidFill>
                <a:schemeClr val="tx1"/>
              </a:solidFill>
              <a:latin typeface="Constantia" pitchFamily="18" charset="0"/>
              <a:cs typeface="Arial" charset="0"/>
            </a:endParaRPr>
          </a:p>
          <a:p>
            <a:endParaRPr lang="en-US" dirty="0">
              <a:solidFill>
                <a:schemeClr val="tx1"/>
              </a:solidFill>
              <a:latin typeface="Constantia" pitchFamily="18" charset="0"/>
              <a:cs typeface="Arial" charset="0"/>
            </a:endParaRPr>
          </a:p>
          <a:p>
            <a:endParaRPr lang="en-US" dirty="0">
              <a:solidFill>
                <a:schemeClr val="tx1"/>
              </a:solidFill>
              <a:latin typeface="Constantia" pitchFamily="18" charset="0"/>
              <a:cs typeface="Arial" charset="0"/>
            </a:endParaRPr>
          </a:p>
          <a:p>
            <a:endParaRPr lang="en-US" dirty="0">
              <a:solidFill>
                <a:schemeClr val="tx1"/>
              </a:solidFill>
              <a:latin typeface="Constantia" pitchFamily="18" charset="0"/>
              <a:cs typeface="Arial" charset="0"/>
            </a:endParaRPr>
          </a:p>
          <a:p>
            <a:endParaRPr lang="en-US" dirty="0">
              <a:solidFill>
                <a:schemeClr val="tx1"/>
              </a:solidFill>
              <a:latin typeface="Constantia" pitchFamily="18" charset="0"/>
              <a:cs typeface="Arial" charset="0"/>
            </a:endParaRPr>
          </a:p>
          <a:p>
            <a:endParaRPr lang="en-US" dirty="0">
              <a:solidFill>
                <a:schemeClr val="tx1"/>
              </a:solidFill>
              <a:latin typeface="Constantia" pitchFamily="18" charset="0"/>
              <a:cs typeface="Arial" charset="0"/>
            </a:endParaRPr>
          </a:p>
          <a:p>
            <a:endParaRPr lang="en-US" dirty="0">
              <a:solidFill>
                <a:schemeClr val="tx1"/>
              </a:solidFill>
              <a:latin typeface="Constantia" pitchFamily="18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40450857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21" presetClass="entr" presetSubtype="1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5000"/>
                                        <p:tgtEl>
                                          <p:spTgt spid="143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1" presetClass="entr" presetSubtype="1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" dur="5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59" grpId="0" animBg="1"/>
      <p:bldP spid="19" grpId="0"/>
      <p:bldP spid="20" grpId="0"/>
      <p:bldP spid="2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5" descr="C:\Documents and Settings\user\Desktop\EWS Network\EWSN_logo_suite\EmployeeWellness_Logo2 800x486.gi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850" y="5830888"/>
            <a:ext cx="1690688" cy="1027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3" name="Text Box 1079"/>
          <p:cNvSpPr txBox="1">
            <a:spLocks noChangeArrowheads="1"/>
          </p:cNvSpPr>
          <p:nvPr/>
        </p:nvSpPr>
        <p:spPr bwMode="auto">
          <a:xfrm>
            <a:off x="0" y="6453188"/>
            <a:ext cx="2195513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rgbClr val="3856B4"/>
                </a:solidFill>
                <a:latin typeface="Tahoma" pitchFamily="34" charset="0"/>
              </a:defRPr>
            </a:lvl1pPr>
            <a:lvl2pPr marL="742950" indent="-285750" eaLnBrk="0" hangingPunct="0">
              <a:defRPr sz="1600">
                <a:solidFill>
                  <a:srgbClr val="3856B4"/>
                </a:solidFill>
                <a:latin typeface="Tahoma" pitchFamily="34" charset="0"/>
              </a:defRPr>
            </a:lvl2pPr>
            <a:lvl3pPr marL="1143000" indent="-228600" eaLnBrk="0" hangingPunct="0">
              <a:defRPr sz="1600">
                <a:solidFill>
                  <a:srgbClr val="3856B4"/>
                </a:solidFill>
                <a:latin typeface="Tahoma" pitchFamily="34" charset="0"/>
              </a:defRPr>
            </a:lvl3pPr>
            <a:lvl4pPr marL="1600200" indent="-228600" eaLnBrk="0" hangingPunct="0">
              <a:defRPr sz="1600">
                <a:solidFill>
                  <a:srgbClr val="3856B4"/>
                </a:solidFill>
                <a:latin typeface="Tahoma" pitchFamily="34" charset="0"/>
              </a:defRPr>
            </a:lvl4pPr>
            <a:lvl5pPr marL="2057400" indent="-228600" eaLnBrk="0" hangingPunct="0">
              <a:defRPr sz="1600">
                <a:solidFill>
                  <a:srgbClr val="3856B4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3856B4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3856B4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3856B4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3856B4"/>
                </a:solidFill>
                <a:latin typeface="Tahoma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1200" b="1" u="sng" dirty="0">
                <a:solidFill>
                  <a:schemeClr val="tx1"/>
                </a:solidFill>
                <a:latin typeface="Arial Black" pitchFamily="34" charset="0"/>
                <a:cs typeface="Arial" charset="0"/>
              </a:rPr>
              <a:t>www.EWSNetwork.com</a:t>
            </a:r>
          </a:p>
        </p:txBody>
      </p:sp>
      <p:sp>
        <p:nvSpPr>
          <p:cNvPr id="3" name="Rectangle 2"/>
          <p:cNvSpPr/>
          <p:nvPr/>
        </p:nvSpPr>
        <p:spPr>
          <a:xfrm>
            <a:off x="748677" y="2348880"/>
            <a:ext cx="7646645" cy="830997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  <a:reflection blurRad="6350" stA="50000" endA="300" endPos="55000" dir="5400000" sy="-100000" algn="bl" rotWithShape="0"/>
          </a:effec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48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nstantia" pitchFamily="18" charset="0"/>
                <a:cs typeface="Arial" pitchFamily="34" charset="0"/>
              </a:rPr>
              <a:t>The EWSNetwork System</a:t>
            </a:r>
            <a:endParaRPr lang="en-US" sz="48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Constantia" pitchFamily="18" charset="0"/>
            </a:endParaRPr>
          </a:p>
        </p:txBody>
      </p:sp>
    </p:spTree>
    <p:custDataLst>
      <p:tags r:id="rId1"/>
    </p:custDataLst>
  </p:cSld>
  <p:clrMapOvr>
    <a:masterClrMapping/>
  </p:clrMapOvr>
  <p:transition advTm="38172"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12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332656"/>
            <a:ext cx="9144000" cy="990600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sz="3600" dirty="0" smtClean="0">
                <a:solidFill>
                  <a:schemeClr val="tx1"/>
                </a:solidFill>
                <a:effectLst/>
                <a:latin typeface="Constantia" pitchFamily="18" charset="0"/>
                <a:cs typeface="Arial" pitchFamily="34" charset="0"/>
              </a:rPr>
              <a:t>Readiness to Change</a:t>
            </a:r>
            <a:endParaRPr lang="en-CA" sz="3600" dirty="0" smtClean="0">
              <a:solidFill>
                <a:schemeClr val="tx1"/>
              </a:solidFill>
              <a:effectLst/>
              <a:latin typeface="Constantia" pitchFamily="18" charset="0"/>
              <a:cs typeface="Arial" pitchFamily="34" charset="0"/>
            </a:endParaRPr>
          </a:p>
        </p:txBody>
      </p:sp>
      <p:pic>
        <p:nvPicPr>
          <p:cNvPr id="17411" name="Picture 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6017" y="1535363"/>
            <a:ext cx="4587875" cy="390366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412" name="Line 9"/>
          <p:cNvSpPr>
            <a:spLocks noChangeShapeType="1"/>
          </p:cNvSpPr>
          <p:nvPr/>
        </p:nvSpPr>
        <p:spPr bwMode="auto">
          <a:xfrm>
            <a:off x="1547665" y="3860800"/>
            <a:ext cx="6606530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square">
            <a:spAutoFit/>
          </a:bodyPr>
          <a:lstStyle/>
          <a:p>
            <a:endParaRPr lang="en-US" dirty="0">
              <a:latin typeface="Constantia" pitchFamily="18" charset="0"/>
            </a:endParaRPr>
          </a:p>
        </p:txBody>
      </p:sp>
      <p:sp>
        <p:nvSpPr>
          <p:cNvPr id="12297" name="Text Box 10"/>
          <p:cNvSpPr txBox="1">
            <a:spLocks noChangeArrowheads="1"/>
          </p:cNvSpPr>
          <p:nvPr/>
        </p:nvSpPr>
        <p:spPr bwMode="auto">
          <a:xfrm>
            <a:off x="7524328" y="1944211"/>
            <a:ext cx="1368152" cy="1477328"/>
          </a:xfrm>
          <a:prstGeom prst="rect">
            <a:avLst/>
          </a:prstGeom>
          <a:solidFill>
            <a:srgbClr val="99CC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 eaLnBrk="0" hangingPunct="0">
              <a:defRPr sz="1600">
                <a:solidFill>
                  <a:srgbClr val="3856B4"/>
                </a:solidFill>
                <a:latin typeface="Tahoma" pitchFamily="34" charset="0"/>
              </a:defRPr>
            </a:lvl1pPr>
            <a:lvl2pPr marL="742950" indent="-285750" eaLnBrk="0" hangingPunct="0">
              <a:defRPr sz="1600">
                <a:solidFill>
                  <a:srgbClr val="3856B4"/>
                </a:solidFill>
                <a:latin typeface="Tahoma" pitchFamily="34" charset="0"/>
              </a:defRPr>
            </a:lvl2pPr>
            <a:lvl3pPr marL="1143000" indent="-228600" eaLnBrk="0" hangingPunct="0">
              <a:defRPr sz="1600">
                <a:solidFill>
                  <a:srgbClr val="3856B4"/>
                </a:solidFill>
                <a:latin typeface="Tahoma" pitchFamily="34" charset="0"/>
              </a:defRPr>
            </a:lvl3pPr>
            <a:lvl4pPr marL="1600200" indent="-228600" eaLnBrk="0" hangingPunct="0">
              <a:defRPr sz="1600">
                <a:solidFill>
                  <a:srgbClr val="3856B4"/>
                </a:solidFill>
                <a:latin typeface="Tahoma" pitchFamily="34" charset="0"/>
              </a:defRPr>
            </a:lvl4pPr>
            <a:lvl5pPr marL="2057400" indent="-228600" eaLnBrk="0" hangingPunct="0">
              <a:defRPr sz="1600">
                <a:solidFill>
                  <a:srgbClr val="3856B4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3856B4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3856B4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3856B4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3856B4"/>
                </a:solidFill>
                <a:latin typeface="Tahoma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1800" b="1" dirty="0">
                <a:solidFill>
                  <a:schemeClr val="tx1"/>
                </a:solidFill>
                <a:latin typeface="Constantia" pitchFamily="18" charset="0"/>
                <a:cs typeface="Arial" charset="0"/>
              </a:rPr>
              <a:t>Area for  Positive Impact and Change </a:t>
            </a:r>
          </a:p>
        </p:txBody>
      </p:sp>
      <p:sp>
        <p:nvSpPr>
          <p:cNvPr id="12298" name="AutoShape 11"/>
          <p:cNvSpPr>
            <a:spLocks/>
          </p:cNvSpPr>
          <p:nvPr/>
        </p:nvSpPr>
        <p:spPr bwMode="auto">
          <a:xfrm>
            <a:off x="6915150" y="1591996"/>
            <a:ext cx="358775" cy="2181761"/>
          </a:xfrm>
          <a:prstGeom prst="rightBrace">
            <a:avLst>
              <a:gd name="adj1" fmla="val 61858"/>
              <a:gd name="adj2" fmla="val 50000"/>
            </a:avLst>
          </a:prstGeom>
          <a:noFill/>
          <a:ln w="508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>
            <a:spAutoFit/>
          </a:bodyPr>
          <a:lstStyle/>
          <a:p>
            <a:endParaRPr lang="en-US" dirty="0" smtClean="0">
              <a:latin typeface="Constantia" pitchFamily="18" charset="0"/>
            </a:endParaRPr>
          </a:p>
          <a:p>
            <a:endParaRPr lang="en-US" dirty="0">
              <a:latin typeface="Constantia" pitchFamily="18" charset="0"/>
            </a:endParaRPr>
          </a:p>
          <a:p>
            <a:endParaRPr lang="en-US" dirty="0" smtClean="0">
              <a:latin typeface="Constantia" pitchFamily="18" charset="0"/>
            </a:endParaRPr>
          </a:p>
          <a:p>
            <a:endParaRPr lang="en-US" dirty="0">
              <a:latin typeface="Constantia" pitchFamily="18" charset="0"/>
            </a:endParaRPr>
          </a:p>
          <a:p>
            <a:endParaRPr lang="en-US" dirty="0" smtClean="0">
              <a:latin typeface="Constantia" pitchFamily="18" charset="0"/>
            </a:endParaRPr>
          </a:p>
          <a:p>
            <a:endParaRPr lang="en-US" dirty="0">
              <a:latin typeface="Constantia" pitchFamily="18" charset="0"/>
            </a:endParaRPr>
          </a:p>
          <a:p>
            <a:endParaRPr lang="en-US" dirty="0" smtClean="0">
              <a:latin typeface="Constantia" pitchFamily="18" charset="0"/>
            </a:endParaRPr>
          </a:p>
          <a:p>
            <a:endParaRPr lang="en-US" dirty="0">
              <a:latin typeface="Constantia" pitchFamily="18" charset="0"/>
            </a:endParaRPr>
          </a:p>
        </p:txBody>
      </p:sp>
      <p:pic>
        <p:nvPicPr>
          <p:cNvPr id="17415" name="Picture 5" descr="C:\Documents and Settings\user\Desktop\EWS Network\EWSN_logo_suite\EmployeeWellness_Logo2 800x486.gif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850" y="5830888"/>
            <a:ext cx="1690688" cy="1027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6" name="Text Box 1079"/>
          <p:cNvSpPr txBox="1">
            <a:spLocks noChangeArrowheads="1"/>
          </p:cNvSpPr>
          <p:nvPr/>
        </p:nvSpPr>
        <p:spPr bwMode="auto">
          <a:xfrm>
            <a:off x="0" y="6453188"/>
            <a:ext cx="2195513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rgbClr val="3856B4"/>
                </a:solidFill>
                <a:latin typeface="Tahoma" pitchFamily="34" charset="0"/>
              </a:defRPr>
            </a:lvl1pPr>
            <a:lvl2pPr marL="742950" indent="-285750" eaLnBrk="0" hangingPunct="0">
              <a:defRPr sz="1600">
                <a:solidFill>
                  <a:srgbClr val="3856B4"/>
                </a:solidFill>
                <a:latin typeface="Tahoma" pitchFamily="34" charset="0"/>
              </a:defRPr>
            </a:lvl2pPr>
            <a:lvl3pPr marL="1143000" indent="-228600" eaLnBrk="0" hangingPunct="0">
              <a:defRPr sz="1600">
                <a:solidFill>
                  <a:srgbClr val="3856B4"/>
                </a:solidFill>
                <a:latin typeface="Tahoma" pitchFamily="34" charset="0"/>
              </a:defRPr>
            </a:lvl3pPr>
            <a:lvl4pPr marL="1600200" indent="-228600" eaLnBrk="0" hangingPunct="0">
              <a:defRPr sz="1600">
                <a:solidFill>
                  <a:srgbClr val="3856B4"/>
                </a:solidFill>
                <a:latin typeface="Tahoma" pitchFamily="34" charset="0"/>
              </a:defRPr>
            </a:lvl4pPr>
            <a:lvl5pPr marL="2057400" indent="-228600" eaLnBrk="0" hangingPunct="0">
              <a:defRPr sz="1600">
                <a:solidFill>
                  <a:srgbClr val="3856B4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3856B4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3856B4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3856B4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3856B4"/>
                </a:solidFill>
                <a:latin typeface="Tahoma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1200" b="1" u="sng" dirty="0">
                <a:solidFill>
                  <a:schemeClr val="tx1"/>
                </a:solidFill>
                <a:latin typeface="Constantia" pitchFamily="18" charset="0"/>
                <a:cs typeface="Arial" charset="0"/>
              </a:rPr>
              <a:t>www.EWSNetwork.com</a:t>
            </a:r>
          </a:p>
        </p:txBody>
      </p:sp>
      <p:sp>
        <p:nvSpPr>
          <p:cNvPr id="9" name="AutoShape 11"/>
          <p:cNvSpPr>
            <a:spLocks/>
          </p:cNvSpPr>
          <p:nvPr/>
        </p:nvSpPr>
        <p:spPr bwMode="auto">
          <a:xfrm flipH="1" flipV="1">
            <a:off x="1813813" y="3884546"/>
            <a:ext cx="462203" cy="1554480"/>
          </a:xfrm>
          <a:prstGeom prst="rightBrace">
            <a:avLst>
              <a:gd name="adj1" fmla="val 61858"/>
              <a:gd name="adj2" fmla="val 50000"/>
            </a:avLst>
          </a:prstGeom>
          <a:noFill/>
          <a:ln w="508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anchor="ctr">
            <a:spAutoFit/>
          </a:bodyPr>
          <a:lstStyle/>
          <a:p>
            <a:endParaRPr lang="en-US" dirty="0" smtClean="0">
              <a:latin typeface="Constantia" pitchFamily="18" charset="0"/>
            </a:endParaRPr>
          </a:p>
          <a:p>
            <a:endParaRPr lang="en-US" dirty="0">
              <a:latin typeface="Constantia" pitchFamily="18" charset="0"/>
            </a:endParaRPr>
          </a:p>
          <a:p>
            <a:endParaRPr lang="en-US" dirty="0" smtClean="0">
              <a:latin typeface="Constantia" pitchFamily="18" charset="0"/>
            </a:endParaRPr>
          </a:p>
          <a:p>
            <a:endParaRPr lang="en-US" dirty="0">
              <a:latin typeface="Constantia" pitchFamily="18" charset="0"/>
            </a:endParaRPr>
          </a:p>
          <a:p>
            <a:endParaRPr lang="en-US" dirty="0" smtClean="0">
              <a:latin typeface="Constantia" pitchFamily="18" charset="0"/>
            </a:endParaRPr>
          </a:p>
          <a:p>
            <a:endParaRPr lang="en-US" dirty="0">
              <a:latin typeface="Constantia" pitchFamily="18" charset="0"/>
            </a:endParaRPr>
          </a:p>
          <a:p>
            <a:endParaRPr lang="en-US" dirty="0" smtClean="0">
              <a:latin typeface="Constantia" pitchFamily="18" charset="0"/>
            </a:endParaRPr>
          </a:p>
          <a:p>
            <a:endParaRPr lang="en-US" dirty="0">
              <a:latin typeface="Constantia" pitchFamily="18" charset="0"/>
            </a:endParaRPr>
          </a:p>
        </p:txBody>
      </p:sp>
      <p:sp>
        <p:nvSpPr>
          <p:cNvPr id="10" name="Text Box 10"/>
          <p:cNvSpPr txBox="1">
            <a:spLocks noChangeArrowheads="1"/>
          </p:cNvSpPr>
          <p:nvPr/>
        </p:nvSpPr>
        <p:spPr bwMode="auto">
          <a:xfrm>
            <a:off x="320417" y="4123177"/>
            <a:ext cx="1368151" cy="1077218"/>
          </a:xfrm>
          <a:prstGeom prst="rect">
            <a:avLst/>
          </a:prstGeom>
          <a:solidFill>
            <a:srgbClr val="99CC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 eaLnBrk="0" hangingPunct="0">
              <a:defRPr sz="1600">
                <a:solidFill>
                  <a:srgbClr val="3856B4"/>
                </a:solidFill>
                <a:latin typeface="Tahoma" pitchFamily="34" charset="0"/>
              </a:defRPr>
            </a:lvl1pPr>
            <a:lvl2pPr marL="742950" indent="-285750" eaLnBrk="0" hangingPunct="0">
              <a:defRPr sz="1600">
                <a:solidFill>
                  <a:srgbClr val="3856B4"/>
                </a:solidFill>
                <a:latin typeface="Tahoma" pitchFamily="34" charset="0"/>
              </a:defRPr>
            </a:lvl2pPr>
            <a:lvl3pPr marL="1143000" indent="-228600" eaLnBrk="0" hangingPunct="0">
              <a:defRPr sz="1600">
                <a:solidFill>
                  <a:srgbClr val="3856B4"/>
                </a:solidFill>
                <a:latin typeface="Tahoma" pitchFamily="34" charset="0"/>
              </a:defRPr>
            </a:lvl3pPr>
            <a:lvl4pPr marL="1600200" indent="-228600" eaLnBrk="0" hangingPunct="0">
              <a:defRPr sz="1600">
                <a:solidFill>
                  <a:srgbClr val="3856B4"/>
                </a:solidFill>
                <a:latin typeface="Tahoma" pitchFamily="34" charset="0"/>
              </a:defRPr>
            </a:lvl4pPr>
            <a:lvl5pPr marL="2057400" indent="-228600" eaLnBrk="0" hangingPunct="0">
              <a:defRPr sz="1600">
                <a:solidFill>
                  <a:srgbClr val="3856B4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3856B4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3856B4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3856B4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3856B4"/>
                </a:solidFill>
                <a:latin typeface="Tahoma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b="1" dirty="0" smtClean="0">
                <a:solidFill>
                  <a:schemeClr val="tx1"/>
                </a:solidFill>
                <a:latin typeface="Constantia" pitchFamily="18" charset="0"/>
                <a:cs typeface="Arial" charset="0"/>
              </a:rPr>
              <a:t>Where Most Companies Spend Their Time</a:t>
            </a:r>
            <a:endParaRPr lang="en-US" b="1" dirty="0">
              <a:solidFill>
                <a:schemeClr val="tx1"/>
              </a:solidFill>
              <a:latin typeface="Constantia" pitchFamily="18" charset="0"/>
              <a:cs typeface="Arial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007347179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2" fill="hold" grpId="0" nodeType="after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22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22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20" presetID="2" presetClass="entr" presetSubtype="2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22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22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7" grpId="0" animBg="1"/>
      <p:bldP spid="12298" grpId="0" animBg="1"/>
      <p:bldP spid="9" grpId="0" animBg="1"/>
      <p:bldP spid="10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|2.7|5.5|5.6|4.4|4.5|4.1|6.2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|2.7|5.5|5.6|4.4|4.5|4.1|6.2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8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|2.7|5.5|5.6|4.4|4.5|4.1|6.2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|2.7|5.5|5.6|4.4|4.5|4.1|6.2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|2.7|5.5|5.6|4.4|4.5|4.1|6.2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Overr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Overr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Overr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ourse">
  <a:themeElements>
    <a:clrScheme name="EWSNetwork">
      <a:dk1>
        <a:srgbClr val="002060"/>
      </a:dk1>
      <a:lt1>
        <a:sysClr val="window" lastClr="FFFFFF"/>
      </a:lt1>
      <a:dk2>
        <a:srgbClr val="002060"/>
      </a:dk2>
      <a:lt2>
        <a:srgbClr val="FFFFFF"/>
      </a:lt2>
      <a:accent1>
        <a:srgbClr val="72AF2F"/>
      </a:accent1>
      <a:accent2>
        <a:srgbClr val="DA1F28"/>
      </a:accent2>
      <a:accent3>
        <a:srgbClr val="002060"/>
      </a:accent3>
      <a:accent4>
        <a:srgbClr val="002060"/>
      </a:accent4>
      <a:accent5>
        <a:srgbClr val="474B78"/>
      </a:accent5>
      <a:accent6>
        <a:srgbClr val="72AF2F"/>
      </a:accent6>
      <a:hlink>
        <a:srgbClr val="72AF2F"/>
      </a:hlink>
      <a:folHlink>
        <a:srgbClr val="002060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Trek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EWSNetwork">
    <a:dk1>
      <a:srgbClr val="002060"/>
    </a:dk1>
    <a:lt1>
      <a:sysClr val="window" lastClr="FFFFFF"/>
    </a:lt1>
    <a:dk2>
      <a:srgbClr val="002060"/>
    </a:dk2>
    <a:lt2>
      <a:srgbClr val="FFFFFF"/>
    </a:lt2>
    <a:accent1>
      <a:srgbClr val="72AF2F"/>
    </a:accent1>
    <a:accent2>
      <a:srgbClr val="DA1F28"/>
    </a:accent2>
    <a:accent3>
      <a:srgbClr val="002060"/>
    </a:accent3>
    <a:accent4>
      <a:srgbClr val="002060"/>
    </a:accent4>
    <a:accent5>
      <a:srgbClr val="474B78"/>
    </a:accent5>
    <a:accent6>
      <a:srgbClr val="72AF2F"/>
    </a:accent6>
    <a:hlink>
      <a:srgbClr val="72AF2F"/>
    </a:hlink>
    <a:folHlink>
      <a:srgbClr val="002060"/>
    </a:folHlink>
  </a:clrScheme>
</a:themeOverride>
</file>

<file path=ppt/theme/themeOverride2.xml><?xml version="1.0" encoding="utf-8"?>
<a:themeOverride xmlns:a="http://schemas.openxmlformats.org/drawingml/2006/main">
  <a:clrScheme name="EWSNetwork">
    <a:dk1>
      <a:srgbClr val="002060"/>
    </a:dk1>
    <a:lt1>
      <a:sysClr val="window" lastClr="FFFFFF"/>
    </a:lt1>
    <a:dk2>
      <a:srgbClr val="002060"/>
    </a:dk2>
    <a:lt2>
      <a:srgbClr val="FFFFFF"/>
    </a:lt2>
    <a:accent1>
      <a:srgbClr val="72AF2F"/>
    </a:accent1>
    <a:accent2>
      <a:srgbClr val="DA1F28"/>
    </a:accent2>
    <a:accent3>
      <a:srgbClr val="002060"/>
    </a:accent3>
    <a:accent4>
      <a:srgbClr val="002060"/>
    </a:accent4>
    <a:accent5>
      <a:srgbClr val="474B78"/>
    </a:accent5>
    <a:accent6>
      <a:srgbClr val="72AF2F"/>
    </a:accent6>
    <a:hlink>
      <a:srgbClr val="72AF2F"/>
    </a:hlink>
    <a:folHlink>
      <a:srgbClr val="002060"/>
    </a:folHlink>
  </a:clrScheme>
</a:themeOverride>
</file>

<file path=ppt/theme/themeOverride3.xml><?xml version="1.0" encoding="utf-8"?>
<a:themeOverride xmlns:a="http://schemas.openxmlformats.org/drawingml/2006/main">
  <a:clrScheme name="EWSNetwork">
    <a:dk1>
      <a:srgbClr val="002060"/>
    </a:dk1>
    <a:lt1>
      <a:sysClr val="window" lastClr="FFFFFF"/>
    </a:lt1>
    <a:dk2>
      <a:srgbClr val="002060"/>
    </a:dk2>
    <a:lt2>
      <a:srgbClr val="FFFFFF"/>
    </a:lt2>
    <a:accent1>
      <a:srgbClr val="72AF2F"/>
    </a:accent1>
    <a:accent2>
      <a:srgbClr val="DA1F28"/>
    </a:accent2>
    <a:accent3>
      <a:srgbClr val="002060"/>
    </a:accent3>
    <a:accent4>
      <a:srgbClr val="002060"/>
    </a:accent4>
    <a:accent5>
      <a:srgbClr val="474B78"/>
    </a:accent5>
    <a:accent6>
      <a:srgbClr val="72AF2F"/>
    </a:accent6>
    <a:hlink>
      <a:srgbClr val="72AF2F"/>
    </a:hlink>
    <a:folHlink>
      <a:srgbClr val="002060"/>
    </a:folHlink>
  </a:clrScheme>
</a:themeOverride>
</file>

<file path=ppt/theme/themeOverride4.xml><?xml version="1.0" encoding="utf-8"?>
<a:themeOverride xmlns:a="http://schemas.openxmlformats.org/drawingml/2006/main">
  <a:clrScheme name="EWSNetwork">
    <a:dk1>
      <a:srgbClr val="002060"/>
    </a:dk1>
    <a:lt1>
      <a:sysClr val="window" lastClr="FFFFFF"/>
    </a:lt1>
    <a:dk2>
      <a:srgbClr val="002060"/>
    </a:dk2>
    <a:lt2>
      <a:srgbClr val="FFFFFF"/>
    </a:lt2>
    <a:accent1>
      <a:srgbClr val="72AF2F"/>
    </a:accent1>
    <a:accent2>
      <a:srgbClr val="DA1F28"/>
    </a:accent2>
    <a:accent3>
      <a:srgbClr val="002060"/>
    </a:accent3>
    <a:accent4>
      <a:srgbClr val="002060"/>
    </a:accent4>
    <a:accent5>
      <a:srgbClr val="474B78"/>
    </a:accent5>
    <a:accent6>
      <a:srgbClr val="72AF2F"/>
    </a:accent6>
    <a:hlink>
      <a:srgbClr val="72AF2F"/>
    </a:hlink>
    <a:folHlink>
      <a:srgbClr val="002060"/>
    </a:folHlink>
  </a:clrScheme>
</a:themeOverride>
</file>

<file path=ppt/theme/themeOverride5.xml><?xml version="1.0" encoding="utf-8"?>
<a:themeOverride xmlns:a="http://schemas.openxmlformats.org/drawingml/2006/main">
  <a:clrScheme name="EWSNetwork">
    <a:dk1>
      <a:srgbClr val="002060"/>
    </a:dk1>
    <a:lt1>
      <a:sysClr val="window" lastClr="FFFFFF"/>
    </a:lt1>
    <a:dk2>
      <a:srgbClr val="002060"/>
    </a:dk2>
    <a:lt2>
      <a:srgbClr val="FFFFFF"/>
    </a:lt2>
    <a:accent1>
      <a:srgbClr val="72AF2F"/>
    </a:accent1>
    <a:accent2>
      <a:srgbClr val="DA1F28"/>
    </a:accent2>
    <a:accent3>
      <a:srgbClr val="002060"/>
    </a:accent3>
    <a:accent4>
      <a:srgbClr val="002060"/>
    </a:accent4>
    <a:accent5>
      <a:srgbClr val="474B78"/>
    </a:accent5>
    <a:accent6>
      <a:srgbClr val="72AF2F"/>
    </a:accent6>
    <a:hlink>
      <a:srgbClr val="72AF2F"/>
    </a:hlink>
    <a:folHlink>
      <a:srgbClr val="002060"/>
    </a:folHlink>
  </a:clrScheme>
  <a:fontScheme name="Concourse">
    <a:majorFont>
      <a:latin typeface="Lucida Sans Unicode"/>
      <a:ea typeface=""/>
      <a:cs typeface=""/>
      <a:font script="Jpan" typeface="ＭＳ Ｐゴシック"/>
      <a:font script="Hang" typeface="맑은 고딕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Uigh" typeface="Microsoft Uighur"/>
    </a:majorFont>
    <a:minorFont>
      <a:latin typeface="Lucida Sans Unicode"/>
      <a:ea typeface=""/>
      <a:cs typeface=""/>
      <a:font script="Jpan" typeface="ＭＳ Ｐゴシック"/>
      <a:font script="Hang" typeface="맑은 고딕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Uigh" typeface="Microsoft Uighur"/>
    </a:minorFont>
  </a:fontScheme>
  <a:fmtScheme name="Trek">
    <a:fillStyleLst>
      <a:solidFill>
        <a:schemeClr val="phClr"/>
      </a:solidFill>
      <a:gradFill rotWithShape="1">
        <a:gsLst>
          <a:gs pos="0">
            <a:schemeClr val="phClr">
              <a:tint val="30000"/>
              <a:satMod val="250000"/>
            </a:schemeClr>
          </a:gs>
          <a:gs pos="72000">
            <a:schemeClr val="phClr">
              <a:tint val="75000"/>
              <a:satMod val="210000"/>
            </a:schemeClr>
          </a:gs>
          <a:gs pos="100000">
            <a:schemeClr val="phClr">
              <a:tint val="85000"/>
              <a:satMod val="210000"/>
            </a:schemeClr>
          </a:gs>
        </a:gsLst>
        <a:lin ang="5400000" scaled="1"/>
      </a:gradFill>
      <a:gradFill rotWithShape="1">
        <a:gsLst>
          <a:gs pos="0">
            <a:schemeClr val="phClr">
              <a:tint val="75000"/>
              <a:shade val="85000"/>
              <a:satMod val="230000"/>
            </a:schemeClr>
          </a:gs>
          <a:gs pos="25000">
            <a:schemeClr val="phClr">
              <a:tint val="90000"/>
              <a:shade val="70000"/>
              <a:satMod val="220000"/>
            </a:schemeClr>
          </a:gs>
          <a:gs pos="50000">
            <a:schemeClr val="phClr">
              <a:tint val="90000"/>
              <a:shade val="58000"/>
              <a:satMod val="225000"/>
            </a:schemeClr>
          </a:gs>
          <a:gs pos="65000">
            <a:schemeClr val="phClr">
              <a:tint val="90000"/>
              <a:shade val="58000"/>
              <a:satMod val="225000"/>
            </a:schemeClr>
          </a:gs>
          <a:gs pos="80000">
            <a:schemeClr val="phClr">
              <a:tint val="90000"/>
              <a:shade val="69000"/>
              <a:satMod val="220000"/>
            </a:schemeClr>
          </a:gs>
          <a:gs pos="100000">
            <a:schemeClr val="phClr">
              <a:tint val="77000"/>
              <a:shade val="80000"/>
              <a:satMod val="230000"/>
            </a:schemeClr>
          </a:gs>
        </a:gsLst>
        <a:lin ang="5400000" scaled="1"/>
      </a:gradFill>
    </a:fillStyleLst>
    <a:lnStyleLst>
      <a:ln w="10000" cap="flat" cmpd="sng" algn="ctr">
        <a:solidFill>
          <a:schemeClr val="phClr"/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76200" dist="50800" dir="5400000" rotWithShape="0">
            <a:srgbClr val="4E3B30">
              <a:alpha val="60000"/>
            </a:srgbClr>
          </a:outerShdw>
        </a:effectLst>
      </a:effectStyle>
      <a:effectStyle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>
            <a:rot lat="0" lon="0" rev="0"/>
          </a:camera>
          <a:lightRig rig="threePt" dir="tl">
            <a:rot lat="0" lon="0" rev="0"/>
          </a:lightRig>
        </a:scene3d>
        <a:sp3d prstMaterial="metal">
          <a:bevelT w="10000" h="10000"/>
        </a:sp3d>
      </a:effectStyle>
      <a:effectStyle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bliqueTopLeft" fov="600000">
            <a:rot lat="0" lon="0" rev="0"/>
          </a:camera>
          <a:lightRig rig="balanced" dir="t">
            <a:rot lat="0" lon="0" rev="19200000"/>
          </a:lightRig>
        </a:scene3d>
        <a:sp3d contourW="12700" prstMaterial="matte">
          <a:bevelT w="60000" h="50800"/>
          <a:contourClr>
            <a:schemeClr val="phClr">
              <a:shade val="60000"/>
              <a:satMod val="110000"/>
            </a:schemeClr>
          </a:contourClr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55000"/>
              <a:satMod val="300000"/>
            </a:schemeClr>
          </a:gs>
          <a:gs pos="40000">
            <a:schemeClr val="phClr">
              <a:tint val="65000"/>
              <a:satMod val="300000"/>
            </a:schemeClr>
          </a:gs>
          <a:gs pos="100000">
            <a:schemeClr val="phClr">
              <a:shade val="65000"/>
              <a:satMod val="300000"/>
            </a:schemeClr>
          </a:gs>
        </a:gsLst>
        <a:path path="circle">
          <a:fillToRect l="65000" b="98000"/>
        </a:path>
      </a:gradFill>
      <a:blipFill>
        <a:blip xmlns:r="http://schemas.openxmlformats.org/officeDocument/2006/relationships" r:embed="rId1">
          <a:duotone>
            <a:schemeClr val="phClr">
              <a:shade val="60000"/>
              <a:satMod val="110000"/>
            </a:schemeClr>
            <a:schemeClr val="phClr">
              <a:tint val="95000"/>
            </a:schemeClr>
          </a:duotone>
        </a:blip>
        <a:tile tx="0" ty="0" sx="50000" sy="50000" flip="none" algn="tl"/>
      </a:blipFill>
    </a:bgFillStyleLst>
  </a:fmtScheme>
</a:themeOverride>
</file>

<file path=ppt/theme/themeOverride6.xml><?xml version="1.0" encoding="utf-8"?>
<a:themeOverride xmlns:a="http://schemas.openxmlformats.org/drawingml/2006/main">
  <a:clrScheme name="EWSNetwork">
    <a:dk1>
      <a:srgbClr val="002060"/>
    </a:dk1>
    <a:lt1>
      <a:sysClr val="window" lastClr="FFFFFF"/>
    </a:lt1>
    <a:dk2>
      <a:srgbClr val="002060"/>
    </a:dk2>
    <a:lt2>
      <a:srgbClr val="FFFFFF"/>
    </a:lt2>
    <a:accent1>
      <a:srgbClr val="72AF2F"/>
    </a:accent1>
    <a:accent2>
      <a:srgbClr val="DA1F28"/>
    </a:accent2>
    <a:accent3>
      <a:srgbClr val="002060"/>
    </a:accent3>
    <a:accent4>
      <a:srgbClr val="002060"/>
    </a:accent4>
    <a:accent5>
      <a:srgbClr val="474B78"/>
    </a:accent5>
    <a:accent6>
      <a:srgbClr val="72AF2F"/>
    </a:accent6>
    <a:hlink>
      <a:srgbClr val="72AF2F"/>
    </a:hlink>
    <a:folHlink>
      <a:srgbClr val="002060"/>
    </a:folHlink>
  </a:clrScheme>
  <a:fontScheme name="Concourse">
    <a:majorFont>
      <a:latin typeface="Lucida Sans Unicode"/>
      <a:ea typeface=""/>
      <a:cs typeface=""/>
      <a:font script="Jpan" typeface="ＭＳ Ｐゴシック"/>
      <a:font script="Hang" typeface="맑은 고딕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Uigh" typeface="Microsoft Uighur"/>
    </a:majorFont>
    <a:minorFont>
      <a:latin typeface="Lucida Sans Unicode"/>
      <a:ea typeface=""/>
      <a:cs typeface=""/>
      <a:font script="Jpan" typeface="ＭＳ Ｐゴシック"/>
      <a:font script="Hang" typeface="맑은 고딕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Uigh" typeface="Microsoft Uighur"/>
    </a:minorFont>
  </a:fontScheme>
  <a:fmtScheme name="Trek">
    <a:fillStyleLst>
      <a:solidFill>
        <a:schemeClr val="phClr"/>
      </a:solidFill>
      <a:gradFill rotWithShape="1">
        <a:gsLst>
          <a:gs pos="0">
            <a:schemeClr val="phClr">
              <a:tint val="30000"/>
              <a:satMod val="250000"/>
            </a:schemeClr>
          </a:gs>
          <a:gs pos="72000">
            <a:schemeClr val="phClr">
              <a:tint val="75000"/>
              <a:satMod val="210000"/>
            </a:schemeClr>
          </a:gs>
          <a:gs pos="100000">
            <a:schemeClr val="phClr">
              <a:tint val="85000"/>
              <a:satMod val="210000"/>
            </a:schemeClr>
          </a:gs>
        </a:gsLst>
        <a:lin ang="5400000" scaled="1"/>
      </a:gradFill>
      <a:gradFill rotWithShape="1">
        <a:gsLst>
          <a:gs pos="0">
            <a:schemeClr val="phClr">
              <a:tint val="75000"/>
              <a:shade val="85000"/>
              <a:satMod val="230000"/>
            </a:schemeClr>
          </a:gs>
          <a:gs pos="25000">
            <a:schemeClr val="phClr">
              <a:tint val="90000"/>
              <a:shade val="70000"/>
              <a:satMod val="220000"/>
            </a:schemeClr>
          </a:gs>
          <a:gs pos="50000">
            <a:schemeClr val="phClr">
              <a:tint val="90000"/>
              <a:shade val="58000"/>
              <a:satMod val="225000"/>
            </a:schemeClr>
          </a:gs>
          <a:gs pos="65000">
            <a:schemeClr val="phClr">
              <a:tint val="90000"/>
              <a:shade val="58000"/>
              <a:satMod val="225000"/>
            </a:schemeClr>
          </a:gs>
          <a:gs pos="80000">
            <a:schemeClr val="phClr">
              <a:tint val="90000"/>
              <a:shade val="69000"/>
              <a:satMod val="220000"/>
            </a:schemeClr>
          </a:gs>
          <a:gs pos="100000">
            <a:schemeClr val="phClr">
              <a:tint val="77000"/>
              <a:shade val="80000"/>
              <a:satMod val="230000"/>
            </a:schemeClr>
          </a:gs>
        </a:gsLst>
        <a:lin ang="5400000" scaled="1"/>
      </a:gradFill>
    </a:fillStyleLst>
    <a:lnStyleLst>
      <a:ln w="10000" cap="flat" cmpd="sng" algn="ctr">
        <a:solidFill>
          <a:schemeClr val="phClr"/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76200" dist="50800" dir="5400000" rotWithShape="0">
            <a:srgbClr val="4E3B30">
              <a:alpha val="60000"/>
            </a:srgbClr>
          </a:outerShdw>
        </a:effectLst>
      </a:effectStyle>
      <a:effectStyle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>
            <a:rot lat="0" lon="0" rev="0"/>
          </a:camera>
          <a:lightRig rig="threePt" dir="tl">
            <a:rot lat="0" lon="0" rev="0"/>
          </a:lightRig>
        </a:scene3d>
        <a:sp3d prstMaterial="metal">
          <a:bevelT w="10000" h="10000"/>
        </a:sp3d>
      </a:effectStyle>
      <a:effectStyle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bliqueTopLeft" fov="600000">
            <a:rot lat="0" lon="0" rev="0"/>
          </a:camera>
          <a:lightRig rig="balanced" dir="t">
            <a:rot lat="0" lon="0" rev="19200000"/>
          </a:lightRig>
        </a:scene3d>
        <a:sp3d contourW="12700" prstMaterial="matte">
          <a:bevelT w="60000" h="50800"/>
          <a:contourClr>
            <a:schemeClr val="phClr">
              <a:shade val="60000"/>
              <a:satMod val="110000"/>
            </a:schemeClr>
          </a:contourClr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55000"/>
              <a:satMod val="300000"/>
            </a:schemeClr>
          </a:gs>
          <a:gs pos="40000">
            <a:schemeClr val="phClr">
              <a:tint val="65000"/>
              <a:satMod val="300000"/>
            </a:schemeClr>
          </a:gs>
          <a:gs pos="100000">
            <a:schemeClr val="phClr">
              <a:shade val="65000"/>
              <a:satMod val="300000"/>
            </a:schemeClr>
          </a:gs>
        </a:gsLst>
        <a:path path="circle">
          <a:fillToRect l="65000" b="98000"/>
        </a:path>
      </a:gradFill>
      <a:blipFill>
        <a:blip xmlns:r="http://schemas.openxmlformats.org/officeDocument/2006/relationships" r:embed="rId1">
          <a:duotone>
            <a:schemeClr val="phClr">
              <a:shade val="60000"/>
              <a:satMod val="110000"/>
            </a:schemeClr>
            <a:schemeClr val="phClr">
              <a:tint val="95000"/>
            </a:schemeClr>
          </a:duotone>
        </a:blip>
        <a:tile tx="0" ty="0" sx="50000" sy="50000" flip="none" algn="tl"/>
      </a:blipFill>
    </a:bgFillStyleLst>
  </a:fmtScheme>
</a:themeOverride>
</file>

<file path=ppt/theme/themeOverride7.xml><?xml version="1.0" encoding="utf-8"?>
<a:themeOverride xmlns:a="http://schemas.openxmlformats.org/drawingml/2006/main">
  <a:clrScheme name="EWSNetwork">
    <a:dk1>
      <a:srgbClr val="002060"/>
    </a:dk1>
    <a:lt1>
      <a:sysClr val="window" lastClr="FFFFFF"/>
    </a:lt1>
    <a:dk2>
      <a:srgbClr val="002060"/>
    </a:dk2>
    <a:lt2>
      <a:srgbClr val="FFFFFF"/>
    </a:lt2>
    <a:accent1>
      <a:srgbClr val="72AF2F"/>
    </a:accent1>
    <a:accent2>
      <a:srgbClr val="DA1F28"/>
    </a:accent2>
    <a:accent3>
      <a:srgbClr val="002060"/>
    </a:accent3>
    <a:accent4>
      <a:srgbClr val="002060"/>
    </a:accent4>
    <a:accent5>
      <a:srgbClr val="474B78"/>
    </a:accent5>
    <a:accent6>
      <a:srgbClr val="72AF2F"/>
    </a:accent6>
    <a:hlink>
      <a:srgbClr val="72AF2F"/>
    </a:hlink>
    <a:folHlink>
      <a:srgbClr val="002060"/>
    </a:folHlink>
  </a:clrScheme>
  <a:fontScheme name="Concourse">
    <a:majorFont>
      <a:latin typeface="Lucida Sans Unicode"/>
      <a:ea typeface=""/>
      <a:cs typeface=""/>
      <a:font script="Jpan" typeface="ＭＳ Ｐゴシック"/>
      <a:font script="Hang" typeface="맑은 고딕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Uigh" typeface="Microsoft Uighur"/>
    </a:majorFont>
    <a:minorFont>
      <a:latin typeface="Lucida Sans Unicode"/>
      <a:ea typeface=""/>
      <a:cs typeface=""/>
      <a:font script="Jpan" typeface="ＭＳ Ｐゴシック"/>
      <a:font script="Hang" typeface="맑은 고딕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Uigh" typeface="Microsoft Uighur"/>
    </a:minorFont>
  </a:fontScheme>
  <a:fmtScheme name="Trek">
    <a:fillStyleLst>
      <a:solidFill>
        <a:schemeClr val="phClr"/>
      </a:solidFill>
      <a:gradFill rotWithShape="1">
        <a:gsLst>
          <a:gs pos="0">
            <a:schemeClr val="phClr">
              <a:tint val="30000"/>
              <a:satMod val="250000"/>
            </a:schemeClr>
          </a:gs>
          <a:gs pos="72000">
            <a:schemeClr val="phClr">
              <a:tint val="75000"/>
              <a:satMod val="210000"/>
            </a:schemeClr>
          </a:gs>
          <a:gs pos="100000">
            <a:schemeClr val="phClr">
              <a:tint val="85000"/>
              <a:satMod val="210000"/>
            </a:schemeClr>
          </a:gs>
        </a:gsLst>
        <a:lin ang="5400000" scaled="1"/>
      </a:gradFill>
      <a:gradFill rotWithShape="1">
        <a:gsLst>
          <a:gs pos="0">
            <a:schemeClr val="phClr">
              <a:tint val="75000"/>
              <a:shade val="85000"/>
              <a:satMod val="230000"/>
            </a:schemeClr>
          </a:gs>
          <a:gs pos="25000">
            <a:schemeClr val="phClr">
              <a:tint val="90000"/>
              <a:shade val="70000"/>
              <a:satMod val="220000"/>
            </a:schemeClr>
          </a:gs>
          <a:gs pos="50000">
            <a:schemeClr val="phClr">
              <a:tint val="90000"/>
              <a:shade val="58000"/>
              <a:satMod val="225000"/>
            </a:schemeClr>
          </a:gs>
          <a:gs pos="65000">
            <a:schemeClr val="phClr">
              <a:tint val="90000"/>
              <a:shade val="58000"/>
              <a:satMod val="225000"/>
            </a:schemeClr>
          </a:gs>
          <a:gs pos="80000">
            <a:schemeClr val="phClr">
              <a:tint val="90000"/>
              <a:shade val="69000"/>
              <a:satMod val="220000"/>
            </a:schemeClr>
          </a:gs>
          <a:gs pos="100000">
            <a:schemeClr val="phClr">
              <a:tint val="77000"/>
              <a:shade val="80000"/>
              <a:satMod val="230000"/>
            </a:schemeClr>
          </a:gs>
        </a:gsLst>
        <a:lin ang="5400000" scaled="1"/>
      </a:gradFill>
    </a:fillStyleLst>
    <a:lnStyleLst>
      <a:ln w="10000" cap="flat" cmpd="sng" algn="ctr">
        <a:solidFill>
          <a:schemeClr val="phClr"/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76200" dist="50800" dir="5400000" rotWithShape="0">
            <a:srgbClr val="4E3B30">
              <a:alpha val="60000"/>
            </a:srgbClr>
          </a:outerShdw>
        </a:effectLst>
      </a:effectStyle>
      <a:effectStyle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>
            <a:rot lat="0" lon="0" rev="0"/>
          </a:camera>
          <a:lightRig rig="threePt" dir="tl">
            <a:rot lat="0" lon="0" rev="0"/>
          </a:lightRig>
        </a:scene3d>
        <a:sp3d prstMaterial="metal">
          <a:bevelT w="10000" h="10000"/>
        </a:sp3d>
      </a:effectStyle>
      <a:effectStyle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bliqueTopLeft" fov="600000">
            <a:rot lat="0" lon="0" rev="0"/>
          </a:camera>
          <a:lightRig rig="balanced" dir="t">
            <a:rot lat="0" lon="0" rev="19200000"/>
          </a:lightRig>
        </a:scene3d>
        <a:sp3d contourW="12700" prstMaterial="matte">
          <a:bevelT w="60000" h="50800"/>
          <a:contourClr>
            <a:schemeClr val="phClr">
              <a:shade val="60000"/>
              <a:satMod val="110000"/>
            </a:schemeClr>
          </a:contourClr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55000"/>
              <a:satMod val="300000"/>
            </a:schemeClr>
          </a:gs>
          <a:gs pos="40000">
            <a:schemeClr val="phClr">
              <a:tint val="65000"/>
              <a:satMod val="300000"/>
            </a:schemeClr>
          </a:gs>
          <a:gs pos="100000">
            <a:schemeClr val="phClr">
              <a:shade val="65000"/>
              <a:satMod val="300000"/>
            </a:schemeClr>
          </a:gs>
        </a:gsLst>
        <a:path path="circle">
          <a:fillToRect l="65000" b="98000"/>
        </a:path>
      </a:gradFill>
      <a:blipFill>
        <a:blip xmlns:r="http://schemas.openxmlformats.org/officeDocument/2006/relationships" r:embed="rId1">
          <a:duotone>
            <a:schemeClr val="phClr">
              <a:shade val="60000"/>
              <a:satMod val="110000"/>
            </a:schemeClr>
            <a:schemeClr val="phClr">
              <a:tint val="95000"/>
            </a:schemeClr>
          </a:duotone>
        </a:blip>
        <a:tile tx="0" ty="0" sx="50000" sy="50000" flip="none" algn="tl"/>
      </a:blip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14783</TotalTime>
  <Words>1475</Words>
  <Application>Microsoft Office PowerPoint</Application>
  <PresentationFormat>On-screen Show (4:3)</PresentationFormat>
  <Paragraphs>339</Paragraphs>
  <Slides>28</Slides>
  <Notes>24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29" baseType="lpstr">
      <vt:lpstr>Concourse</vt:lpstr>
      <vt:lpstr>PowerPoint Presentation</vt:lpstr>
      <vt:lpstr>The Need</vt:lpstr>
      <vt:lpstr>Wellness vs. EAP</vt:lpstr>
      <vt:lpstr>PowerPoint Presentation</vt:lpstr>
      <vt:lpstr>Looking at the Business Case</vt:lpstr>
      <vt:lpstr>PowerPoint Presentation</vt:lpstr>
      <vt:lpstr>Claims Cost Distribution “Disease Costs, Prevention Saves”</vt:lpstr>
      <vt:lpstr>PowerPoint Presentation</vt:lpstr>
      <vt:lpstr>Readiness to Change</vt:lpstr>
      <vt:lpstr>Well Designed Wellness Strategy Links  Components Together Giving the  Greatest Opportunity for Success</vt:lpstr>
      <vt:lpstr>Components of a Successful Wellness Program</vt:lpstr>
      <vt:lpstr>Components of a Successful Wellness Program</vt:lpstr>
      <vt:lpstr>Components of a Successful Wellness Program</vt:lpstr>
      <vt:lpstr>Components of a Successful Wellness Program   Individual Programs</vt:lpstr>
      <vt:lpstr>Consultation Bookings and Attendance</vt:lpstr>
      <vt:lpstr>Components of a Successful Wellness Program  </vt:lpstr>
      <vt:lpstr>Components of a Successful Wellness Program   Awareness Programs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 Thank you. Questions now or later?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Is Wellness a Priority? by Employer’s Edge Inc.</dc:title>
  <dc:creator>Employers' Edge Inc.</dc:creator>
  <cp:lastModifiedBy>Garth Jansen</cp:lastModifiedBy>
  <cp:revision>492</cp:revision>
  <cp:lastPrinted>2012-04-15T01:18:28Z</cp:lastPrinted>
  <dcterms:created xsi:type="dcterms:W3CDTF">2007-04-09T16:01:58Z</dcterms:created>
  <dcterms:modified xsi:type="dcterms:W3CDTF">2012-06-05T12:28:37Z</dcterms:modified>
</cp:coreProperties>
</file>