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30"/>
  </p:notesMasterIdLst>
  <p:handoutMasterIdLst>
    <p:handoutMasterId r:id="rId31"/>
  </p:handoutMasterIdLst>
  <p:sldIdLst>
    <p:sldId id="530" r:id="rId2"/>
    <p:sldId id="519" r:id="rId3"/>
    <p:sldId id="456" r:id="rId4"/>
    <p:sldId id="516" r:id="rId5"/>
    <p:sldId id="505" r:id="rId6"/>
    <p:sldId id="524" r:id="rId7"/>
    <p:sldId id="525" r:id="rId8"/>
    <p:sldId id="477" r:id="rId9"/>
    <p:sldId id="529" r:id="rId10"/>
    <p:sldId id="527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10" r:id="rId19"/>
    <p:sldId id="503" r:id="rId20"/>
    <p:sldId id="460" r:id="rId21"/>
    <p:sldId id="473" r:id="rId22"/>
    <p:sldId id="475" r:id="rId23"/>
    <p:sldId id="504" r:id="rId24"/>
    <p:sldId id="511" r:id="rId25"/>
    <p:sldId id="514" r:id="rId26"/>
    <p:sldId id="528" r:id="rId27"/>
    <p:sldId id="515" r:id="rId28"/>
    <p:sldId id="420" r:id="rId29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E08C"/>
    <a:srgbClr val="669900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8944" autoAdjust="0"/>
  </p:normalViewPr>
  <p:slideViewPr>
    <p:cSldViewPr>
      <p:cViewPr varScale="1">
        <p:scale>
          <a:sx n="74" d="100"/>
          <a:sy n="74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Logs\0%20Master%20Log%20Summary%2011%2009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0202672954034"/>
          <c:y val="0.1662076685786911"/>
          <c:w val="0.3578707304126702"/>
          <c:h val="0.5856248868987749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"/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7442626372734333E-2"/>
                  <c:y val="-3.4551950812014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0-20,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99650688163076E-2"/>
                  <c:y val="-9.870271557238588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21-50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08631219907737E-2"/>
                  <c:y val="0.252913050750658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50-100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542522049089602E-2"/>
                  <c:y val="-3.6373390072888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100-500,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966433448492331E-2"/>
                  <c:y val="3.91747046865887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250-500,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436146344489859E-2"/>
                  <c:y val="-4.53430216525495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076226739597432E-2"/>
                  <c:y val="-7.79540005756332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Sheet1!$F$14:$F$20</c:f>
              <c:strCache>
                <c:ptCount val="7"/>
                <c:pt idx="0">
                  <c:v>0-20</c:v>
                </c:pt>
                <c:pt idx="1">
                  <c:v>21-50</c:v>
                </c:pt>
                <c:pt idx="2">
                  <c:v>50-100</c:v>
                </c:pt>
                <c:pt idx="3">
                  <c:v>100-500</c:v>
                </c:pt>
                <c:pt idx="4">
                  <c:v>250-500</c:v>
                </c:pt>
                <c:pt idx="5">
                  <c:v>500-1000</c:v>
                </c:pt>
                <c:pt idx="6">
                  <c:v>1000+</c:v>
                </c:pt>
              </c:strCache>
            </c:strRef>
          </c:cat>
          <c:val>
            <c:numRef>
              <c:f>Sheet1!$G$14:$G$20</c:f>
              <c:numCache>
                <c:formatCode>0%</c:formatCode>
                <c:ptCount val="7"/>
                <c:pt idx="0">
                  <c:v>0.1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354777153873032"/>
          <c:y val="0.14054232111763124"/>
          <c:w val="0.22589443817229496"/>
          <c:h val="0.58625765729776924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33CC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4055486688652643E-2"/>
                  <c:y val="-2.26638813636091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0-500/mth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616081352948777E-2"/>
                  <c:y val="0.204955058412313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$500-1000/mth, 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4326703985857E-2"/>
                  <c:y val="7.228001829858597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$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1000-1500/mth, 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45084024499272E-3"/>
                  <c:y val="1.02996034628631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$1500-2000/mth,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74720523874085E-3"/>
                  <c:y val="-8.51053942724312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54577358464162E-2"/>
                  <c:y val="2.55695414184748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$2500-3500/mth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814156373623746E-2"/>
                  <c:y val="-3.59909103063241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Sheet1!$F$50:$F$56</c:f>
              <c:strCache>
                <c:ptCount val="7"/>
                <c:pt idx="0">
                  <c:v>$0-500/mth</c:v>
                </c:pt>
                <c:pt idx="1">
                  <c:v>$500-1000/mth</c:v>
                </c:pt>
                <c:pt idx="2">
                  <c:v>$1000-1500/mth</c:v>
                </c:pt>
                <c:pt idx="3">
                  <c:v>$1500-2000/mth</c:v>
                </c:pt>
                <c:pt idx="4">
                  <c:v>$2000-$2500/mth</c:v>
                </c:pt>
                <c:pt idx="5">
                  <c:v>$2500-3500/mth</c:v>
                </c:pt>
                <c:pt idx="6">
                  <c:v>over $3500/mth</c:v>
                </c:pt>
              </c:strCache>
            </c:strRef>
          </c:cat>
          <c:val>
            <c:numRef>
              <c:f>Sheet1!$G$50:$G$56</c:f>
              <c:numCache>
                <c:formatCode>0%</c:formatCode>
                <c:ptCount val="7"/>
                <c:pt idx="0">
                  <c:v>0.13793103448275862</c:v>
                </c:pt>
                <c:pt idx="1">
                  <c:v>0.31034482758620691</c:v>
                </c:pt>
                <c:pt idx="2">
                  <c:v>0.17241379310344829</c:v>
                </c:pt>
                <c:pt idx="3">
                  <c:v>6.8965517241379309E-2</c:v>
                </c:pt>
                <c:pt idx="4">
                  <c:v>6.8965517241379309E-2</c:v>
                </c:pt>
                <c:pt idx="5">
                  <c:v>0.10344827586206896</c:v>
                </c:pt>
                <c:pt idx="6">
                  <c:v>0.13793103448275862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5633153612019"/>
          <c:y val="9.3181238196145127E-2"/>
          <c:w val="0.80241937466998059"/>
          <c:h val="0.79863130885017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'[0 Master Log Summary 11 09.xls]jan-mar and apr-aug'!$F$496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0508057244286271E-3"/>
                  <c:y val="-4.13880929640241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onstantia" pitchFamily="18" charset="0"/>
                      </a:rPr>
                      <a:t>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apr-aug'!$G$496:$H$496</c:f>
              <c:numCache>
                <c:formatCode>0%</c:formatCode>
                <c:ptCount val="2"/>
                <c:pt idx="0">
                  <c:v>0.98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'[0 Master Log Summary 11 09.xls]jan-mar and apr-aug'!$F$497</c:f>
              <c:strCache>
                <c:ptCount val="1"/>
                <c:pt idx="0">
                  <c:v>Attended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9504950495049506E-3"/>
                  <c:y val="-4.457179242279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19534123271498E-17"/>
                  <c:y val="-9.5510983763132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onstantia" pitchFamily="18" charset="0"/>
                      </a:rPr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apr-aug'!$G$497:$H$497</c:f>
              <c:numCache>
                <c:formatCode>0%</c:formatCode>
                <c:ptCount val="2"/>
                <c:pt idx="0">
                  <c:v>0.02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32487040"/>
        <c:axId val="132488576"/>
      </c:barChart>
      <c:catAx>
        <c:axId val="13248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2488576"/>
        <c:crosses val="autoZero"/>
        <c:auto val="1"/>
        <c:lblAlgn val="ctr"/>
        <c:lblOffset val="100"/>
        <c:noMultiLvlLbl val="0"/>
      </c:catAx>
      <c:valAx>
        <c:axId val="1324885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248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/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/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/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/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3978305" y="354991"/>
          <a:ext cx="2356430" cy="101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3978305" y="354991"/>
        <a:ext cx="2356430" cy="1013163"/>
      </dsp:txXfrm>
    </dsp:sp>
    <dsp:sp modelId="{B15BFE72-3C86-4B61-9F5B-677C1B4280F2}">
      <dsp:nvSpPr>
        <dsp:cNvPr id="0" name=""/>
        <dsp:cNvSpPr/>
      </dsp:nvSpPr>
      <dsp:spPr>
        <a:xfrm>
          <a:off x="1449933" y="-311924"/>
          <a:ext cx="4465358" cy="4465358"/>
        </a:xfrm>
        <a:prstGeom prst="circularArrow">
          <a:avLst>
            <a:gd name="adj1" fmla="val 6896"/>
            <a:gd name="adj2" fmla="val 464874"/>
            <a:gd name="adj3" fmla="val 1475089"/>
            <a:gd name="adj4" fmla="val 20584994"/>
            <a:gd name="adj5" fmla="val 8045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4266337" y="2936451"/>
          <a:ext cx="1579144" cy="77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4266337" y="2936451"/>
        <a:ext cx="1579144" cy="770669"/>
      </dsp:txXfrm>
    </dsp:sp>
    <dsp:sp modelId="{BDD20D31-A3C3-44FA-897C-098D31027D42}">
      <dsp:nvSpPr>
        <dsp:cNvPr id="0" name=""/>
        <dsp:cNvSpPr/>
      </dsp:nvSpPr>
      <dsp:spPr>
        <a:xfrm>
          <a:off x="1292325" y="-68416"/>
          <a:ext cx="4465358" cy="4465358"/>
        </a:xfrm>
        <a:prstGeom prst="circularArrow">
          <a:avLst>
            <a:gd name="adj1" fmla="val 6896"/>
            <a:gd name="adj2" fmla="val 464874"/>
            <a:gd name="adj3" fmla="val 6337640"/>
            <a:gd name="adj4" fmla="val 3259996"/>
            <a:gd name="adj5" fmla="val 8045"/>
          </a:avLst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097763" y="2952321"/>
          <a:ext cx="2198042" cy="95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097763" y="2952321"/>
        <a:ext cx="2198042" cy="955161"/>
      </dsp:txXfrm>
    </dsp:sp>
    <dsp:sp modelId="{BA0DB828-C671-4902-A96B-2C024F0CFB02}">
      <dsp:nvSpPr>
        <dsp:cNvPr id="0" name=""/>
        <dsp:cNvSpPr/>
      </dsp:nvSpPr>
      <dsp:spPr>
        <a:xfrm>
          <a:off x="1358123" y="-172803"/>
          <a:ext cx="4465358" cy="4465358"/>
        </a:xfrm>
        <a:prstGeom prst="circularArrow">
          <a:avLst>
            <a:gd name="adj1" fmla="val 6896"/>
            <a:gd name="adj2" fmla="val 464874"/>
            <a:gd name="adj3" fmla="val 11637871"/>
            <a:gd name="adj4" fmla="val 9118197"/>
            <a:gd name="adj5" fmla="val 8045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314005" y="488183"/>
          <a:ext cx="1579144" cy="86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314005" y="488183"/>
        <a:ext cx="1579144" cy="869129"/>
      </dsp:txXfrm>
    </dsp:sp>
    <dsp:sp modelId="{931478C0-278F-4FDB-80CD-8D61FE63D304}">
      <dsp:nvSpPr>
        <dsp:cNvPr id="0" name=""/>
        <dsp:cNvSpPr/>
      </dsp:nvSpPr>
      <dsp:spPr>
        <a:xfrm>
          <a:off x="1364127" y="-83135"/>
          <a:ext cx="4465358" cy="4555112"/>
        </a:xfrm>
        <a:prstGeom prst="circularArrow">
          <a:avLst>
            <a:gd name="adj1" fmla="val 6896"/>
            <a:gd name="adj2" fmla="val 464874"/>
            <a:gd name="adj3" fmla="val 17193714"/>
            <a:gd name="adj4" fmla="val 14236011"/>
            <a:gd name="adj5" fmla="val 8045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2E6496E-603E-4044-934F-092F5900008B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9" tIns="47809" rIns="95619" bIns="478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484784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en-US" sz="2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301752"/>
            <a:ext cx="2632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63500" y="-4857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AutoShape 4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215900" y="-3333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6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Stock Photos\Business_dude_pumping_iron_clipped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76">
            <a:off x="6959060" y="3861048"/>
            <a:ext cx="2206720" cy="3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 Designed Wellness Strategy Links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Together Giving the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86989466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user\Desktop\EWS Network\Pictures\Stock Photos\Smiley_Businesswoman_cli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63738"/>
            <a:ext cx="32670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39925"/>
            <a:ext cx="828675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Senior Management Support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Pilots the overall direction of the program and cultural objectives.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Helps with scheduling and department support.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4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51711"/>
            <a:ext cx="607849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</a:t>
            </a: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Award Winning Program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8" name="Picture 2" descr="http://t1.gstatic.com/images?q=tbn:ANd9GcQ0BtyBgqF7VLjbEm4Jno3DwtZzeQ3LhURiGKxh8_OaXeckKkQfCb_DeH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1" y="5005818"/>
            <a:ext cx="1247208" cy="54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0" y="4818606"/>
            <a:ext cx="6078490" cy="152583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2011 Health and Wellness Program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for companies with &lt;1000 employees)</a:t>
            </a:r>
            <a:endParaRPr lang="en-CA" sz="1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6660"/>
            <a:ext cx="4679826" cy="33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867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Wellness Committee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Committee made up of your peers.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“Tentacles” of the program. Very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Meet bi-monthly to go over past, present and future initiatives.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Marketing, implementation and feedback from previous events.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355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59925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5" y="4077072"/>
            <a:ext cx="3950810" cy="2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064896" cy="468052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Health Risk Assessment </a:t>
            </a: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(HRA/Personal Wellness Profile)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Employee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– 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Private registration, immediate results highlighting participants’ wellness scores (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coronary, cancer, nutrition, fitness, stress/emotional, substance use, safety), health age and recommended health actions. </a:t>
            </a:r>
            <a:endParaRPr lang="en-CA" sz="1600" dirty="0">
              <a:latin typeface="Constantia" pitchFamily="18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Annually employees will receive a comparative report.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600" u="sng" dirty="0" smtClean="0">
                <a:latin typeface="Constantia" pitchFamily="18" charset="0"/>
                <a:cs typeface="Arial" pitchFamily="34" charset="0"/>
              </a:rPr>
              <a:t>Employer Benefits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 </a:t>
            </a:r>
            <a:endParaRPr lang="en-US" sz="1600" dirty="0">
              <a:latin typeface="Constantia" pitchFamily="18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Summary and Program Suggestions, Executive Summary Report, Group Summary Report, Productivity and Economic Benefits Report (using company specific income and medical values)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Annually organizations receive a comparative report.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en-CA" sz="16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1600" b="1" dirty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CA" sz="16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    </a:t>
            </a:r>
            <a:r>
              <a:rPr lang="en-CA" sz="24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www.EWSNetwork.com/pwp </a:t>
            </a:r>
            <a:endParaRPr lang="en-US" sz="24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7011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9" descr="C:\Documents and Settings\user\Desktop\EWS Network\Pictures\Stock Photos\lady with app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771900"/>
            <a:ext cx="19510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765300"/>
            <a:ext cx="7551738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One-on-One Health / Wellness Coaching </a:t>
            </a: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The s</a:t>
            </a:r>
            <a:r>
              <a:rPr lang="en-CA" sz="1800" dirty="0" smtClean="0">
                <a:latin typeface="Constantia" pitchFamily="18" charset="0"/>
                <a:cs typeface="Arial" charset="0"/>
              </a:rPr>
              <a:t>ervice of a personal trainer, nutrition advisor, stress/time manager and lifestyle coach, “all-in-one”, right at your fingertips!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30 minute one-on-one appointments with a wellness specialist.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Desired turn-around 4-5 weeks.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Help change the individual … they help to change their surroundings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Proven Results – behaviour modification is most effective working with the </a:t>
            </a:r>
            <a:r>
              <a:rPr lang="en-CA" sz="1800" u="sng" dirty="0" smtClean="0">
                <a:latin typeface="Constantia" pitchFamily="18" charset="0"/>
                <a:cs typeface="Arial" charset="0"/>
              </a:rPr>
              <a:t>individual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Personalized Goals – accountability, follow-up, evaluation</a:t>
            </a:r>
          </a:p>
          <a:p>
            <a:pPr eaLnBrk="1" hangingPunct="1">
              <a:buFontTx/>
              <a:buChar char="-"/>
            </a:pPr>
            <a:endParaRPr lang="en-CA" sz="16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Individual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8171124"/>
              </p:ext>
            </p:extLst>
          </p:nvPr>
        </p:nvGraphicFramePr>
        <p:xfrm>
          <a:off x="1403648" y="1484784"/>
          <a:ext cx="6192688" cy="39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95725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Tahoma" pitchFamily="34" charset="0"/>
              </a:rPr>
              <a:t>Consultation Bookings and Attendance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73688" y="6165850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[January </a:t>
            </a:r>
            <a:r>
              <a:rPr lang="en-US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December </a:t>
            </a:r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2011]</a:t>
            </a:r>
          </a:p>
        </p:txBody>
      </p:sp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3848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:\Documents and Settings\user\Desktop\EWS Network\Pictures\Stock Photos\Ecstatic_folks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0" y="4650734"/>
            <a:ext cx="3203972" cy="2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341438"/>
            <a:ext cx="3857625" cy="392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Group Programs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Cross-Canada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Mountain Climb Pedometer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World Cup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Lunch n’ Learns, Workshops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WorkLife Balance Program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Nutrition at Work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4-week Stress and You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6-week Empowered Living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8-week Extreme Lifestyle Makeover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And many others…</a:t>
            </a: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286250" y="1354138"/>
            <a:ext cx="3714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Group Exercise Programs</a:t>
            </a:r>
          </a:p>
          <a:p>
            <a:pPr marL="342900" indent="-342900">
              <a:spcBef>
                <a:spcPct val="50000"/>
              </a:spcBef>
              <a:buSzPct val="125000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Depending on your facility and surroundings EWSNetwork offers a wide variety of exercise programs. 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Walking / Running Programs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Pilates and Yoga Classes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Muscle Toning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Stretching Instruction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Kick-Boxing, Zumba, Step Classes</a:t>
            </a:r>
          </a:p>
        </p:txBody>
      </p:sp>
      <p:pic>
        <p:nvPicPr>
          <p:cNvPr id="2765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43575"/>
            <a:ext cx="183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144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428624" y="1671674"/>
            <a:ext cx="4287393" cy="4920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Materials / Campaigns 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Kiosks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Awareness Posters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POD</a:t>
            </a:r>
            <a:r>
              <a:rPr lang="en-CA" sz="1400" dirty="0" smtClean="0">
                <a:latin typeface="Constantia" pitchFamily="18" charset="0"/>
                <a:cs typeface="Arial" charset="0"/>
              </a:rPr>
              <a:t> (Point-of-Decision)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Monthly Newsletters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Health Fairs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E-campaigns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Recipe campaigns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Awareness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9469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1658">
            <a:off x="2692929" y="3382858"/>
            <a:ext cx="1871610" cy="289309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716017" y="1658030"/>
            <a:ext cx="4427984" cy="4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CA" sz="2400" b="1" dirty="0" smtClean="0">
                <a:latin typeface="Constantia" pitchFamily="18" charset="0"/>
                <a:cs typeface="Arial" charset="0"/>
              </a:rPr>
              <a:t>Walk-</a:t>
            </a:r>
            <a:r>
              <a:rPr lang="en-CA" sz="2400" b="1" dirty="0" err="1" smtClean="0">
                <a:latin typeface="Constantia" pitchFamily="18" charset="0"/>
                <a:cs typeface="Arial" charset="0"/>
              </a:rPr>
              <a:t>arounds</a:t>
            </a: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Consultant walks around the worksite to take information to the 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Spot consultations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Opens up employee to consultant relationship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Increases awareness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Builds engagement within the wellness program</a:t>
            </a:r>
          </a:p>
          <a:p>
            <a:pPr marL="109537" indent="0" eaLnBrk="1" hangingPunct="1">
              <a:buFont typeface="Wingdings 3" pitchFamily="18" charset="2"/>
              <a:buNone/>
            </a:pP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idx="1"/>
          </p:nvPr>
        </p:nvSpPr>
        <p:spPr>
          <a:xfrm>
            <a:off x="1733841" y="157644"/>
            <a:ext cx="4465638" cy="1649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Quarterly Snapshot Reports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Every 3-4 months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Individual Stat Trends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Consultation Numbers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Initiative participation chart</a:t>
            </a:r>
            <a:endParaRPr lang="en-CA" sz="9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172">
            <a:off x="6137047" y="292323"/>
            <a:ext cx="2585306" cy="193947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roindexes.com/images/recycle/ring-binder-black-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29">
            <a:off x="-165327" y="1501407"/>
            <a:ext cx="2526166" cy="25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051720" y="1537526"/>
            <a:ext cx="3959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1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Progression 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Every 6 months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coaching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Group program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Past </a:t>
            </a:r>
            <a:r>
              <a:rPr lang="en-CA" sz="1600" dirty="0">
                <a:latin typeface="Constantia" pitchFamily="18" charset="0"/>
                <a:cs typeface="Arial" charset="0"/>
              </a:rPr>
              <a:t>i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nitiative schedule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committee feedback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Participant feedback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9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lum contrast="34000"/>
          </a:blip>
          <a:srcRect/>
          <a:stretch>
            <a:fillRect/>
          </a:stretch>
        </p:blipFill>
        <p:spPr bwMode="auto">
          <a:xfrm rot="21368591">
            <a:off x="772971" y="2112094"/>
            <a:ext cx="901827" cy="547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Documents and Settings\user\Desktop\EWS Network\Presentations\PWP Report Magazine 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9095">
            <a:off x="6154710" y="3707062"/>
            <a:ext cx="2443296" cy="183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11561" y="3967694"/>
            <a:ext cx="5399384" cy="2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Annual Reporting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Health Risk Assessment / Personal Wellness Profile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Individual participants will receive a comparison report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Corporate reporting will include year to year profile changes and results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Easily shared with other management via pdf, online link, hard copy</a:t>
            </a:r>
          </a:p>
        </p:txBody>
      </p:sp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884" y="2348880"/>
            <a:ext cx="5080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Program Launch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355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Need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16013"/>
            <a:ext cx="8352928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Obesity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Obese employees are absent on average 13 times more than non-obese  and incur almost 7 times more medical costs. [</a:t>
            </a:r>
            <a:r>
              <a:rPr lang="en-US" sz="1800" dirty="0" err="1" smtClean="0">
                <a:latin typeface="Constantia" pitchFamily="18" charset="0"/>
                <a:cs typeface="Arial" charset="0"/>
              </a:rPr>
              <a:t>Ipsos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Reid Health Survey 2010] 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Stress</a:t>
            </a:r>
            <a:endParaRPr lang="en-US" sz="18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Employees </a:t>
            </a:r>
            <a:r>
              <a:rPr lang="en-US" sz="1800" dirty="0">
                <a:latin typeface="Constantia" pitchFamily="18" charset="0"/>
                <a:cs typeface="Arial" charset="0"/>
              </a:rPr>
              <a:t>who experience high stress cost employers almost 50% more in health expenditures. (Canadian Medical Association Journal)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Smoking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  <a:cs typeface="Arial" charset="0"/>
              </a:rPr>
              <a:t>$3,396 annually due to increased absenteeism, decreased productivity and the costs of smoking facilities. (Conference Board of Canada 2007)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Health-care costs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  <a:cs typeface="Arial" charset="0"/>
              </a:rPr>
              <a:t>Doubling every five years. Joseph Henry (</a:t>
            </a:r>
            <a:r>
              <a:rPr lang="en-US" sz="1800" dirty="0" err="1">
                <a:latin typeface="Constantia" pitchFamily="18" charset="0"/>
                <a:cs typeface="Arial" charset="0"/>
              </a:rPr>
              <a:t>AstraZenece</a:t>
            </a:r>
            <a:r>
              <a:rPr lang="en-US" sz="1800" dirty="0">
                <a:latin typeface="Constantia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nstantia" pitchFamily="18" charset="0"/>
                <a:cs typeface="Arial" charset="0"/>
              </a:rPr>
              <a:t>More people die of overweight/obesity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nstantia" pitchFamily="18" charset="0"/>
                <a:cs typeface="Arial" charset="0"/>
              </a:rPr>
              <a:t>issues than of starvation.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(World Health Organization)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8653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7162" cy="3673475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buSzPct val="100000"/>
              <a:buFont typeface="Wingdings 3" pitchFamily="18" charset="2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Consider Organizational Set-up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Corporate and Organizational Objectives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locations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employees at each location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Industry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2560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1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Decide on the Program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79388" y="1600200"/>
            <a:ext cx="38401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492500" y="1602558"/>
            <a:ext cx="5327650" cy="421245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Marketed with posters,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An EWSNetwork representative presents the various components of the new employee benefit and introduces the certified wellness consultants who will be working with the organization.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schedule their first one-on-one consultation at the launch.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sign up for the wellness committee.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Health Risk Assessment [Personal Wellness Profile] is launched.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wellness consultations begin shortly after the launch.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2 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8937">
            <a:off x="514350" y="1925638"/>
            <a:ext cx="2487613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7075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 rot="-562985">
            <a:off x="343119" y="1690687"/>
            <a:ext cx="34549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 Risk Assessment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www.EWSNetwork.com/abc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3 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Analyzing Your Company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3355">
            <a:off x="5116513" y="2225675"/>
            <a:ext cx="3336925" cy="25019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 rot="805242">
            <a:off x="5505450" y="1690688"/>
            <a:ext cx="341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Wellness Committee &amp;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Management Objectives Surveys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2655" y="4078025"/>
            <a:ext cx="2868579" cy="201527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1249"/>
            <a:ext cx="1095726" cy="17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483768" y="4546165"/>
            <a:ext cx="216222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First 30-days of 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One-on-One Consultations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59">
            <a:off x="481647" y="2242801"/>
            <a:ext cx="3753092" cy="22518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9" y="2348880"/>
            <a:ext cx="83391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Enhancing Online Presence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44247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59720"/>
            <a:ext cx="11881320" cy="80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 rot="20835671">
            <a:off x="1825653" y="2578979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Member/Employee Profile Page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204864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Data Entry and Graphing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348880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00" y="2783025"/>
            <a:ext cx="1228328" cy="15100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76056" y="5301208"/>
            <a:ext cx="266429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Current &amp; Past Events &amp; Consultations Calendars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59832" y="4035776"/>
            <a:ext cx="2520280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48264" y="4035776"/>
            <a:ext cx="504056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3676" y="5013176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Set Targets / Goals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7235" y="943104"/>
            <a:ext cx="187368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Custom Resource Centre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5764" y="692696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001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791844"/>
            <a:ext cx="11449272" cy="81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2208609" y="3395553"/>
            <a:ext cx="4915420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Event Reporting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929" y="862370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448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598" y="-1179512"/>
            <a:ext cx="13635880" cy="86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905225" y="2074693"/>
            <a:ext cx="6746461" cy="804181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Consultation Reporting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127276"/>
            <a:ext cx="930591" cy="177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3" y="1628800"/>
            <a:ext cx="3495362" cy="17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419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891480"/>
            <a:ext cx="11923082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 rot="20835671">
            <a:off x="1410154" y="3611859"/>
            <a:ext cx="6989944" cy="954103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Virtual Challenge Dashboard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594222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7319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</a:br>
            <a:endParaRPr lang="en-CA" sz="18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13363"/>
              </p:ext>
            </p:extLst>
          </p:nvPr>
        </p:nvGraphicFramePr>
        <p:xfrm>
          <a:off x="683568" y="1222377"/>
          <a:ext cx="7776864" cy="438617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29054"/>
                <a:gridCol w="3947810"/>
              </a:tblGrid>
              <a:tr h="47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Wellness Programs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EAP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Risk factors are currently </a:t>
                      </a:r>
                      <a:r>
                        <a:rPr lang="en-CA" sz="1800" b="0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               a-symptomatic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 and immediate need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currently present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presenting with acute symptoms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Productivity may or may not be effected by risk factors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May or may not involve STD or LTD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All who engage will benefit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Required intervention is easily identified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Reaching those who want it and those who need 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seeks assistance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savings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cost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Wellness vs. EAP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42937" y="1340768"/>
            <a:ext cx="7858125" cy="465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Additional benefit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Health concerns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STD/LTD and Workman’s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Marketing  (top employer to work for)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Meet corporate directive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Improved productivity and decreased absenteeism 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Decreased cost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Educate and motivate staff towards a healthier lifestyle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800" dirty="0" smtClean="0"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28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Know Your Objectives</a:t>
            </a:r>
            <a:endParaRPr lang="en-CA" sz="36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1424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124744"/>
            <a:ext cx="8358188" cy="51617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Harvard University study found that workplace wellness programs also delivered a significant cost savings for employers. For every $1.00 spend on wellness, medical costs fall by about </a:t>
            </a:r>
            <a:r>
              <a:rPr lang="en-US" sz="2000" b="1" u="sng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$3.27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and absenteeism by about </a:t>
            </a:r>
            <a:r>
              <a:rPr lang="en-US" sz="2000" b="1" u="sng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$2.73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50" b="1" dirty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#1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– Reduced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5%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that would equal a $6.25 / employee  / month savings. ($625 based on 100 person company with $1500 average.)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#2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– Reduce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1 day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/ year (based on a $50,000 income) and your company will save $16.00 / employee  / month . ($1600.00 based on 100 person company) [National average is 7.4days]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#3 –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To recruit, train and manage a new quality employee it may cost your organization an average of $40,000. Reduce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1/2 new employee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/ year due to </a:t>
            </a: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STD, LTD or retention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and you will save $33 / employee  / month . ($3,300 based on 100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Constantia" pitchFamily="18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Achieve these 3 positive results your organization will save                   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$55.25 / employee / month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 $5,525 / month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142875"/>
            <a:ext cx="8643966" cy="10538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Looking at the Business Case</a:t>
            </a:r>
            <a:endParaRPr lang="en-CA" sz="20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66134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38204"/>
              </p:ext>
            </p:extLst>
          </p:nvPr>
        </p:nvGraphicFramePr>
        <p:xfrm>
          <a:off x="0" y="1724472"/>
          <a:ext cx="6012160" cy="350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284"/>
              </p:ext>
            </p:extLst>
          </p:nvPr>
        </p:nvGraphicFramePr>
        <p:xfrm>
          <a:off x="2843808" y="1710190"/>
          <a:ext cx="92170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8640"/>
            <a:ext cx="9144000" cy="15358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Client </a:t>
            </a:r>
            <a:r>
              <a:rPr lang="en-US" sz="28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Distribution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229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148064" y="5149291"/>
            <a:ext cx="341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Monthly Investment, </a:t>
            </a:r>
          </a:p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3568" y="5122863"/>
            <a:ext cx="341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Company Size, </a:t>
            </a:r>
          </a:p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  <p:extLst>
      <p:ext uri="{BB962C8B-B14F-4D97-AF65-F5344CB8AC3E}">
        <p14:creationId xmlns:p14="http://schemas.microsoft.com/office/powerpoint/2010/main" val="539874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	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High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Early         Active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                      Symptoms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“Disease Costs, Prevention Saves”</a:t>
            </a:r>
            <a:endParaRPr lang="en-CA" sz="2400" b="1" i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63" y="881063"/>
            <a:ext cx="77041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Claims Cost Distribution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“Disease Costs, Prevention Saves”</a:t>
            </a:r>
            <a:endParaRPr lang="en-CA" sz="2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23915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677" y="2348880"/>
            <a:ext cx="764664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System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Readiness to Change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7" y="1535363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 flipH="1" flipV="1">
            <a:off x="1813813" y="3884546"/>
            <a:ext cx="462203" cy="1554480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417" y="4123177"/>
            <a:ext cx="1368151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Where Most Companies Spend Their Time</a:t>
            </a:r>
            <a:endParaRPr lang="en-US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4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14965</TotalTime>
  <Words>1475</Words>
  <Application>Microsoft Office PowerPoint</Application>
  <PresentationFormat>On-screen Show (4:3)</PresentationFormat>
  <Paragraphs>339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PowerPoint Presentation</vt:lpstr>
      <vt:lpstr>The Need</vt:lpstr>
      <vt:lpstr>Wellness vs. EAP</vt:lpstr>
      <vt:lpstr>PowerPoint Presentation</vt:lpstr>
      <vt:lpstr>Looking at the Business Case</vt:lpstr>
      <vt:lpstr>PowerPoint Presentation</vt:lpstr>
      <vt:lpstr>Claims Cost Distribution “Disease Costs, Prevention Saves”</vt:lpstr>
      <vt:lpstr>PowerPoint Presentation</vt:lpstr>
      <vt:lpstr>Readiness to Change</vt:lpstr>
      <vt:lpstr>Well Designed Wellness Strategy Links  Components Together Giving the  Greatest Opportunity for Success</vt:lpstr>
      <vt:lpstr>Components of a Successful Wellness Program</vt:lpstr>
      <vt:lpstr>Components of a Successful Wellness Program</vt:lpstr>
      <vt:lpstr>Components of a Successful Wellness Program</vt:lpstr>
      <vt:lpstr>Components of a Successful Wellness Program   Individual Programs</vt:lpstr>
      <vt:lpstr>Consultation Bookings and Attendance</vt:lpstr>
      <vt:lpstr>Components of a Successful Wellness Program  </vt:lpstr>
      <vt:lpstr>Components of a Successful Wellness Program  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498</cp:revision>
  <cp:lastPrinted>2012-06-14T11:09:59Z</cp:lastPrinted>
  <dcterms:created xsi:type="dcterms:W3CDTF">2007-04-09T16:01:58Z</dcterms:created>
  <dcterms:modified xsi:type="dcterms:W3CDTF">2012-06-27T18:02:32Z</dcterms:modified>
</cp:coreProperties>
</file>