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theme/themeOverride7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6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7.xml" ContentType="application/vnd.openxmlformats-officedocument.presentationml.tags+xml"/>
  <Override PartName="/ppt/notesSlides/notesSlide27.xml" ContentType="application/vnd.openxmlformats-officedocument.presentationml.notesSlide+xml"/>
  <Override PartName="/ppt/tags/tag8.xml" ContentType="application/vnd.openxmlformats-officedocument.presentationml.tags+xml"/>
  <Override PartName="/ppt/notesSlides/notesSlide28.xml" ContentType="application/vnd.openxmlformats-officedocument.presentationml.notesSlide+xml"/>
  <Override PartName="/ppt/tags/tag9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5" r:id="rId1"/>
  </p:sldMasterIdLst>
  <p:notesMasterIdLst>
    <p:notesMasterId r:id="rId37"/>
  </p:notesMasterIdLst>
  <p:handoutMasterIdLst>
    <p:handoutMasterId r:id="rId38"/>
  </p:handoutMasterIdLst>
  <p:sldIdLst>
    <p:sldId id="271" r:id="rId2"/>
    <p:sldId id="519" r:id="rId3"/>
    <p:sldId id="520" r:id="rId4"/>
    <p:sldId id="456" r:id="rId5"/>
    <p:sldId id="516" r:id="rId6"/>
    <p:sldId id="523" r:id="rId7"/>
    <p:sldId id="505" r:id="rId8"/>
    <p:sldId id="524" r:id="rId9"/>
    <p:sldId id="459" r:id="rId10"/>
    <p:sldId id="525" r:id="rId11"/>
    <p:sldId id="477" r:id="rId12"/>
    <p:sldId id="526" r:id="rId13"/>
    <p:sldId id="527" r:id="rId14"/>
    <p:sldId id="466" r:id="rId15"/>
    <p:sldId id="476" r:id="rId16"/>
    <p:sldId id="495" r:id="rId17"/>
    <p:sldId id="496" r:id="rId18"/>
    <p:sldId id="497" r:id="rId19"/>
    <p:sldId id="498" r:id="rId20"/>
    <p:sldId id="499" r:id="rId21"/>
    <p:sldId id="500" r:id="rId22"/>
    <p:sldId id="501" r:id="rId23"/>
    <p:sldId id="510" r:id="rId24"/>
    <p:sldId id="503" r:id="rId25"/>
    <p:sldId id="460" r:id="rId26"/>
    <p:sldId id="473" r:id="rId27"/>
    <p:sldId id="475" r:id="rId28"/>
    <p:sldId id="504" r:id="rId29"/>
    <p:sldId id="511" r:id="rId30"/>
    <p:sldId id="512" r:id="rId31"/>
    <p:sldId id="514" r:id="rId32"/>
    <p:sldId id="528" r:id="rId33"/>
    <p:sldId id="515" r:id="rId34"/>
    <p:sldId id="493" r:id="rId35"/>
    <p:sldId id="420" r:id="rId36"/>
  </p:sldIdLst>
  <p:sldSz cx="9144000" cy="6858000" type="screen4x3"/>
  <p:notesSz cx="7315200" cy="96012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8E08C"/>
    <a:srgbClr val="669900"/>
    <a:srgbClr val="99CC00"/>
    <a:srgbClr val="FF9966"/>
    <a:srgbClr val="FF0000"/>
    <a:srgbClr val="CC9B00"/>
    <a:srgbClr val="0000FF"/>
    <a:srgbClr val="69A12B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71" autoAdjust="0"/>
    <p:restoredTop sz="98944" autoAdjust="0"/>
  </p:normalViewPr>
  <p:slideViewPr>
    <p:cSldViewPr>
      <p:cViewPr>
        <p:scale>
          <a:sx n="60" d="100"/>
          <a:sy n="60" d="100"/>
        </p:scale>
        <p:origin x="-1530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user\Desktop\EWS%20Network\0%20Proposals%20and%20Contracts\Clients%202.xlsx" TargetMode="External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user\Desktop\EWS%20Network\0%20Proposals%20and%20Contracts\Clients%202.xlsx" TargetMode="External"/><Relationship Id="rId1" Type="http://schemas.openxmlformats.org/officeDocument/2006/relationships/themeOverride" Target="../theme/themeOverride6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user\Desktop\Logs\0%20Master%20Log%20Summary%2011%2009.xls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0560202672954034"/>
          <c:y val="0.1662076685786911"/>
          <c:w val="0.3578707304126702"/>
          <c:h val="0.5856248868987749"/>
        </c:manualLayout>
      </c:layout>
      <c:pieChart>
        <c:varyColors val="1"/>
        <c:ser>
          <c:idx val="0"/>
          <c:order val="0"/>
          <c:spPr>
            <a:ln>
              <a:solidFill>
                <a:srgbClr val="002060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c:spPr>
          <c:dPt>
            <c:idx val="1"/>
            <c:bubble3D val="0"/>
            <c:spPr>
              <a:solidFill>
                <a:srgbClr val="FF0000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3000" sy="103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explosion val="1"/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3000" sy="103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rgbClr val="FF00FF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3000" sy="103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rgbClr val="FFC000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3000" sy="103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3000" sy="103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5.7442626372734333E-2"/>
                  <c:y val="-3.455195081201419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latin typeface="Constantia" pitchFamily="18" charset="0"/>
                      </a:rPr>
                      <a:t>0-20, </a:t>
                    </a:r>
                    <a:r>
                      <a:rPr lang="en-US" sz="2000" dirty="0" smtClean="0">
                        <a:latin typeface="Constantia" pitchFamily="18" charset="0"/>
                      </a:rPr>
                      <a:t>8%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2449178388783874E-2"/>
                  <c:y val="-6.0427617320163746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Constantia" pitchFamily="18" charset="0"/>
                      </a:rPr>
                      <a:t>21-50</a:t>
                    </a:r>
                    <a:r>
                      <a:rPr lang="en-US" sz="2000" dirty="0">
                        <a:latin typeface="Constantia" pitchFamily="18" charset="0"/>
                      </a:rPr>
                      <a:t>, </a:t>
                    </a:r>
                    <a:r>
                      <a:rPr lang="en-US" sz="2000" dirty="0" smtClean="0">
                        <a:latin typeface="Constantia" pitchFamily="18" charset="0"/>
                      </a:rPr>
                      <a:t>16%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4925260631080908E-2"/>
                  <c:y val="1.560754821794553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Constantia" pitchFamily="18" charset="0"/>
                      </a:rPr>
                      <a:t>50-100</a:t>
                    </a:r>
                    <a:r>
                      <a:rPr lang="en-US" sz="2000" dirty="0">
                        <a:latin typeface="Constantia" pitchFamily="18" charset="0"/>
                      </a:rPr>
                      <a:t>, </a:t>
                    </a:r>
                    <a:r>
                      <a:rPr lang="en-US" sz="2000" dirty="0" smtClean="0">
                        <a:latin typeface="Constantia" pitchFamily="18" charset="0"/>
                      </a:rPr>
                      <a:t>15%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392970208620829E-2"/>
                  <c:y val="-9.580883683543923E-3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latin typeface="Constantia" pitchFamily="18" charset="0"/>
                      </a:rPr>
                      <a:t>100-500, </a:t>
                    </a:r>
                    <a:r>
                      <a:rPr lang="en-US" sz="2000" dirty="0" smtClean="0">
                        <a:latin typeface="Constantia" pitchFamily="18" charset="0"/>
                      </a:rPr>
                      <a:t>38%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725592290654389E-2"/>
                  <c:y val="5.8312256174800889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latin typeface="Constantia" pitchFamily="18" charset="0"/>
                      </a:rPr>
                      <a:t>250-500, </a:t>
                    </a:r>
                    <a:r>
                      <a:rPr lang="en-US" sz="2000" dirty="0" smtClean="0">
                        <a:latin typeface="Constantia" pitchFamily="18" charset="0"/>
                      </a:rPr>
                      <a:t>12%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7469762156019162E-2"/>
                  <c:y val="-7.0678270677008151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9419711711293285E-3"/>
                  <c:y val="-5.116152327886237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  <a:latin typeface="Constantia" pitchFamily="18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Sheet1!$F$14:$F$20</c:f>
              <c:strCache>
                <c:ptCount val="7"/>
                <c:pt idx="0">
                  <c:v>0-20</c:v>
                </c:pt>
                <c:pt idx="1">
                  <c:v>21-50</c:v>
                </c:pt>
                <c:pt idx="2">
                  <c:v>50-100</c:v>
                </c:pt>
                <c:pt idx="3">
                  <c:v>100-500</c:v>
                </c:pt>
                <c:pt idx="4">
                  <c:v>250-500</c:v>
                </c:pt>
                <c:pt idx="5">
                  <c:v>500-1000</c:v>
                </c:pt>
                <c:pt idx="6">
                  <c:v>1000+</c:v>
                </c:pt>
              </c:strCache>
            </c:strRef>
          </c:cat>
          <c:val>
            <c:numRef>
              <c:f>Sheet1!$G$14:$G$20</c:f>
              <c:numCache>
                <c:formatCode>0%</c:formatCode>
                <c:ptCount val="7"/>
                <c:pt idx="0">
                  <c:v>0.1</c:v>
                </c:pt>
                <c:pt idx="1">
                  <c:v>0.17499999999999999</c:v>
                </c:pt>
                <c:pt idx="2">
                  <c:v>0.125</c:v>
                </c:pt>
                <c:pt idx="3">
                  <c:v>0.4</c:v>
                </c:pt>
                <c:pt idx="4">
                  <c:v>0.1</c:v>
                </c:pt>
                <c:pt idx="5">
                  <c:v>0.05</c:v>
                </c:pt>
                <c:pt idx="6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2354777153873032"/>
          <c:y val="0.14054232111763124"/>
          <c:w val="0.22589443817229496"/>
          <c:h val="0.58625765729776924"/>
        </c:manualLayout>
      </c:layout>
      <c:pieChart>
        <c:varyColors val="1"/>
        <c:ser>
          <c:idx val="0"/>
          <c:order val="0"/>
          <c:spPr>
            <a:ln>
              <a:solidFill>
                <a:srgbClr val="002060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F33CC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rgbClr val="92D050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rgbClr val="FF0000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3.3795471389254921E-2"/>
                  <c:y val="-2.2663829526765721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Constantia" pitchFamily="18" charset="0"/>
                      </a:rPr>
                      <a:t>0-500/mth</a:t>
                    </a:r>
                    <a:r>
                      <a:rPr lang="en-US" sz="2000" dirty="0">
                        <a:latin typeface="Constantia" pitchFamily="18" charset="0"/>
                      </a:rPr>
                      <a:t>, </a:t>
                    </a:r>
                    <a:r>
                      <a:rPr lang="en-US" sz="2000" dirty="0" smtClean="0">
                        <a:latin typeface="Constantia" pitchFamily="18" charset="0"/>
                      </a:rPr>
                      <a:t>10%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669936111177521E-2"/>
                  <c:y val="-0.1104672421486019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Constantia" pitchFamily="18" charset="0"/>
                      </a:rPr>
                      <a:t>$500-1000/mth, 29%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544326703985857E-2"/>
                  <c:y val="7.2280018298585977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latin typeface="Constantia" pitchFamily="18" charset="0"/>
                      </a:rPr>
                      <a:t>$</a:t>
                    </a:r>
                    <a:r>
                      <a:rPr lang="en-US" sz="2000" dirty="0" smtClean="0">
                        <a:latin typeface="Constantia" pitchFamily="18" charset="0"/>
                      </a:rPr>
                      <a:t>1000-1500/mth, 19%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583443693713649E-2"/>
                  <c:y val="3.4041651833966104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latin typeface="Constantia" pitchFamily="18" charset="0"/>
                      </a:rPr>
                      <a:t>$1500-2000/mth, </a:t>
                    </a:r>
                    <a:r>
                      <a:rPr lang="en-US" sz="2000" dirty="0" smtClean="0">
                        <a:latin typeface="Constantia" pitchFamily="18" charset="0"/>
                      </a:rPr>
                      <a:t>9%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5922222002599575E-2"/>
                  <c:y val="-8.51061430736791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9295763902463722E-2"/>
                  <c:y val="-7.9087221111671283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Constantia" pitchFamily="18" charset="0"/>
                      </a:rPr>
                      <a:t>$2500-3500/mth</a:t>
                    </a:r>
                    <a:r>
                      <a:rPr lang="en-US" sz="2000" dirty="0">
                        <a:latin typeface="Constantia" pitchFamily="18" charset="0"/>
                      </a:rPr>
                      <a:t>, </a:t>
                    </a:r>
                    <a:r>
                      <a:rPr lang="en-US" sz="2000" dirty="0" smtClean="0">
                        <a:latin typeface="Constantia" pitchFamily="18" charset="0"/>
                      </a:rPr>
                      <a:t>12%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7814156373623746E-2"/>
                  <c:y val="-3.599091030632412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  <a:latin typeface="Constantia" pitchFamily="18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Sheet1!$F$50:$F$56</c:f>
              <c:strCache>
                <c:ptCount val="7"/>
                <c:pt idx="0">
                  <c:v>$0-500/mth</c:v>
                </c:pt>
                <c:pt idx="1">
                  <c:v>$500-1000/mth</c:v>
                </c:pt>
                <c:pt idx="2">
                  <c:v>$1000-1500/mth</c:v>
                </c:pt>
                <c:pt idx="3">
                  <c:v>$1500-2000/mth</c:v>
                </c:pt>
                <c:pt idx="4">
                  <c:v>$2000-$2500/mth</c:v>
                </c:pt>
                <c:pt idx="5">
                  <c:v>$2500-3500/mth</c:v>
                </c:pt>
                <c:pt idx="6">
                  <c:v>over $3500/mth</c:v>
                </c:pt>
              </c:strCache>
            </c:strRef>
          </c:cat>
          <c:val>
            <c:numRef>
              <c:f>Sheet1!$G$50:$G$56</c:f>
              <c:numCache>
                <c:formatCode>0%</c:formatCode>
                <c:ptCount val="7"/>
                <c:pt idx="0">
                  <c:v>0.13793103448275862</c:v>
                </c:pt>
                <c:pt idx="1">
                  <c:v>0.31034482758620691</c:v>
                </c:pt>
                <c:pt idx="2">
                  <c:v>0.17241379310344829</c:v>
                </c:pt>
                <c:pt idx="3">
                  <c:v>6.8965517241379309E-2</c:v>
                </c:pt>
                <c:pt idx="4">
                  <c:v>6.8965517241379309E-2</c:v>
                </c:pt>
                <c:pt idx="5">
                  <c:v>0.10344827586206896</c:v>
                </c:pt>
                <c:pt idx="6">
                  <c:v>0.13793103448275862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565633153612019"/>
          <c:y val="9.3181238196145127E-2"/>
          <c:w val="0.80241937466998059"/>
          <c:h val="0.798631308850176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'[0 Master Log Summary 11 09.xls]jan-mar and apr-aug'!$F$496</c:f>
              <c:strCache>
                <c:ptCount val="1"/>
                <c:pt idx="0">
                  <c:v>Booked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1"/>
              <c:layout>
                <c:manualLayout>
                  <c:x val="2.0508057244286271E-3"/>
                  <c:y val="-4.138809296402419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latin typeface="Constantia" pitchFamily="18" charset="0"/>
                      </a:rPr>
                      <a:t>89%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  <a:latin typeface="Constantia" pitchFamily="18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'[0 Master Log Summary 11 09.xls]jan-mar and apr-aug'!$G$495:$H$495</c:f>
              <c:strCache>
                <c:ptCount val="2"/>
                <c:pt idx="0">
                  <c:v>Booked/Not-booked</c:v>
                </c:pt>
                <c:pt idx="1">
                  <c:v>Attended/Cancelled</c:v>
                </c:pt>
              </c:strCache>
            </c:strRef>
          </c:cat>
          <c:val>
            <c:numRef>
              <c:f>'[0 Master Log Summary 11 09.xls]jan-mar and apr-aug'!$G$496:$H$496</c:f>
              <c:numCache>
                <c:formatCode>0%</c:formatCode>
                <c:ptCount val="2"/>
                <c:pt idx="0">
                  <c:v>0.98</c:v>
                </c:pt>
                <c:pt idx="1">
                  <c:v>0.87</c:v>
                </c:pt>
              </c:numCache>
            </c:numRef>
          </c:val>
        </c:ser>
        <c:ser>
          <c:idx val="1"/>
          <c:order val="1"/>
          <c:tx>
            <c:strRef>
              <c:f>'[0 Master Log Summary 11 09.xls]jan-mar and apr-aug'!$F$497</c:f>
              <c:strCache>
                <c:ptCount val="1"/>
                <c:pt idx="0">
                  <c:v>Attended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4.9504950495049506E-3"/>
                  <c:y val="-4.4571792422795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519534123271498E-17"/>
                  <c:y val="-9.551098376313275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Constantia" pitchFamily="18" charset="0"/>
                      </a:rPr>
                      <a:t>11%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latin typeface="Constantia" pitchFamily="18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'[0 Master Log Summary 11 09.xls]jan-mar and apr-aug'!$G$495:$H$495</c:f>
              <c:strCache>
                <c:ptCount val="2"/>
                <c:pt idx="0">
                  <c:v>Booked/Not-booked</c:v>
                </c:pt>
                <c:pt idx="1">
                  <c:v>Attended/Cancelled</c:v>
                </c:pt>
              </c:strCache>
            </c:strRef>
          </c:cat>
          <c:val>
            <c:numRef>
              <c:f>'[0 Master Log Summary 11 09.xls]jan-mar and apr-aug'!$G$497:$H$497</c:f>
              <c:numCache>
                <c:formatCode>0%</c:formatCode>
                <c:ptCount val="2"/>
                <c:pt idx="0">
                  <c:v>0.02</c:v>
                </c:pt>
                <c:pt idx="1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100"/>
        <c:axId val="134929024"/>
        <c:axId val="134930816"/>
      </c:barChart>
      <c:catAx>
        <c:axId val="134929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Constantia" pitchFamily="18" charset="0"/>
                <a:cs typeface="Arial" pitchFamily="34" charset="0"/>
              </a:defRPr>
            </a:pPr>
            <a:endParaRPr lang="en-US"/>
          </a:p>
        </c:txPr>
        <c:crossAx val="134930816"/>
        <c:crosses val="autoZero"/>
        <c:auto val="1"/>
        <c:lblAlgn val="ctr"/>
        <c:lblOffset val="100"/>
        <c:noMultiLvlLbl val="0"/>
      </c:catAx>
      <c:valAx>
        <c:axId val="134930816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Constantia" pitchFamily="18" charset="0"/>
                <a:cs typeface="Arial" pitchFamily="34" charset="0"/>
              </a:defRPr>
            </a:pPr>
            <a:endParaRPr lang="en-US"/>
          </a:p>
        </c:txPr>
        <c:crossAx val="1349290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92977-5899-4F61-A364-C2E8FC0262E0}" type="doc">
      <dgm:prSet loTypeId="urn:microsoft.com/office/officeart/2005/8/layout/cycle1" loCatId="cycle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F67236-A50C-4295-A9D8-80608B197C51}">
      <dgm:prSet phldrT="[Text]" custT="1"/>
      <dgm:spPr/>
      <dgm:t>
        <a:bodyPr/>
        <a:lstStyle/>
        <a:p>
          <a:r>
            <a:rPr lang="en-US" sz="2400" b="1" dirty="0" smtClean="0">
              <a:latin typeface="Constantia" pitchFamily="18" charset="0"/>
              <a:cs typeface="Arial" pitchFamily="34" charset="0"/>
            </a:rPr>
            <a:t>Group</a:t>
          </a:r>
          <a:endParaRPr lang="en-US" sz="2400" b="1" dirty="0">
            <a:latin typeface="Constantia" pitchFamily="18" charset="0"/>
            <a:cs typeface="Arial" pitchFamily="34" charset="0"/>
          </a:endParaRPr>
        </a:p>
      </dgm:t>
    </dgm:pt>
    <dgm:pt modelId="{2741F612-1607-4C3D-9FD2-D1421835F099}" type="parTrans" cxnId="{DB77817C-C4A6-48A6-8195-BC1102435F6E}">
      <dgm:prSet/>
      <dgm:spPr/>
      <dgm:t>
        <a:bodyPr/>
        <a:lstStyle/>
        <a:p>
          <a:endParaRPr lang="en-US"/>
        </a:p>
      </dgm:t>
    </dgm:pt>
    <dgm:pt modelId="{265DC314-7784-4405-B09F-4FF7F952417C}" type="sibTrans" cxnId="{DB77817C-C4A6-48A6-8195-BC1102435F6E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DE9A0BCE-1553-4726-8A95-BBB9CD75CBED}">
      <dgm:prSet phldrT="[Text]" custT="1"/>
      <dgm:spPr/>
      <dgm:t>
        <a:bodyPr/>
        <a:lstStyle/>
        <a:p>
          <a:r>
            <a:rPr lang="en-US" sz="2400" b="1" dirty="0" smtClean="0">
              <a:latin typeface="Constantia" pitchFamily="18" charset="0"/>
              <a:cs typeface="Arial" pitchFamily="34" charset="0"/>
            </a:rPr>
            <a:t>Awareness</a:t>
          </a:r>
          <a:endParaRPr lang="en-US" sz="2400" b="1" dirty="0">
            <a:latin typeface="Constantia" pitchFamily="18" charset="0"/>
            <a:cs typeface="Arial" pitchFamily="34" charset="0"/>
          </a:endParaRPr>
        </a:p>
      </dgm:t>
    </dgm:pt>
    <dgm:pt modelId="{FEFA2917-D344-4188-A18D-72C107EE50CD}" type="parTrans" cxnId="{48386969-9795-4912-9FD9-C3EDF009E9E5}">
      <dgm:prSet/>
      <dgm:spPr/>
      <dgm:t>
        <a:bodyPr/>
        <a:lstStyle/>
        <a:p>
          <a:endParaRPr lang="en-US"/>
        </a:p>
      </dgm:t>
    </dgm:pt>
    <dgm:pt modelId="{76CEE31A-6E0B-40FB-BB2E-76C882803E96}" type="sibTrans" cxnId="{48386969-9795-4912-9FD9-C3EDF009E9E5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8423D5B2-ED8A-4C21-9056-719D4533B2F1}">
      <dgm:prSet phldrT="[Text]" custT="1"/>
      <dgm:spPr/>
      <dgm:t>
        <a:bodyPr/>
        <a:lstStyle/>
        <a:p>
          <a:r>
            <a:rPr lang="en-US" sz="2400" b="1" dirty="0" smtClean="0">
              <a:latin typeface="Constantia" pitchFamily="18" charset="0"/>
              <a:cs typeface="Arial" pitchFamily="34" charset="0"/>
            </a:rPr>
            <a:t>Virtual</a:t>
          </a:r>
          <a:endParaRPr lang="en-US" sz="2400" b="1" dirty="0">
            <a:latin typeface="Constantia" pitchFamily="18" charset="0"/>
            <a:cs typeface="Arial" pitchFamily="34" charset="0"/>
          </a:endParaRPr>
        </a:p>
      </dgm:t>
    </dgm:pt>
    <dgm:pt modelId="{2628B0F6-9D07-44E0-A0E6-EE24A4773AD0}" type="parTrans" cxnId="{F70878D1-2633-4CF1-B28B-2446A17C8043}">
      <dgm:prSet/>
      <dgm:spPr/>
      <dgm:t>
        <a:bodyPr/>
        <a:lstStyle/>
        <a:p>
          <a:endParaRPr lang="en-US"/>
        </a:p>
      </dgm:t>
    </dgm:pt>
    <dgm:pt modelId="{FF579E2E-73B8-4907-9CAF-6CB8F4B4A782}" type="sibTrans" cxnId="{F70878D1-2633-4CF1-B28B-2446A17C8043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BF216238-602E-4CC2-91ED-00CBF351EA4A}">
      <dgm:prSet custT="1"/>
      <dgm:spPr/>
      <dgm:t>
        <a:bodyPr/>
        <a:lstStyle/>
        <a:p>
          <a:r>
            <a:rPr lang="en-US" sz="2400" b="1" dirty="0" smtClean="0">
              <a:latin typeface="Constantia" pitchFamily="18" charset="0"/>
              <a:cs typeface="Arial" pitchFamily="34" charset="0"/>
            </a:rPr>
            <a:t>Individual</a:t>
          </a:r>
          <a:endParaRPr lang="en-US" sz="2400" b="1" dirty="0">
            <a:latin typeface="Constantia" pitchFamily="18" charset="0"/>
            <a:cs typeface="Arial" pitchFamily="34" charset="0"/>
          </a:endParaRPr>
        </a:p>
      </dgm:t>
    </dgm:pt>
    <dgm:pt modelId="{E888E246-528E-4A53-B95D-9FAB8AD063FD}" type="parTrans" cxnId="{AB1EA4F9-E32C-4562-8DF9-95736D0A42CA}">
      <dgm:prSet/>
      <dgm:spPr/>
      <dgm:t>
        <a:bodyPr/>
        <a:lstStyle/>
        <a:p>
          <a:endParaRPr lang="en-US"/>
        </a:p>
      </dgm:t>
    </dgm:pt>
    <dgm:pt modelId="{C65BCD58-7D3E-4ABE-B667-F10C9ABD718F}" type="sibTrans" cxnId="{AB1EA4F9-E32C-4562-8DF9-95736D0A42CA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B790D5F2-BDB2-497B-855C-C50B9DB3E4F5}" type="pres">
      <dgm:prSet presAssocID="{BC092977-5899-4F61-A364-C2E8FC0262E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7DC0DC-9D95-458D-B86F-68446BE53DDA}" type="pres">
      <dgm:prSet presAssocID="{BF216238-602E-4CC2-91ED-00CBF351EA4A}" presName="dummy" presStyleCnt="0"/>
      <dgm:spPr/>
      <dgm:t>
        <a:bodyPr/>
        <a:lstStyle/>
        <a:p>
          <a:endParaRPr lang="en-US"/>
        </a:p>
      </dgm:t>
    </dgm:pt>
    <dgm:pt modelId="{5CCA306D-3355-4D28-877C-4B70AA999D0E}" type="pres">
      <dgm:prSet presAssocID="{BF216238-602E-4CC2-91ED-00CBF351EA4A}" presName="node" presStyleLbl="revTx" presStyleIdx="0" presStyleCnt="4" custScaleX="149222" custScaleY="64159" custRadScaleRad="106173" custRadScaleInc="7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BFE72-3C86-4B61-9F5B-677C1B4280F2}" type="pres">
      <dgm:prSet presAssocID="{C65BCD58-7D3E-4ABE-B667-F10C9ABD718F}" presName="sibTrans" presStyleLbl="node1" presStyleIdx="0" presStyleCnt="4"/>
      <dgm:spPr/>
      <dgm:t>
        <a:bodyPr/>
        <a:lstStyle/>
        <a:p>
          <a:endParaRPr lang="en-US"/>
        </a:p>
      </dgm:t>
    </dgm:pt>
    <dgm:pt modelId="{AD8AEDAF-1CF5-4C45-BEC8-48D3F606F598}" type="pres">
      <dgm:prSet presAssocID="{F2F67236-A50C-4295-A9D8-80608B197C51}" presName="dummy" presStyleCnt="0"/>
      <dgm:spPr/>
      <dgm:t>
        <a:bodyPr/>
        <a:lstStyle/>
        <a:p>
          <a:endParaRPr lang="en-US"/>
        </a:p>
      </dgm:t>
    </dgm:pt>
    <dgm:pt modelId="{BAEB4DC8-0628-41FC-8F6D-1AE3E6B74DB2}" type="pres">
      <dgm:prSet presAssocID="{F2F67236-A50C-4295-A9D8-80608B197C51}" presName="node" presStyleLbl="revTx" presStyleIdx="1" presStyleCnt="4" custScaleY="48803" custRadScaleRad="92509" custRadScaleInc="-22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20D31-A3C3-44FA-897C-098D31027D42}" type="pres">
      <dgm:prSet presAssocID="{265DC314-7784-4405-B09F-4FF7F952417C}" presName="sibTrans" presStyleLbl="node1" presStyleIdx="1" presStyleCnt="4"/>
      <dgm:spPr/>
      <dgm:t>
        <a:bodyPr/>
        <a:lstStyle/>
        <a:p>
          <a:endParaRPr lang="en-US"/>
        </a:p>
      </dgm:t>
    </dgm:pt>
    <dgm:pt modelId="{F4DBD36F-4FBB-48F0-B081-F4652620C20A}" type="pres">
      <dgm:prSet presAssocID="{DE9A0BCE-1553-4726-8A95-BBB9CD75CBED}" presName="dummy" presStyleCnt="0"/>
      <dgm:spPr/>
      <dgm:t>
        <a:bodyPr/>
        <a:lstStyle/>
        <a:p>
          <a:endParaRPr lang="en-US"/>
        </a:p>
      </dgm:t>
    </dgm:pt>
    <dgm:pt modelId="{382C0D29-5F9B-40E8-B6D4-42060352B8A0}" type="pres">
      <dgm:prSet presAssocID="{DE9A0BCE-1553-4726-8A95-BBB9CD75CBED}" presName="node" presStyleLbl="revTx" presStyleIdx="2" presStyleCnt="4" custScaleX="139192" custScaleY="60486" custRadScaleRad="100292" custRadScaleInc="20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DB828-C671-4902-A96B-2C024F0CFB02}" type="pres">
      <dgm:prSet presAssocID="{76CEE31A-6E0B-40FB-BB2E-76C882803E96}" presName="sibTrans" presStyleLbl="node1" presStyleIdx="2" presStyleCnt="4"/>
      <dgm:spPr/>
      <dgm:t>
        <a:bodyPr/>
        <a:lstStyle/>
        <a:p>
          <a:endParaRPr lang="en-US"/>
        </a:p>
      </dgm:t>
    </dgm:pt>
    <dgm:pt modelId="{D3FB35E2-7188-482A-B310-F0F9D0165EDE}" type="pres">
      <dgm:prSet presAssocID="{8423D5B2-ED8A-4C21-9056-719D4533B2F1}" presName="dummy" presStyleCnt="0"/>
      <dgm:spPr/>
      <dgm:t>
        <a:bodyPr/>
        <a:lstStyle/>
        <a:p>
          <a:endParaRPr lang="en-US"/>
        </a:p>
      </dgm:t>
    </dgm:pt>
    <dgm:pt modelId="{8FB65920-788B-4448-8BE4-F64D9C47B967}" type="pres">
      <dgm:prSet presAssocID="{8423D5B2-ED8A-4C21-9056-719D4533B2F1}" presName="node" presStyleLbl="revTx" presStyleIdx="3" presStyleCnt="4" custScaleY="55038" custRadScaleRad="107822" custRadScaleInc="-17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478C0-278F-4FDB-80CD-8D61FE63D304}" type="pres">
      <dgm:prSet presAssocID="{FF579E2E-73B8-4907-9CAF-6CB8F4B4A782}" presName="sibTrans" presStyleLbl="node1" presStyleIdx="3" presStyleCnt="4" custAng="0" custScaleY="102010" custLinFactNeighborX="-783" custLinFactNeighborY="2435"/>
      <dgm:spPr/>
      <dgm:t>
        <a:bodyPr/>
        <a:lstStyle/>
        <a:p>
          <a:endParaRPr lang="en-US"/>
        </a:p>
      </dgm:t>
    </dgm:pt>
  </dgm:ptLst>
  <dgm:cxnLst>
    <dgm:cxn modelId="{F70878D1-2633-4CF1-B28B-2446A17C8043}" srcId="{BC092977-5899-4F61-A364-C2E8FC0262E0}" destId="{8423D5B2-ED8A-4C21-9056-719D4533B2F1}" srcOrd="3" destOrd="0" parTransId="{2628B0F6-9D07-44E0-A0E6-EE24A4773AD0}" sibTransId="{FF579E2E-73B8-4907-9CAF-6CB8F4B4A782}"/>
    <dgm:cxn modelId="{9E418AD2-1FD9-4B28-92EF-BFAC5BDAC0B5}" type="presOf" srcId="{8423D5B2-ED8A-4C21-9056-719D4533B2F1}" destId="{8FB65920-788B-4448-8BE4-F64D9C47B967}" srcOrd="0" destOrd="0" presId="urn:microsoft.com/office/officeart/2005/8/layout/cycle1"/>
    <dgm:cxn modelId="{AB1EA4F9-E32C-4562-8DF9-95736D0A42CA}" srcId="{BC092977-5899-4F61-A364-C2E8FC0262E0}" destId="{BF216238-602E-4CC2-91ED-00CBF351EA4A}" srcOrd="0" destOrd="0" parTransId="{E888E246-528E-4A53-B95D-9FAB8AD063FD}" sibTransId="{C65BCD58-7D3E-4ABE-B667-F10C9ABD718F}"/>
    <dgm:cxn modelId="{DB77817C-C4A6-48A6-8195-BC1102435F6E}" srcId="{BC092977-5899-4F61-A364-C2E8FC0262E0}" destId="{F2F67236-A50C-4295-A9D8-80608B197C51}" srcOrd="1" destOrd="0" parTransId="{2741F612-1607-4C3D-9FD2-D1421835F099}" sibTransId="{265DC314-7784-4405-B09F-4FF7F952417C}"/>
    <dgm:cxn modelId="{0382D9D1-A46F-4003-883A-B4661D733FA7}" type="presOf" srcId="{BF216238-602E-4CC2-91ED-00CBF351EA4A}" destId="{5CCA306D-3355-4D28-877C-4B70AA999D0E}" srcOrd="0" destOrd="0" presId="urn:microsoft.com/office/officeart/2005/8/layout/cycle1"/>
    <dgm:cxn modelId="{48386969-9795-4912-9FD9-C3EDF009E9E5}" srcId="{BC092977-5899-4F61-A364-C2E8FC0262E0}" destId="{DE9A0BCE-1553-4726-8A95-BBB9CD75CBED}" srcOrd="2" destOrd="0" parTransId="{FEFA2917-D344-4188-A18D-72C107EE50CD}" sibTransId="{76CEE31A-6E0B-40FB-BB2E-76C882803E96}"/>
    <dgm:cxn modelId="{C7ECE200-F34F-4B73-BFEA-BD2FAB089AA8}" type="presOf" srcId="{76CEE31A-6E0B-40FB-BB2E-76C882803E96}" destId="{BA0DB828-C671-4902-A96B-2C024F0CFB02}" srcOrd="0" destOrd="0" presId="urn:microsoft.com/office/officeart/2005/8/layout/cycle1"/>
    <dgm:cxn modelId="{43CCFE4D-F0C1-4702-AD80-150786734E16}" type="presOf" srcId="{C65BCD58-7D3E-4ABE-B667-F10C9ABD718F}" destId="{B15BFE72-3C86-4B61-9F5B-677C1B4280F2}" srcOrd="0" destOrd="0" presId="urn:microsoft.com/office/officeart/2005/8/layout/cycle1"/>
    <dgm:cxn modelId="{DC382C92-4CF6-477D-8E7B-348A944ABDF9}" type="presOf" srcId="{BC092977-5899-4F61-A364-C2E8FC0262E0}" destId="{B790D5F2-BDB2-497B-855C-C50B9DB3E4F5}" srcOrd="0" destOrd="0" presId="urn:microsoft.com/office/officeart/2005/8/layout/cycle1"/>
    <dgm:cxn modelId="{49AB62FC-F3D2-49A0-9C15-76B6C08C1D69}" type="presOf" srcId="{FF579E2E-73B8-4907-9CAF-6CB8F4B4A782}" destId="{931478C0-278F-4FDB-80CD-8D61FE63D304}" srcOrd="0" destOrd="0" presId="urn:microsoft.com/office/officeart/2005/8/layout/cycle1"/>
    <dgm:cxn modelId="{C9AF67CA-8D45-4D90-A432-1968F2157996}" type="presOf" srcId="{F2F67236-A50C-4295-A9D8-80608B197C51}" destId="{BAEB4DC8-0628-41FC-8F6D-1AE3E6B74DB2}" srcOrd="0" destOrd="0" presId="urn:microsoft.com/office/officeart/2005/8/layout/cycle1"/>
    <dgm:cxn modelId="{0F7FD54A-AB90-48F4-8803-CD025B4070E1}" type="presOf" srcId="{265DC314-7784-4405-B09F-4FF7F952417C}" destId="{BDD20D31-A3C3-44FA-897C-098D31027D42}" srcOrd="0" destOrd="0" presId="urn:microsoft.com/office/officeart/2005/8/layout/cycle1"/>
    <dgm:cxn modelId="{673CC9CF-C756-45A3-ADDC-DAEDE2256750}" type="presOf" srcId="{DE9A0BCE-1553-4726-8A95-BBB9CD75CBED}" destId="{382C0D29-5F9B-40E8-B6D4-42060352B8A0}" srcOrd="0" destOrd="0" presId="urn:microsoft.com/office/officeart/2005/8/layout/cycle1"/>
    <dgm:cxn modelId="{E3A8D947-557C-4515-AA73-75791317D26C}" type="presParOf" srcId="{B790D5F2-BDB2-497B-855C-C50B9DB3E4F5}" destId="{317DC0DC-9D95-458D-B86F-68446BE53DDA}" srcOrd="0" destOrd="0" presId="urn:microsoft.com/office/officeart/2005/8/layout/cycle1"/>
    <dgm:cxn modelId="{49AA8F2B-AA52-4995-B662-DD7A57AF010F}" type="presParOf" srcId="{B790D5F2-BDB2-497B-855C-C50B9DB3E4F5}" destId="{5CCA306D-3355-4D28-877C-4B70AA999D0E}" srcOrd="1" destOrd="0" presId="urn:microsoft.com/office/officeart/2005/8/layout/cycle1"/>
    <dgm:cxn modelId="{50C525E1-F11F-4978-8C75-4FF173267C97}" type="presParOf" srcId="{B790D5F2-BDB2-497B-855C-C50B9DB3E4F5}" destId="{B15BFE72-3C86-4B61-9F5B-677C1B4280F2}" srcOrd="2" destOrd="0" presId="urn:microsoft.com/office/officeart/2005/8/layout/cycle1"/>
    <dgm:cxn modelId="{251CC337-7BC0-4557-AC22-D26D559B6A36}" type="presParOf" srcId="{B790D5F2-BDB2-497B-855C-C50B9DB3E4F5}" destId="{AD8AEDAF-1CF5-4C45-BEC8-48D3F606F598}" srcOrd="3" destOrd="0" presId="urn:microsoft.com/office/officeart/2005/8/layout/cycle1"/>
    <dgm:cxn modelId="{FEFD39DA-97E8-40C2-9BB7-30FB623758D9}" type="presParOf" srcId="{B790D5F2-BDB2-497B-855C-C50B9DB3E4F5}" destId="{BAEB4DC8-0628-41FC-8F6D-1AE3E6B74DB2}" srcOrd="4" destOrd="0" presId="urn:microsoft.com/office/officeart/2005/8/layout/cycle1"/>
    <dgm:cxn modelId="{6D75141A-9F75-4DAD-8322-1902B0D0978D}" type="presParOf" srcId="{B790D5F2-BDB2-497B-855C-C50B9DB3E4F5}" destId="{BDD20D31-A3C3-44FA-897C-098D31027D42}" srcOrd="5" destOrd="0" presId="urn:microsoft.com/office/officeart/2005/8/layout/cycle1"/>
    <dgm:cxn modelId="{39218740-3937-43B5-8AA4-09B51F9B0824}" type="presParOf" srcId="{B790D5F2-BDB2-497B-855C-C50B9DB3E4F5}" destId="{F4DBD36F-4FBB-48F0-B081-F4652620C20A}" srcOrd="6" destOrd="0" presId="urn:microsoft.com/office/officeart/2005/8/layout/cycle1"/>
    <dgm:cxn modelId="{8C4110CC-1ECC-4EE3-9CED-395DA871E186}" type="presParOf" srcId="{B790D5F2-BDB2-497B-855C-C50B9DB3E4F5}" destId="{382C0D29-5F9B-40E8-B6D4-42060352B8A0}" srcOrd="7" destOrd="0" presId="urn:microsoft.com/office/officeart/2005/8/layout/cycle1"/>
    <dgm:cxn modelId="{B4DA9E1D-3586-4E28-BB75-E78FDC3DB0FB}" type="presParOf" srcId="{B790D5F2-BDB2-497B-855C-C50B9DB3E4F5}" destId="{BA0DB828-C671-4902-A96B-2C024F0CFB02}" srcOrd="8" destOrd="0" presId="urn:microsoft.com/office/officeart/2005/8/layout/cycle1"/>
    <dgm:cxn modelId="{8E48B000-95E5-4D81-9309-348D34E5CE74}" type="presParOf" srcId="{B790D5F2-BDB2-497B-855C-C50B9DB3E4F5}" destId="{D3FB35E2-7188-482A-B310-F0F9D0165EDE}" srcOrd="9" destOrd="0" presId="urn:microsoft.com/office/officeart/2005/8/layout/cycle1"/>
    <dgm:cxn modelId="{C049C2AC-8D58-4F0F-B04F-3572F7EE9AB2}" type="presParOf" srcId="{B790D5F2-BDB2-497B-855C-C50B9DB3E4F5}" destId="{8FB65920-788B-4448-8BE4-F64D9C47B967}" srcOrd="10" destOrd="0" presId="urn:microsoft.com/office/officeart/2005/8/layout/cycle1"/>
    <dgm:cxn modelId="{767B3ED7-BB22-4844-AA53-FE0583C0CE74}" type="presParOf" srcId="{B790D5F2-BDB2-497B-855C-C50B9DB3E4F5}" destId="{931478C0-278F-4FDB-80CD-8D61FE63D304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t" anchorCtr="0" compatLnSpc="1">
            <a:prstTxWarp prst="textNoShape">
              <a:avLst/>
            </a:prstTxWarp>
          </a:bodyPr>
          <a:lstStyle>
            <a:lvl1pPr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4" y="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t" anchorCtr="0" compatLnSpc="1">
            <a:prstTxWarp prst="textNoShape">
              <a:avLst/>
            </a:prstTxWarp>
          </a:bodyPr>
          <a:lstStyle>
            <a:lvl1pPr algn="r"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b" anchorCtr="0" compatLnSpc="1">
            <a:prstTxWarp prst="textNoShape">
              <a:avLst/>
            </a:prstTxWarp>
          </a:bodyPr>
          <a:lstStyle>
            <a:lvl1pPr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4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b" anchorCtr="0" compatLnSpc="1">
            <a:prstTxWarp prst="textNoShape">
              <a:avLst/>
            </a:prstTxWarp>
          </a:bodyPr>
          <a:lstStyle>
            <a:lvl1pPr algn="r"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53A4864-FE6E-47BD-A895-BB22042E2C4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5091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t" anchorCtr="0" compatLnSpc="1">
            <a:prstTxWarp prst="textNoShape">
              <a:avLst/>
            </a:prstTxWarp>
          </a:bodyPr>
          <a:lstStyle>
            <a:lvl1pPr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t" anchorCtr="0" compatLnSpc="1">
            <a:prstTxWarp prst="textNoShape">
              <a:avLst/>
            </a:prstTxWarp>
          </a:bodyPr>
          <a:lstStyle>
            <a:lvl1pPr algn="r"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1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b" anchorCtr="0" compatLnSpc="1">
            <a:prstTxWarp prst="textNoShape">
              <a:avLst/>
            </a:prstTxWarp>
          </a:bodyPr>
          <a:lstStyle>
            <a:lvl1pPr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b" anchorCtr="0" compatLnSpc="1">
            <a:prstTxWarp prst="textNoShape">
              <a:avLst/>
            </a:prstTxWarp>
          </a:bodyPr>
          <a:lstStyle>
            <a:lvl1pPr algn="r"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E34B8B4-9F81-4492-A8E3-E4FB5C7A481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2112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Rules</a:t>
            </a:r>
          </a:p>
          <a:p>
            <a:pPr eaLnBrk="1" hangingPunct="1"/>
            <a:r>
              <a:rPr lang="en-US" dirty="0" smtClean="0"/>
              <a:t>Talk about the last 2 years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05" tIns="47801" rIns="95605" bIns="47801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60% Obese or Overweight  (36 out of 60ppl)</a:t>
            </a:r>
          </a:p>
          <a:p>
            <a:r>
              <a:rPr lang="en-US" dirty="0" smtClean="0"/>
              <a:t>40%  High Cholesterol</a:t>
            </a:r>
          </a:p>
          <a:p>
            <a:r>
              <a:rPr lang="en-US" dirty="0" smtClean="0"/>
              <a:t>25% get 35% of calories from fat</a:t>
            </a:r>
          </a:p>
          <a:p>
            <a:r>
              <a:rPr lang="en-US" dirty="0" smtClean="0"/>
              <a:t>23% BMI over 30</a:t>
            </a:r>
          </a:p>
          <a:p>
            <a:r>
              <a:rPr lang="en-US" dirty="0" smtClean="0"/>
              <a:t>16.4% High BP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838" indent="-285707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828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959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090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221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352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8483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614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99CBDB08-A3C9-4180-B327-453447ED0F36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11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05" tIns="47801" rIns="95605" bIns="47801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05" tIns="47801" rIns="95605" bIns="47801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60% Obese or Overweight  (36 out of 60ppl)</a:t>
            </a:r>
          </a:p>
          <a:p>
            <a:r>
              <a:rPr lang="en-US" dirty="0" smtClean="0"/>
              <a:t>40%  High Cholesterol</a:t>
            </a:r>
          </a:p>
          <a:p>
            <a:r>
              <a:rPr lang="en-US" dirty="0" smtClean="0"/>
              <a:t>25% get 35% of calories from fat</a:t>
            </a:r>
          </a:p>
          <a:p>
            <a:r>
              <a:rPr lang="en-US" dirty="0" smtClean="0"/>
              <a:t>23% BMI over 30</a:t>
            </a:r>
          </a:p>
          <a:p>
            <a:r>
              <a:rPr lang="en-US" dirty="0" smtClean="0"/>
              <a:t>16.4% High BP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726" indent="-285664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655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718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6780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3843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0904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7966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029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68AF6509-26BA-40FA-BF34-7ABAE8CD24B2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60% Obese or Overweight  (36 out of 60ppl)</a:t>
            </a:r>
          </a:p>
          <a:p>
            <a:r>
              <a:rPr lang="en-US" dirty="0" smtClean="0"/>
              <a:t>40%  High Cholesterol</a:t>
            </a:r>
          </a:p>
          <a:p>
            <a:r>
              <a:rPr lang="en-US" dirty="0" smtClean="0"/>
              <a:t>25% get 35% of calories from fat</a:t>
            </a:r>
          </a:p>
          <a:p>
            <a:r>
              <a:rPr lang="en-US" dirty="0" smtClean="0"/>
              <a:t>23% BMI over 30</a:t>
            </a:r>
          </a:p>
          <a:p>
            <a:r>
              <a:rPr lang="en-US" dirty="0" smtClean="0"/>
              <a:t>16.4% High BP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838" indent="-285707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828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959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090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221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352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8483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614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99CBDB08-A3C9-4180-B327-453447ED0F36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24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60% Obese or Overweight  (36 out of 60ppl)</a:t>
            </a:r>
          </a:p>
          <a:p>
            <a:r>
              <a:rPr lang="en-US" dirty="0" smtClean="0"/>
              <a:t>40%  High Cholesterol</a:t>
            </a:r>
          </a:p>
          <a:p>
            <a:r>
              <a:rPr lang="en-US" dirty="0" smtClean="0"/>
              <a:t>25% get 35% of calories from fat</a:t>
            </a:r>
          </a:p>
          <a:p>
            <a:r>
              <a:rPr lang="en-US" dirty="0" smtClean="0"/>
              <a:t>23% BMI over 30</a:t>
            </a:r>
          </a:p>
          <a:p>
            <a:r>
              <a:rPr lang="en-US" dirty="0" smtClean="0"/>
              <a:t>16.4% High BP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838" indent="-285707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828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959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090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221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352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8483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614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99CBDB08-A3C9-4180-B327-453447ED0F36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28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60% Obese or Overweight  (36 out of 60ppl)</a:t>
            </a:r>
          </a:p>
          <a:p>
            <a:r>
              <a:rPr lang="en-US" dirty="0" smtClean="0"/>
              <a:t>40%  High Cholesterol</a:t>
            </a:r>
          </a:p>
          <a:p>
            <a:r>
              <a:rPr lang="en-US" dirty="0" smtClean="0"/>
              <a:t>25% get 35% of calories from fat</a:t>
            </a:r>
          </a:p>
          <a:p>
            <a:r>
              <a:rPr lang="en-US" dirty="0" smtClean="0"/>
              <a:t>23% BMI over 30</a:t>
            </a:r>
          </a:p>
          <a:p>
            <a:r>
              <a:rPr lang="en-US" dirty="0" smtClean="0"/>
              <a:t>16.4% High BP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838" indent="-285707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828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959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090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221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352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8483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614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62E6496E-603E-4044-934F-092F5900008B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33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60% Obese or Overweight  (36 out of 60ppl)</a:t>
            </a:r>
          </a:p>
          <a:p>
            <a:r>
              <a:rPr lang="en-US" dirty="0" smtClean="0"/>
              <a:t>40%  High Cholesterol</a:t>
            </a:r>
          </a:p>
          <a:p>
            <a:r>
              <a:rPr lang="en-US" dirty="0" smtClean="0"/>
              <a:t>25% get 35% of calories from fat</a:t>
            </a:r>
          </a:p>
          <a:p>
            <a:r>
              <a:rPr lang="en-US" dirty="0" smtClean="0"/>
              <a:t>23% BMI over 30</a:t>
            </a:r>
          </a:p>
          <a:p>
            <a:r>
              <a:rPr lang="en-US" dirty="0" smtClean="0"/>
              <a:t>16.4% High BP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838" indent="-285707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828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959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090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221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352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8483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614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01CC811C-1E5F-45C9-BCA9-131B0BFB9386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34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60% Obese or Overweight  (36 out of 60ppl)</a:t>
            </a:r>
          </a:p>
          <a:p>
            <a:r>
              <a:rPr lang="en-US" dirty="0" smtClean="0"/>
              <a:t>40%  High Cholesterol</a:t>
            </a:r>
          </a:p>
          <a:p>
            <a:r>
              <a:rPr lang="en-US" dirty="0" smtClean="0"/>
              <a:t>25% get 35% of calories from fat</a:t>
            </a:r>
          </a:p>
          <a:p>
            <a:r>
              <a:rPr lang="en-US" dirty="0" smtClean="0"/>
              <a:t>23% BMI over 30</a:t>
            </a:r>
          </a:p>
          <a:p>
            <a:r>
              <a:rPr lang="en-US" dirty="0" smtClean="0"/>
              <a:t>16.4% High BP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726" indent="-285664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655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718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6780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3843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0904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7966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029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68AF6509-26BA-40FA-BF34-7ABAE8CD24B2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838" indent="-285707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828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959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090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221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352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8483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614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68AF6509-26BA-40FA-BF34-7ABAE8CD24B2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6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910D488-8D2F-4D34-9C1E-8A6052D0FBF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908275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BAEF4-D955-4770-A363-651F30A72883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651292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7EC3-05E5-412D-99EA-8D5A3F11B0C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387121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247C3-769B-44DB-A6D4-7580B44502C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1312446"/>
      </p:ext>
    </p:extLst>
  </p:cSld>
  <p:clrMapOvr>
    <a:masterClrMapping/>
  </p:clrMapOvr>
  <p:transition advTm="38172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5712C-ABA6-433C-A64C-DACA0BDF9C6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474542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31893B-4D99-4A4B-8644-642C0853ADE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6619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E773A-2B61-473C-81A8-5780502B7BB8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1733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610AE3-125C-42FB-BDBB-7FEA09E88045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3238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45C106-CA15-4AC8-8DD9-1467A58AD20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2655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2799E-8EC7-43A8-AA90-E9BCD22CAE43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285115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47F3BC-37EC-4DD7-98FC-BB00BB6F5D0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7541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18C0E66-672A-45D7-8F1E-D66CD30999C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3515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80CB160-F5A9-4BE4-9D89-F0F1C91DBB4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0" r:id="rId1"/>
    <p:sldLayoutId id="2147484696" r:id="rId2"/>
    <p:sldLayoutId id="2147484701" r:id="rId3"/>
    <p:sldLayoutId id="2147484702" r:id="rId4"/>
    <p:sldLayoutId id="2147484703" r:id="rId5"/>
    <p:sldLayoutId id="2147484704" r:id="rId6"/>
    <p:sldLayoutId id="2147484697" r:id="rId7"/>
    <p:sldLayoutId id="2147484705" r:id="rId8"/>
    <p:sldLayoutId id="2147484706" r:id="rId9"/>
    <p:sldLayoutId id="2147484698" r:id="rId10"/>
    <p:sldLayoutId id="2147484699" r:id="rId11"/>
    <p:sldLayoutId id="2147484707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75"/>
          <p:cNvSpPr>
            <a:spLocks noChangeArrowheads="1"/>
          </p:cNvSpPr>
          <p:nvPr/>
        </p:nvSpPr>
        <p:spPr bwMode="auto">
          <a:xfrm>
            <a:off x="0" y="1233488"/>
            <a:ext cx="91440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</a:br>
            <a:endParaRPr lang="en-US" sz="2400" b="1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Employee Wellness Program</a:t>
            </a:r>
          </a:p>
        </p:txBody>
      </p:sp>
      <p:sp>
        <p:nvSpPr>
          <p:cNvPr id="10244" name="Text Box 1079"/>
          <p:cNvSpPr txBox="1">
            <a:spLocks noChangeArrowheads="1"/>
          </p:cNvSpPr>
          <p:nvPr/>
        </p:nvSpPr>
        <p:spPr bwMode="auto">
          <a:xfrm>
            <a:off x="0" y="600075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u="sng" dirty="0">
                <a:solidFill>
                  <a:srgbClr val="002060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pic>
        <p:nvPicPr>
          <p:cNvPr id="1024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3573463"/>
            <a:ext cx="263207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g;base64,/9j/4AAQSkZJRgABAQAAAQABAAD/2wCEAAkGBhISERUTExIWERIUGR0YGBYWGBwcHRkXGSIcGB8kHh4aHTIeHyUjJRkZIDssIyoqODIsHyAzNTItNSYrLSsBCQoKDgwOGg8PGTUkHyU1NSwqNTIvLTQvNSwpMC00LTI1MjQvNDEvNCwsNS8sLCoyLDQsLDQ0KiwvLyw1LCwqLP/AABEIAGgAeAMBIgACEQEDEQH/xAAbAAEAAwEBAQEAAAAAAAAAAAAABAUGBwMCAf/EADgQAAIBAwIFAgQDBgYDAAAAAAECAwAEERIhBQYTMUEiUQcUYXEygZEjUnKh4fAVM0KC0fFjscL/xAAaAQEAAwEBAQAAAAAAAAAAAAAAAwQFBgIB/8QAJhEAAgIBAwMDBQAAAAAAAAAAAAECAxESITETIkEEBRQjUWGhsf/aAAwDAQACEQMRAD8A7jSlKAUpSgFKUoBSsZzrzVNDIIYsIdIYvjJ3J2GdvFT+SeOS3MT9XBZGA1AYyCM7+Mj/AIqd0SUOp4IFfF2dPyaSlKVATilKUApSlAKUpQClKUApSlAKo+YObIrX0nMkpGdC+B9T4q8rM8e5KWdy6MI2c5ckFs9sY39PbxUtWjV38EV2vT9PkyHGOazcka7eE47E6iwH8QIqZwbnroKE+WQR/wDjJBz7+rOT9zXxzPymlpDGwdndn0sTsMYJ2H5e9fvIXDYppZBKgkAQYDeCTWm+k6s42RlrrK3Ge5m64Px6G5XVG24/Ep2ZfuKsaz8fJVukqyxGSIqc4Rtj9N98H71oKy7NGezg1a3PHfyKUpUZIKUpQClKUApSlAKUpQGV+IXFWhhjCMUdnyCpxsoyf/YrTwSalDe4B/XesX8T4SY4X8KzKf8AcAf/AJNZC45muXjWIykRqAoC7ZA23I3NWI16orBgX+4fF9TYpptYWDoXHzBeq1qkyCdCGAJ8j7d9iQcdqgcm8vT20jyTFY1YadJOScHOcg4H99qoOR+ASyTpNpxFGdWojZj40+9a7j9lK0hYKzIAMecHzgV4uulTBwjujR9sXzX1bVp+35RoJZQqlu4AJ/TeszZ8WkaaMljudJHjBP8A1+lV8V06ghWIB2I8fpXtwvAkDNsqeon7dv54rKlc5tY2Olh6ZVxlnc2lKh2HFY5s6cgjwe+KmVfTTWUZUouLw0KUpX08ilKUApSlAKoOdxN8o3R1ZyNWnOdHntv/AEzV/SvqeHkitr6kHDOM7HHuW7V52e3Ukq6FseA67qfpvtn61XRs0MoLIC0bbo4yMjwRXbYbZEzpVVzucADJ+uKpOYeToro6wTFL++o747ZHn77VYVyzvwc/b7PNVrRLMl/Cw4DxZbmBJVGnOxX90jYirCq/gfC/l4RGWDsMlmC6dRPk+57b1Nmj1KVyRkEZH1qvLnY6GnVoj1OfJmOOTLJKFjXLDYkf6j7fXFSzy+wgwMdQkMfyzt/P9atbLhscQ9K7+WPc1KqsqctuXLNGXqcJRr4X7KLgHC5EYu407YA9/wC8Ve0pUsIKCwitbY7JamKUpXsjFKUoBUTinE47eJ5pSRGgyxAJOO2wG57+Kl18TQK4wwDDIOD7ggj9CAaAzN78SLKNXYGSQxllZVifIaNDKynUAAQqlsE9q0PDr0TQxyqCFkRXAPcBgGGcfeubQwq1rzASASs1yyk+D0AMj8iR+deFveTW5VFvmt434VFOzy+tYnV44yyL4OgkADYnGxNAdYpXJbjjFyHmjSaeFP8AEbOIKXy6xSohZSTkjOdRGdjt7ivSW5niW4Zbq4PyvEooYw0hI6cph1B8/jH7Rh6s42xQHVqVzSxveIXKyXEUgiZLuZWeWXEccEeqIKY8YyMK5Jwc75xtVvyJxCQyyQXImivI4ozJHI/UjfBZerE3s57jbGAMUBd2/N1q8U0quxjt2KynQ/oZfxAjTnK+cdqm8Q4osMDzsrsiIZCqj1aQNR2ON8eKwMsTQ8XuLMA9PiPSuRt6QYjibP8AEEX9R71WXPF5mbT8w1wktjemSQEiOWRNsxpnZUyVBGM4PfuQN/wTnCK6lESJIrG3iucsBjRN+EDB3I3z9qvq4nJxeW2i6sJ0Sf4VYIH29HUfQW32GAT384rQ8Wa8s7hLmWZ47BJ4laIzlyI5A0bPISPwhxG2Mnu/jagOl0qs5cicW6F2dmfLnWSSuslguT+6CF/KrOgFKUoD8JxWfv8An2xijeQza1RDJ6FYlkBClk2w4BIGVJG/eoXxZmkXg92Y8hung476CQG/kT+VQPiRb244RIQFDrbMkHvoKoWC/TSin8hQFxPy/YW9vcPJmKCcZuC8r4bVgEsS2xOynHjaoUHLvDLx54ek7G2RbRwzSDEe0iqMtuB6Wz7gb1meaeNXVunEIhcGUR21vOnUSNgrSOUYAFcaTgHBzgjvUiXiskV9dxRN02uuIW8BkGMohgDtpztqITSM9s58UBecN5Y4XcTTaIX6ttKiuWeUftYwGVt29TAEHUdz7mribku0cSBo2IlkEz/tH9Uq9m2bYjA7ew9hWDkvZ7aa76M7KX4pbwszKrEpLHEvkeMj9N6mJecSMt3aRTSXM1lHH03xEgkllLyAyhjuoUKmB3wx7kYA18nJNm0kjmInrZMia30OxGksyBtBYjzjPnvvXpy9bWo1m3bqNGeg7Fy7L0uyEsc+nUdvrnzWJfjt6OtM1y2YOJR24iCpoMUnRVlPpycdQ4OR2z5qw5uupbOZnzLDZSoXkuIArNFck4DypjJjCqq7exz7gDYcQit0PzM2hDEjL1HOAqOVLDJ23KL/AGazHDOTODzKY4o89AspXqTKyCUZKkFgwRhuF7dyO5p8QZsycLGcwPex6vYkBmjz9NQB+4FfXNvFRDd28MA03F5IqzMmNfRiWRlA1HALEMufbVjfGALSPkOxGR0dQaIQEM7sDCPwphmxhfHt4qLxHlZFiW2ig60c7KszSzMzJCh1D/MJZgPwhQRgtn3zRw3HEWu4rWeeS3WSO6YaemZOmjIIizAEasPg/wAP1qh4Xx67mZbo3DrMvB3nGyleoshBOgjHq0KT9QPtQHZKVy+y4xfauHq9zJMOIxiZlRI1aMRRKzKjEgetnUkncBTj8W265X+a+WUXYxMGcd1JKBjoLaPTq06c485oC2pSlAedxbrIjI6h0cFWUjIKnYgj2NZq5+HNrJGsTtO0SI0SIZThI3xlR57KF3JIAwKUoD74l8PrWcyGRpm6saRSftCNSRnKg4+u+3kmk/w+tX6hZpi8siSl+odSyx7I6n/SwAxt4pSgPM/Dm1LMxecs8qTsTK28seNLY7ZGAf6bVOvuUIZJ+vqljlKCOQxyFeqg7BwO+N9xg7nelKA8G5DtirpqlCyTrcNiQ/5qY0kewGlNu3pFS+J8rxTuzu0mJIhDIgfCyRgswDD/AHsMjBwxFftKAk8V4LDcQmGVMpsRglSpXdSpG6lSAQR2qpueQreQs8jzPMzRsJjIRIhh1BNBAAXGt/G+o5zX5SgPePk6ESpN1JjKiOgcyEkiTGonxk4X7aRjGKhJ8NLNVRVMyhIWtxiVhmFyWKt7gEnGff7UpQEybkq3aGCHMi/KkGCRXIkjwNIAbyNPpwc5HerewsVhQIpZu5LMSzMTuSSe5NKUBIpSlAf/2Q=="/>
          <p:cNvSpPr>
            <a:spLocks noChangeAspect="1" noChangeArrowheads="1"/>
          </p:cNvSpPr>
          <p:nvPr/>
        </p:nvSpPr>
        <p:spPr bwMode="auto">
          <a:xfrm>
            <a:off x="63500" y="-485775"/>
            <a:ext cx="1143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" name="AutoShape 4" descr="data:image/jpg;base64,/9j/4AAQSkZJRgABAQAAAQABAAD/2wCEAAkGBhISERUTExIWERIUGR0YGBYWGBwcHRkXGSIcGB8kHh4aHTIeHyUjJRkZIDssIyoqODIsHyAzNTItNSYrLSsBCQoKDgwOGg8PGTUkHyU1NSwqNTIvLTQvNSwpMC00LTI1MjQvNDEvNCwsNS8sLCoyLDQsLDQ0KiwvLyw1LCwqLP/AABEIAGgAeAMBIgACEQEDEQH/xAAbAAEAAwEBAQEAAAAAAAAAAAAABAUGBwMCAf/EADgQAAIBAwIFAgQDBgYDAAAAAAECAwAEERIhBQYTMUEiUQcUYXEygZEjUnKh4fAVM0KC0fFjscL/xAAaAQEAAwEBAQAAAAAAAAAAAAAAAwQFBgIB/8QAJhEAAgIBAwMDBQAAAAAAAAAAAAECAxESITETIkEEBRQjUWGhsf/aAAwDAQACEQMRAD8A7jSlKAUpSgFKUoBSsZzrzVNDIIYsIdIYvjJ3J2GdvFT+SeOS3MT9XBZGA1AYyCM7+Mj/AIqd0SUOp4IFfF2dPyaSlKVATilKUApSlAKUpQClKUApSlAKo+YObIrX0nMkpGdC+B9T4q8rM8e5KWdy6MI2c5ckFs9sY39PbxUtWjV38EV2vT9PkyHGOazcka7eE47E6iwH8QIqZwbnroKE+WQR/wDjJBz7+rOT9zXxzPymlpDGwdndn0sTsMYJ2H5e9fvIXDYppZBKgkAQYDeCTWm+k6s42RlrrK3Ge5m64Px6G5XVG24/Ep2ZfuKsaz8fJVukqyxGSIqc4Rtj9N98H71oKy7NGezg1a3PHfyKUpUZIKUpQClKUApSlAKUpQGV+IXFWhhjCMUdnyCpxsoyf/YrTwSalDe4B/XesX8T4SY4X8KzKf8AcAf/AJNZC45muXjWIykRqAoC7ZA23I3NWI16orBgX+4fF9TYpptYWDoXHzBeq1qkyCdCGAJ8j7d9iQcdqgcm8vT20jyTFY1YadJOScHOcg4H99qoOR+ASyTpNpxFGdWojZj40+9a7j9lK0hYKzIAMecHzgV4uulTBwjujR9sXzX1bVp+35RoJZQqlu4AJ/TeszZ8WkaaMljudJHjBP8A1+lV8V06ghWIB2I8fpXtwvAkDNsqeon7dv54rKlc5tY2Olh6ZVxlnc2lKh2HFY5s6cgjwe+KmVfTTWUZUouLw0KUpX08ilKUApSlAKoOdxN8o3R1ZyNWnOdHntv/AEzV/SvqeHkitr6kHDOM7HHuW7V52e3Ukq6FseA67qfpvtn61XRs0MoLIC0bbo4yMjwRXbYbZEzpVVzucADJ+uKpOYeToro6wTFL++o747ZHn77VYVyzvwc/b7PNVrRLMl/Cw4DxZbmBJVGnOxX90jYirCq/gfC/l4RGWDsMlmC6dRPk+57b1Nmj1KVyRkEZH1qvLnY6GnVoj1OfJmOOTLJKFjXLDYkf6j7fXFSzy+wgwMdQkMfyzt/P9atbLhscQ9K7+WPc1KqsqctuXLNGXqcJRr4X7KLgHC5EYu407YA9/wC8Ve0pUsIKCwitbY7JamKUpXsjFKUoBUTinE47eJ5pSRGgyxAJOO2wG57+Kl18TQK4wwDDIOD7ggj9CAaAzN78SLKNXYGSQxllZVifIaNDKynUAAQqlsE9q0PDr0TQxyqCFkRXAPcBgGGcfeubQwq1rzASASs1yyk+D0AMj8iR+deFveTW5VFvmt434VFOzy+tYnV44yyL4OgkADYnGxNAdYpXJbjjFyHmjSaeFP8AEbOIKXy6xSohZSTkjOdRGdjt7ivSW5niW4Zbq4PyvEooYw0hI6cph1B8/jH7Rh6s42xQHVqVzSxveIXKyXEUgiZLuZWeWXEccEeqIKY8YyMK5Jwc75xtVvyJxCQyyQXImivI4ozJHI/UjfBZerE3s57jbGAMUBd2/N1q8U0quxjt2KynQ/oZfxAjTnK+cdqm8Q4osMDzsrsiIZCqj1aQNR2ON8eKwMsTQ8XuLMA9PiPSuRt6QYjibP8AEEX9R71WXPF5mbT8w1wktjemSQEiOWRNsxpnZUyVBGM4PfuQN/wTnCK6lESJIrG3iucsBjRN+EDB3I3z9qvq4nJxeW2i6sJ0Sf4VYIH29HUfQW32GAT384rQ8Wa8s7hLmWZ47BJ4laIzlyI5A0bPISPwhxG2Mnu/jagOl0qs5cicW6F2dmfLnWSSuslguT+6CF/KrOgFKUoD8JxWfv8An2xijeQza1RDJ6FYlkBClk2w4BIGVJG/eoXxZmkXg92Y8hung476CQG/kT+VQPiRb244RIQFDrbMkHvoKoWC/TSin8hQFxPy/YW9vcPJmKCcZuC8r4bVgEsS2xOynHjaoUHLvDLx54ek7G2RbRwzSDEe0iqMtuB6Wz7gb1meaeNXVunEIhcGUR21vOnUSNgrSOUYAFcaTgHBzgjvUiXiskV9dxRN02uuIW8BkGMohgDtpztqITSM9s58UBecN5Y4XcTTaIX6ttKiuWeUftYwGVt29TAEHUdz7mribku0cSBo2IlkEz/tH9Uq9m2bYjA7ew9hWDkvZ7aa76M7KX4pbwszKrEpLHEvkeMj9N6mJecSMt3aRTSXM1lHH03xEgkllLyAyhjuoUKmB3wx7kYA18nJNm0kjmInrZMia30OxGksyBtBYjzjPnvvXpy9bWo1m3bqNGeg7Fy7L0uyEsc+nUdvrnzWJfjt6OtM1y2YOJR24iCpoMUnRVlPpycdQ4OR2z5qw5uupbOZnzLDZSoXkuIArNFck4DypjJjCqq7exz7gDYcQit0PzM2hDEjL1HOAqOVLDJ23KL/AGazHDOTODzKY4o89AspXqTKyCUZKkFgwRhuF7dyO5p8QZsycLGcwPex6vYkBmjz9NQB+4FfXNvFRDd28MA03F5IqzMmNfRiWRlA1HALEMufbVjfGALSPkOxGR0dQaIQEM7sDCPwphmxhfHt4qLxHlZFiW2ig60c7KszSzMzJCh1D/MJZgPwhQRgtn3zRw3HEWu4rWeeS3WSO6YaemZOmjIIizAEasPg/wAP1qh4Xx67mZbo3DrMvB3nGyleoshBOgjHq0KT9QPtQHZKVy+y4xfauHq9zJMOIxiZlRI1aMRRKzKjEgetnUkncBTj8W265X+a+WUXYxMGcd1JKBjoLaPTq06c485oC2pSlAedxbrIjI6h0cFWUjIKnYgj2NZq5+HNrJGsTtO0SI0SIZThI3xlR57KF3JIAwKUoD74l8PrWcyGRpm6saRSftCNSRnKg4+u+3kmk/w+tX6hZpi8siSl+odSyx7I6n/SwAxt4pSgPM/Dm1LMxecs8qTsTK28seNLY7ZGAf6bVOvuUIZJ+vqljlKCOQxyFeqg7BwO+N9xg7nelKA8G5DtirpqlCyTrcNiQ/5qY0kewGlNu3pFS+J8rxTuzu0mJIhDIgfCyRgswDD/AHsMjBwxFftKAk8V4LDcQmGVMpsRglSpXdSpG6lSAQR2qpueQreQs8jzPMzRsJjIRIhh1BNBAAXGt/G+o5zX5SgPePk6ESpN1JjKiOgcyEkiTGonxk4X7aRjGKhJ8NLNVRVMyhIWtxiVhmFyWKt7gEnGff7UpQEybkq3aGCHMi/KkGCRXIkjwNIAbyNPpwc5HerewsVhQIpZu5LMSzMTuSSe5NKUBIpSlAf/2Q=="/>
          <p:cNvSpPr>
            <a:spLocks noChangeAspect="1" noChangeArrowheads="1"/>
          </p:cNvSpPr>
          <p:nvPr/>
        </p:nvSpPr>
        <p:spPr bwMode="auto">
          <a:xfrm>
            <a:off x="215900" y="-333375"/>
            <a:ext cx="1143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nstant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3"/>
          <p:cNvSpPr txBox="1">
            <a:spLocks noChangeArrowheads="1"/>
          </p:cNvSpPr>
          <p:nvPr/>
        </p:nvSpPr>
        <p:spPr bwMode="auto">
          <a:xfrm>
            <a:off x="1143000" y="4495800"/>
            <a:ext cx="76962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              </a:t>
            </a:r>
            <a:r>
              <a:rPr lang="en-US" sz="14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Healthy/             </a:t>
            </a:r>
            <a:r>
              <a:rPr lang="en-US" sz="14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   At-Risk</a:t>
            </a:r>
            <a:r>
              <a:rPr lang="en-US" sz="14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	     </a:t>
            </a:r>
            <a:r>
              <a:rPr lang="en-US" sz="14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    High </a:t>
            </a:r>
            <a:r>
              <a:rPr lang="en-US" sz="14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Risk     </a:t>
            </a:r>
            <a:r>
              <a:rPr lang="en-US" sz="14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   Early         Active</a:t>
            </a:r>
            <a:endParaRPr lang="en-US" sz="1400" b="1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           </a:t>
            </a:r>
            <a:r>
              <a:rPr lang="en-US" sz="14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 Low </a:t>
            </a:r>
            <a:r>
              <a:rPr lang="en-US" sz="14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Risk                              </a:t>
            </a:r>
            <a:r>
              <a:rPr lang="en-US" sz="14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                                    Symptoms   </a:t>
            </a:r>
            <a:r>
              <a:rPr lang="en-US" sz="14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Disease</a:t>
            </a:r>
            <a:endParaRPr lang="en-CA" sz="1400" b="1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14339" name="Text Box 34"/>
          <p:cNvSpPr txBox="1"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“Disease Costs, Prevention Saves”</a:t>
            </a:r>
            <a:endParaRPr lang="en-CA" sz="2400" b="1" i="1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475656" y="2923937"/>
            <a:ext cx="1224136" cy="1569660"/>
          </a:xfrm>
          <a:prstGeom prst="rect">
            <a:avLst/>
          </a:prstGeom>
          <a:solidFill>
            <a:srgbClr val="99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915816" y="2689044"/>
            <a:ext cx="1129234" cy="1815882"/>
          </a:xfrm>
          <a:prstGeom prst="rect">
            <a:avLst/>
          </a:prstGeom>
          <a:solidFill>
            <a:schemeClr val="accent3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4262997" y="2524381"/>
            <a:ext cx="885067" cy="196977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sz="1000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364088" y="2214554"/>
            <a:ext cx="785818" cy="2308324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315102" y="2031384"/>
            <a:ext cx="571504" cy="2462213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sz="1000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47" name="Freeform 30"/>
          <p:cNvSpPr>
            <a:spLocks/>
          </p:cNvSpPr>
          <p:nvPr/>
        </p:nvSpPr>
        <p:spPr bwMode="auto">
          <a:xfrm>
            <a:off x="1285852" y="1676400"/>
            <a:ext cx="5518396" cy="2819400"/>
          </a:xfrm>
          <a:custGeom>
            <a:avLst/>
            <a:gdLst>
              <a:gd name="T0" fmla="*/ 0 w 3792"/>
              <a:gd name="T1" fmla="*/ 2147483647 h 1408"/>
              <a:gd name="T2" fmla="*/ 2147483647 w 3792"/>
              <a:gd name="T3" fmla="*/ 2147483647 h 1408"/>
              <a:gd name="T4" fmla="*/ 2147483647 w 3792"/>
              <a:gd name="T5" fmla="*/ 2147483647 h 1408"/>
              <a:gd name="T6" fmla="*/ 2147483647 w 3792"/>
              <a:gd name="T7" fmla="*/ 2147483647 h 1408"/>
              <a:gd name="T8" fmla="*/ 2147483647 w 3792"/>
              <a:gd name="T9" fmla="*/ 2147483647 h 1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92"/>
              <a:gd name="T16" fmla="*/ 0 h 1408"/>
              <a:gd name="T17" fmla="*/ 3792 w 3792"/>
              <a:gd name="T18" fmla="*/ 1408 h 14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92" h="1408">
                <a:moveTo>
                  <a:pt x="0" y="1408"/>
                </a:moveTo>
                <a:cubicBezTo>
                  <a:pt x="1036" y="1380"/>
                  <a:pt x="2072" y="1352"/>
                  <a:pt x="2640" y="1264"/>
                </a:cubicBezTo>
                <a:cubicBezTo>
                  <a:pt x="3208" y="1176"/>
                  <a:pt x="3240" y="1072"/>
                  <a:pt x="3408" y="880"/>
                </a:cubicBezTo>
                <a:cubicBezTo>
                  <a:pt x="3576" y="688"/>
                  <a:pt x="3584" y="224"/>
                  <a:pt x="3648" y="112"/>
                </a:cubicBezTo>
                <a:cubicBezTo>
                  <a:pt x="3712" y="0"/>
                  <a:pt x="3752" y="104"/>
                  <a:pt x="3792" y="208"/>
                </a:cubicBezTo>
              </a:path>
            </a:pathLst>
          </a:custGeom>
          <a:noFill/>
          <a:ln w="50800">
            <a:solidFill>
              <a:srgbClr val="002060"/>
            </a:solidFill>
            <a:round/>
            <a:headEnd/>
            <a:tailEnd/>
          </a:ln>
          <a:effectLst>
            <a:innerShdw blurRad="63500" dist="50800" dir="16200000">
              <a:schemeClr val="tx1">
                <a:alpha val="15000"/>
              </a:schemeClr>
            </a:innerShdw>
          </a:effectLst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4358" name="Line 28"/>
          <p:cNvSpPr>
            <a:spLocks noChangeShapeType="1"/>
          </p:cNvSpPr>
          <p:nvPr/>
        </p:nvSpPr>
        <p:spPr bwMode="auto">
          <a:xfrm>
            <a:off x="1285875" y="1722437"/>
            <a:ext cx="0" cy="3048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4359" name="Rectangle 20"/>
          <p:cNvSpPr>
            <a:spLocks noChangeArrowheads="1"/>
          </p:cNvSpPr>
          <p:nvPr/>
        </p:nvSpPr>
        <p:spPr bwMode="auto">
          <a:xfrm>
            <a:off x="5263129" y="1752599"/>
            <a:ext cx="1829151" cy="3383280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</p:txBody>
      </p:sp>
      <p:pic>
        <p:nvPicPr>
          <p:cNvPr id="14360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1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627063" y="881063"/>
            <a:ext cx="7704137" cy="460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onstantia" pitchFamily="18" charset="0"/>
            </a:endParaRPr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371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Claims Cost Distribution</a:t>
            </a:r>
            <a:b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2400" i="1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“Disease Costs, Prevention Saves”</a:t>
            </a:r>
            <a:endParaRPr lang="en-CA" sz="2400" i="1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8" name="Line 28"/>
          <p:cNvSpPr>
            <a:spLocks noChangeShapeType="1"/>
          </p:cNvSpPr>
          <p:nvPr/>
        </p:nvSpPr>
        <p:spPr bwMode="auto">
          <a:xfrm flipH="1">
            <a:off x="1043401" y="4493597"/>
            <a:ext cx="6265449" cy="55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0" y="5126742"/>
            <a:ext cx="9144000" cy="6858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That means, 80% of employees generate only 20% of the costs.</a:t>
            </a:r>
            <a:endParaRPr lang="en-CA" sz="1400" i="1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7075544" y="1752599"/>
            <a:ext cx="2054068" cy="1627461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20% of employees generate 80% of the costs.</a:t>
            </a:r>
            <a:endParaRPr lang="en-CA" sz="1400" i="1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1323915" y="2383542"/>
            <a:ext cx="3919209" cy="2743200"/>
          </a:xfrm>
          <a:prstGeom prst="rect">
            <a:avLst/>
          </a:prstGeom>
          <a:noFill/>
          <a:ln w="254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450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9" grpId="0" animBg="1"/>
      <p:bldP spid="19" grpId="0"/>
      <p:bldP spid="20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www.EWSNetwork.com</a:t>
            </a:r>
          </a:p>
        </p:txBody>
      </p:sp>
      <p:sp>
        <p:nvSpPr>
          <p:cNvPr id="3" name="Rectangle 2"/>
          <p:cNvSpPr/>
          <p:nvPr/>
        </p:nvSpPr>
        <p:spPr>
          <a:xfrm>
            <a:off x="748677" y="2348880"/>
            <a:ext cx="764664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Arial" pitchFamily="34" charset="0"/>
              </a:rPr>
              <a:t>The EWSNetwork System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Readiness to Change</a:t>
            </a:r>
            <a:endParaRPr lang="en-CA" sz="36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74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1539874"/>
            <a:ext cx="4587875" cy="3903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Line 9"/>
          <p:cNvSpPr>
            <a:spLocks noChangeShapeType="1"/>
          </p:cNvSpPr>
          <p:nvPr/>
        </p:nvSpPr>
        <p:spPr bwMode="auto">
          <a:xfrm>
            <a:off x="1547665" y="3860800"/>
            <a:ext cx="660653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7524328" y="1944211"/>
            <a:ext cx="1368152" cy="1477328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Area for  Positive Impact and Change </a:t>
            </a:r>
          </a:p>
        </p:txBody>
      </p:sp>
      <p:sp>
        <p:nvSpPr>
          <p:cNvPr id="12298" name="AutoShape 11"/>
          <p:cNvSpPr>
            <a:spLocks/>
          </p:cNvSpPr>
          <p:nvPr/>
        </p:nvSpPr>
        <p:spPr bwMode="auto">
          <a:xfrm>
            <a:off x="6915150" y="1591996"/>
            <a:ext cx="358775" cy="2181761"/>
          </a:xfrm>
          <a:prstGeom prst="rightBrace">
            <a:avLst>
              <a:gd name="adj1" fmla="val 61858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 dirty="0" smtClean="0">
              <a:latin typeface="Constantia" pitchFamily="18" charset="0"/>
            </a:endParaRPr>
          </a:p>
          <a:p>
            <a:endParaRPr lang="en-US" dirty="0">
              <a:latin typeface="Constantia" pitchFamily="18" charset="0"/>
            </a:endParaRPr>
          </a:p>
          <a:p>
            <a:endParaRPr lang="en-US" dirty="0" smtClean="0">
              <a:latin typeface="Constantia" pitchFamily="18" charset="0"/>
            </a:endParaRPr>
          </a:p>
          <a:p>
            <a:endParaRPr lang="en-US" dirty="0">
              <a:latin typeface="Constantia" pitchFamily="18" charset="0"/>
            </a:endParaRPr>
          </a:p>
          <a:p>
            <a:endParaRPr lang="en-US" dirty="0" smtClean="0">
              <a:latin typeface="Constantia" pitchFamily="18" charset="0"/>
            </a:endParaRPr>
          </a:p>
          <a:p>
            <a:endParaRPr lang="en-US" dirty="0">
              <a:latin typeface="Constantia" pitchFamily="18" charset="0"/>
            </a:endParaRPr>
          </a:p>
          <a:p>
            <a:endParaRPr lang="en-US" dirty="0" smtClean="0">
              <a:latin typeface="Constantia" pitchFamily="18" charset="0"/>
            </a:endParaRPr>
          </a:p>
          <a:p>
            <a:endParaRPr lang="en-US" dirty="0">
              <a:latin typeface="Constantia" pitchFamily="18" charset="0"/>
            </a:endParaRPr>
          </a:p>
        </p:txBody>
      </p:sp>
      <p:pic>
        <p:nvPicPr>
          <p:cNvPr id="1741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64183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nimBg="1"/>
      <p:bldP spid="122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Desktop\EWS Network\Pictures\Stock Photos\Business_dude_pumping_iron_clipped crop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7976">
            <a:off x="6959060" y="3861048"/>
            <a:ext cx="2206720" cy="335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87220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Well Designed Wellness Strategy Links </a:t>
            </a:r>
            <a:br>
              <a:rPr lang="en-CA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CA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Components Together Giving the </a:t>
            </a:r>
            <a:br>
              <a:rPr lang="en-CA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CA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Greatest Opportunity for Success</a:t>
            </a:r>
            <a:endParaRPr lang="en-CA" sz="36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843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933574361"/>
              </p:ext>
            </p:extLst>
          </p:nvPr>
        </p:nvGraphicFramePr>
        <p:xfrm>
          <a:off x="1097756" y="2004716"/>
          <a:ext cx="743468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517124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http://www.high.net/careers/images/bigstockphoto_Workers_45442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747713"/>
            <a:ext cx="9432925" cy="838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1916832"/>
            <a:ext cx="8892480" cy="29523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Bring YOUR Team </a:t>
            </a:r>
            <a:br>
              <a:rPr lang="en-US" sz="2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together through</a:t>
            </a:r>
            <a:br>
              <a:rPr lang="en-US" sz="2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a comprehensive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2800" dirty="0" smtClean="0">
                <a:solidFill>
                  <a:srgbClr val="69A12B"/>
                </a:solidFill>
                <a:effectLst/>
                <a:latin typeface="Constantia" pitchFamily="18" charset="0"/>
                <a:cs typeface="Arial" pitchFamily="34" charset="0"/>
              </a:rPr>
              <a:t>Employee Wellness </a:t>
            </a:r>
            <a:br>
              <a:rPr lang="en-US" sz="2800" dirty="0" smtClean="0">
                <a:solidFill>
                  <a:srgbClr val="69A12B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2800" dirty="0" smtClean="0">
                <a:solidFill>
                  <a:srgbClr val="69A12B"/>
                </a:solidFill>
                <a:effectLst/>
                <a:latin typeface="Constantia" pitchFamily="18" charset="0"/>
                <a:cs typeface="Arial" pitchFamily="34" charset="0"/>
              </a:rPr>
              <a:t>Program</a:t>
            </a:r>
            <a:endParaRPr lang="en-CA" sz="3200" dirty="0" smtClean="0">
              <a:solidFill>
                <a:srgbClr val="69A12B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2150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32035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1.gstatic.com/images?q=tbn:ANd9GcQ0BtyBgqF7VLjbEm4Jno3DwtZzeQ3LhURiGKxh8_OaXeckKkQfCb_DeH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503738"/>
            <a:ext cx="152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>
          <a:xfrm>
            <a:off x="0" y="4221088"/>
            <a:ext cx="9144000" cy="1747714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en-US" sz="18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2011 Health and Wellness Program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(</a:t>
            </a:r>
            <a:r>
              <a:rPr lang="en-US" sz="1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for companies with &lt;1000 employees)</a:t>
            </a:r>
            <a:endParaRPr lang="en-CA" sz="16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6726" y="2060848"/>
            <a:ext cx="7354449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Arial" pitchFamily="34" charset="0"/>
              </a:rPr>
              <a:t>The EWSNetwork </a:t>
            </a:r>
          </a:p>
          <a:p>
            <a:pPr algn="ctr">
              <a:defRPr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Arial" pitchFamily="34" charset="0"/>
              </a:rPr>
              <a:t>Award Winning Program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C:\Documents and Settings\user\Desktop\EWS Network\Pictures\Stock Photos\Smiley_Businesswoman_clipp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1963738"/>
            <a:ext cx="3267075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7"/>
          <p:cNvSpPr>
            <a:spLocks noGrp="1" noChangeArrowheads="1"/>
          </p:cNvSpPr>
          <p:nvPr>
            <p:ph idx="1"/>
          </p:nvPr>
        </p:nvSpPr>
        <p:spPr>
          <a:xfrm>
            <a:off x="395288" y="1939925"/>
            <a:ext cx="8286750" cy="2232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Constantia" pitchFamily="18" charset="0"/>
                <a:cs typeface="Arial" charset="0"/>
              </a:rPr>
              <a:t>Senior Management Support</a:t>
            </a:r>
          </a:p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en-US" sz="1600" dirty="0" smtClean="0">
                <a:latin typeface="Constantia" pitchFamily="18" charset="0"/>
                <a:cs typeface="Arial" charset="0"/>
              </a:rPr>
              <a:t>Pilots the overall direction of the program and cultural objectives.</a:t>
            </a:r>
          </a:p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en-US" sz="1600" dirty="0" smtClean="0">
                <a:latin typeface="Constantia" pitchFamily="18" charset="0"/>
                <a:cs typeface="Arial" charset="0"/>
              </a:rPr>
              <a:t>Helps with scheduling and department support.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sz="1400" dirty="0" smtClean="0">
              <a:latin typeface="Constantia" pitchFamily="18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sz="2000" dirty="0" smtClean="0">
              <a:latin typeface="Constantia" pitchFamily="18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sz="2000" dirty="0" smtClean="0">
              <a:latin typeface="Constantia" pitchFamily="18" charset="0"/>
              <a:cs typeface="Arial" charset="0"/>
            </a:endParaRPr>
          </a:p>
        </p:txBody>
      </p: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428596" y="142875"/>
            <a:ext cx="8715404" cy="1285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Components of a Successful Wellness Program</a:t>
            </a:r>
            <a:endParaRPr lang="en-CA" sz="28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22533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20658830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user\Desktop\EWS Network\Pictures\Stock Photos\Team_Pow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66660"/>
            <a:ext cx="4679826" cy="339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7"/>
          <p:cNvSpPr>
            <a:spLocks noGrp="1" noChangeArrowheads="1"/>
          </p:cNvSpPr>
          <p:nvPr>
            <p:ph idx="1"/>
          </p:nvPr>
        </p:nvSpPr>
        <p:spPr>
          <a:xfrm>
            <a:off x="395288" y="1989138"/>
            <a:ext cx="8286750" cy="41767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Constantia" pitchFamily="18" charset="0"/>
                <a:cs typeface="Arial" charset="0"/>
              </a:rPr>
              <a:t>Wellness Committee</a:t>
            </a: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en-US" sz="1600" dirty="0" smtClean="0">
                <a:latin typeface="Constantia" pitchFamily="18" charset="0"/>
                <a:cs typeface="Arial" charset="0"/>
              </a:rPr>
              <a:t>Committee made up of your peers. </a:t>
            </a: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en-US" sz="1600" dirty="0" smtClean="0">
                <a:latin typeface="Constantia" pitchFamily="18" charset="0"/>
                <a:cs typeface="Arial" charset="0"/>
              </a:rPr>
              <a:t>Ambassadors of the program.</a:t>
            </a: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en-US" sz="1600" dirty="0" smtClean="0">
                <a:latin typeface="Constantia" pitchFamily="18" charset="0"/>
                <a:cs typeface="Arial" charset="0"/>
              </a:rPr>
              <a:t>“Tentacles” of the program. Very valuable source of feedback.</a:t>
            </a: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en-US" sz="1600" dirty="0" smtClean="0">
                <a:latin typeface="Constantia" pitchFamily="18" charset="0"/>
                <a:cs typeface="Arial" charset="0"/>
              </a:rPr>
              <a:t>Meet bi-monthly to go over past, present and future initiatives.</a:t>
            </a: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en-US" sz="1600" dirty="0" smtClean="0">
                <a:latin typeface="Constantia" pitchFamily="18" charset="0"/>
                <a:cs typeface="Arial" charset="0"/>
              </a:rPr>
              <a:t>Marketing, implementation and feedback from previous events.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400" b="1" dirty="0" smtClean="0">
              <a:latin typeface="Constantia" pitchFamily="18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sz="2000" dirty="0" smtClean="0">
              <a:latin typeface="Constantia" pitchFamily="18" charset="0"/>
              <a:cs typeface="Arial" charset="0"/>
            </a:endParaRPr>
          </a:p>
        </p:txBody>
      </p: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428596" y="142875"/>
            <a:ext cx="8715404" cy="1285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Components of a Successful Wellness Program</a:t>
            </a:r>
            <a:endParaRPr lang="en-CA" sz="28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23557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25992538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user\Desktop\EWS Network\Pictures\Stock Photos\Yay_work_clipped smal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965" y="4077072"/>
            <a:ext cx="3950810" cy="281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7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064896" cy="3438525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Constantia" pitchFamily="18" charset="0"/>
              <a:cs typeface="Arial" pitchFamily="34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latin typeface="Constantia" pitchFamily="18" charset="0"/>
                <a:cs typeface="Arial" pitchFamily="34" charset="0"/>
              </a:rPr>
              <a:t>Health Risk Assessment </a:t>
            </a:r>
            <a:r>
              <a:rPr lang="en-US" sz="2000" b="1" dirty="0" smtClean="0">
                <a:latin typeface="Constantia" pitchFamily="18" charset="0"/>
                <a:cs typeface="Arial" pitchFamily="34" charset="0"/>
              </a:rPr>
              <a:t>(HRA/Personal Wellness Profile)</a:t>
            </a:r>
            <a:endParaRPr lang="en-US" sz="2000" dirty="0" smtClean="0">
              <a:latin typeface="Constantia" pitchFamily="18" charset="0"/>
              <a:cs typeface="Arial" pitchFamily="34" charset="0"/>
            </a:endParaRPr>
          </a:p>
          <a:p>
            <a:pPr marL="365760" indent="-256032" eaLnBrk="1" fontAlgn="auto" hangingPunct="1">
              <a:lnSpc>
                <a:spcPct val="11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1800" u="sng" dirty="0" smtClean="0">
                <a:latin typeface="Constantia" pitchFamily="18" charset="0"/>
                <a:cs typeface="Arial" pitchFamily="34" charset="0"/>
              </a:rPr>
              <a:t>Employee Benefits</a:t>
            </a:r>
            <a:r>
              <a:rPr lang="en-US" sz="1800" dirty="0" smtClean="0">
                <a:latin typeface="Constantia" pitchFamily="18" charset="0"/>
                <a:cs typeface="Arial" pitchFamily="34" charset="0"/>
              </a:rPr>
              <a:t> </a:t>
            </a:r>
            <a:r>
              <a:rPr lang="en-US" sz="1600" dirty="0" smtClean="0">
                <a:latin typeface="Constantia" pitchFamily="18" charset="0"/>
                <a:cs typeface="Arial" pitchFamily="34" charset="0"/>
              </a:rPr>
              <a:t>- Private registration, immediate results highlighting participants’ wellness scores (</a:t>
            </a:r>
            <a:r>
              <a:rPr lang="en-CA" sz="1600" dirty="0" smtClean="0">
                <a:latin typeface="Constantia" pitchFamily="18" charset="0"/>
                <a:cs typeface="Arial" pitchFamily="34" charset="0"/>
              </a:rPr>
              <a:t>coronary, cancer, nutrition, fitness, stress/emotional, substance use, safety), health age and recommended health actions. Participants will also be able to access o</a:t>
            </a:r>
            <a:r>
              <a:rPr lang="en-US" sz="1600" dirty="0" smtClean="0">
                <a:latin typeface="Constantia" pitchFamily="18" charset="0"/>
                <a:cs typeface="Arial" pitchFamily="34" charset="0"/>
              </a:rPr>
              <a:t>n-line articles that can be accessed from their personal profile . Health recommendations specific to the individual’s results are also shared.</a:t>
            </a:r>
          </a:p>
          <a:p>
            <a:pPr marL="365760" indent="-256032" eaLnBrk="1" fontAlgn="auto" hangingPunct="1">
              <a:lnSpc>
                <a:spcPct val="11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1800" u="sng" dirty="0" smtClean="0">
                <a:latin typeface="Constantia" pitchFamily="18" charset="0"/>
                <a:cs typeface="Arial" pitchFamily="34" charset="0"/>
              </a:rPr>
              <a:t>Employer Benefits</a:t>
            </a:r>
            <a:r>
              <a:rPr lang="en-US" sz="1800" dirty="0" smtClean="0">
                <a:latin typeface="Constantia" pitchFamily="18" charset="0"/>
                <a:cs typeface="Arial" pitchFamily="34" charset="0"/>
              </a:rPr>
              <a:t> </a:t>
            </a:r>
            <a:r>
              <a:rPr lang="en-US" sz="1600" dirty="0" smtClean="0">
                <a:latin typeface="Constantia" pitchFamily="18" charset="0"/>
                <a:cs typeface="Arial" pitchFamily="34" charset="0"/>
              </a:rPr>
              <a:t>- </a:t>
            </a:r>
            <a:r>
              <a:rPr lang="en-CA" sz="1600" dirty="0" smtClean="0">
                <a:latin typeface="Constantia" pitchFamily="18" charset="0"/>
                <a:cs typeface="Arial" pitchFamily="34" charset="0"/>
              </a:rPr>
              <a:t>Summary and Program Suggestions, Executive Summary Report, Group Summary Report, Productivity and Economic Benefits Report (using company specific income and medical values)</a:t>
            </a:r>
          </a:p>
          <a:p>
            <a:pPr marL="365760" indent="-256032" eaLnBrk="1" fontAlgn="auto" hangingPunct="1">
              <a:lnSpc>
                <a:spcPct val="110000"/>
              </a:lnSpc>
              <a:spcAft>
                <a:spcPts val="0"/>
              </a:spcAft>
              <a:buFontTx/>
              <a:buChar char="-"/>
              <a:defRPr/>
            </a:pPr>
            <a:endParaRPr lang="en-CA" sz="1600" b="1" dirty="0">
              <a:solidFill>
                <a:srgbClr val="002060"/>
              </a:solidFill>
              <a:latin typeface="Constantia" pitchFamily="18" charset="0"/>
              <a:cs typeface="Arial" pitchFamily="34" charset="0"/>
            </a:endParaRPr>
          </a:p>
          <a:p>
            <a:pPr marL="109728" indent="0" eaLnBrk="1" fontAlgn="auto" hangingPunct="1">
              <a:lnSpc>
                <a:spcPct val="11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CA" sz="1600" b="1" dirty="0">
                <a:solidFill>
                  <a:srgbClr val="002060"/>
                </a:solidFill>
                <a:latin typeface="Constantia" pitchFamily="18" charset="0"/>
                <a:cs typeface="Arial" pitchFamily="34" charset="0"/>
              </a:rPr>
              <a:t> </a:t>
            </a:r>
            <a:r>
              <a:rPr lang="en-CA" sz="1600" b="1" dirty="0" smtClean="0">
                <a:solidFill>
                  <a:srgbClr val="002060"/>
                </a:solidFill>
                <a:latin typeface="Constantia" pitchFamily="18" charset="0"/>
                <a:cs typeface="Arial" pitchFamily="34" charset="0"/>
              </a:rPr>
              <a:t>     </a:t>
            </a:r>
            <a:r>
              <a:rPr lang="en-CA" sz="2400" b="1" dirty="0" smtClean="0">
                <a:solidFill>
                  <a:srgbClr val="002060"/>
                </a:solidFill>
                <a:latin typeface="Constantia" pitchFamily="18" charset="0"/>
                <a:cs typeface="Arial" pitchFamily="34" charset="0"/>
              </a:rPr>
              <a:t>www.EWSNetwork.com/pwp </a:t>
            </a:r>
            <a:endParaRPr lang="en-US" sz="2400" b="1" dirty="0" smtClean="0">
              <a:solidFill>
                <a:srgbClr val="002060"/>
              </a:solidFill>
              <a:latin typeface="Constantia" pitchFamily="18" charset="0"/>
              <a:cs typeface="Arial" pitchFamily="34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en-US" sz="2000" dirty="0" smtClean="0">
              <a:latin typeface="Constantia" pitchFamily="18" charset="0"/>
              <a:cs typeface="Arial" pitchFamily="34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en-US" sz="2000" dirty="0" smtClean="0"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428596" y="142875"/>
            <a:ext cx="8715404" cy="1285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Components of a Successful Wellness Program</a:t>
            </a:r>
            <a:endParaRPr lang="en-CA" sz="28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24581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3480660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4657011"/>
            <a:ext cx="16002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9" descr="C:\Documents and Settings\user\Desktop\EWS Network\Pictures\Stock Photos\lady with apple cropp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3771900"/>
            <a:ext cx="1951037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7"/>
          <p:cNvSpPr>
            <a:spLocks noGrp="1" noChangeArrowheads="1"/>
          </p:cNvSpPr>
          <p:nvPr>
            <p:ph idx="1"/>
          </p:nvPr>
        </p:nvSpPr>
        <p:spPr>
          <a:xfrm>
            <a:off x="323850" y="1765300"/>
            <a:ext cx="7551738" cy="39290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Constantia" pitchFamily="18" charset="0"/>
                <a:cs typeface="Arial" charset="0"/>
              </a:rPr>
              <a:t>One-on-One Health / Wellness Coaching </a:t>
            </a:r>
          </a:p>
          <a:p>
            <a:pPr eaLnBrk="1" hangingPunct="1">
              <a:buFontTx/>
              <a:buChar char="-"/>
            </a:pPr>
            <a:r>
              <a:rPr lang="en-US" sz="1600" dirty="0" smtClean="0">
                <a:latin typeface="Constantia" pitchFamily="18" charset="0"/>
                <a:cs typeface="Arial" charset="0"/>
              </a:rPr>
              <a:t>The s</a:t>
            </a:r>
            <a:r>
              <a:rPr lang="en-CA" sz="1600" dirty="0" smtClean="0">
                <a:latin typeface="Constantia" pitchFamily="18" charset="0"/>
                <a:cs typeface="Arial" charset="0"/>
              </a:rPr>
              <a:t>ervice of a personal trainer, nutrition advisor, stress/time manager and lifestyle coach, “all-in-one”, right at your fingertips!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30 minute one-on-one appointments with a wellness specialist.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Desired turn-around 4-5 weeks.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Help change the individual … they help to change their surroundings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Communicate... Educate... Motivate.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Proven Results – behaviour modification is most effective working with the </a:t>
            </a:r>
            <a:r>
              <a:rPr lang="en-CA" sz="1600" u="sng" dirty="0" smtClean="0">
                <a:latin typeface="Constantia" pitchFamily="18" charset="0"/>
                <a:cs typeface="Arial" charset="0"/>
              </a:rPr>
              <a:t>individual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Personalized Goals – accountability, follow-up, evaluation</a:t>
            </a:r>
          </a:p>
          <a:p>
            <a:pPr eaLnBrk="1" hangingPunct="1">
              <a:buFontTx/>
              <a:buChar char="-"/>
            </a:pPr>
            <a:endParaRPr lang="en-CA" sz="1600" dirty="0" smtClean="0">
              <a:latin typeface="Constantia" pitchFamily="18" charset="0"/>
              <a:cs typeface="Arial" charset="0"/>
            </a:endParaRPr>
          </a:p>
          <a:p>
            <a:pPr eaLnBrk="1" hangingPunct="1">
              <a:buFontTx/>
              <a:buChar char="-"/>
            </a:pPr>
            <a:endParaRPr lang="en-US" sz="2000" dirty="0" smtClean="0">
              <a:latin typeface="Constantia" pitchFamily="18" charset="0"/>
              <a:cs typeface="Arial" charset="0"/>
            </a:endParaRPr>
          </a:p>
        </p:txBody>
      </p: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428596" y="357188"/>
            <a:ext cx="8715404" cy="1285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Components of a Successful Wellness Program</a:t>
            </a:r>
            <a:r>
              <a:rPr lang="en-US" sz="1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1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 </a:t>
            </a:r>
            <a:br>
              <a:rPr lang="en-US" sz="1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Individual Programs</a:t>
            </a:r>
            <a:endParaRPr lang="en-CA" sz="24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25606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3248397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9144000" cy="10001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The Need</a:t>
            </a:r>
            <a:endParaRPr lang="en-CA" sz="36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16013"/>
            <a:ext cx="8352928" cy="4714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Constantia" pitchFamily="18" charset="0"/>
                <a:cs typeface="Arial" charset="0"/>
              </a:rPr>
              <a:t>Obesity </a:t>
            </a:r>
            <a:r>
              <a:rPr lang="en-US" sz="1800" dirty="0" smtClean="0">
                <a:latin typeface="Constantia" pitchFamily="18" charset="0"/>
                <a:cs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latin typeface="Constantia" pitchFamily="18" charset="0"/>
              </a:rPr>
              <a:t>Almost </a:t>
            </a:r>
            <a:r>
              <a:rPr lang="en-US" sz="1800" u="sng" dirty="0">
                <a:latin typeface="Constantia" pitchFamily="18" charset="0"/>
              </a:rPr>
              <a:t>60%</a:t>
            </a:r>
            <a:r>
              <a:rPr lang="en-US" sz="1800" dirty="0">
                <a:latin typeface="Constantia" pitchFamily="18" charset="0"/>
              </a:rPr>
              <a:t> of adults ages 18 and over, or 14.1 </a:t>
            </a:r>
            <a:r>
              <a:rPr lang="en-US" sz="1800" dirty="0" smtClean="0">
                <a:latin typeface="Constantia" pitchFamily="18" charset="0"/>
              </a:rPr>
              <a:t>million </a:t>
            </a:r>
            <a:r>
              <a:rPr lang="en-US" sz="1800" dirty="0">
                <a:latin typeface="Constantia" pitchFamily="18" charset="0"/>
              </a:rPr>
              <a:t>Canadians, are overweight or </a:t>
            </a:r>
            <a:r>
              <a:rPr lang="en-US" sz="1800" dirty="0" smtClean="0">
                <a:latin typeface="Constantia" pitchFamily="18" charset="0"/>
              </a:rPr>
              <a:t>obese</a:t>
            </a:r>
            <a:r>
              <a:rPr lang="en-US" sz="1200" dirty="0" smtClean="0">
                <a:latin typeface="Constantia" pitchFamily="18" charset="0"/>
              </a:rPr>
              <a:t>.</a:t>
            </a:r>
            <a:r>
              <a:rPr lang="en-US" sz="1800" dirty="0">
                <a:latin typeface="Constantia" pitchFamily="18" charset="0"/>
                <a:cs typeface="Arial" charset="0"/>
              </a:rPr>
              <a:t> </a:t>
            </a:r>
            <a:r>
              <a:rPr lang="en-US" sz="1200" dirty="0">
                <a:latin typeface="Constantia" pitchFamily="18" charset="0"/>
                <a:cs typeface="Arial" charset="0"/>
              </a:rPr>
              <a:t>(heartandstoke.com</a:t>
            </a:r>
            <a:r>
              <a:rPr lang="en-US" sz="1200" dirty="0" smtClean="0">
                <a:latin typeface="Constantia" pitchFamily="18" charset="0"/>
                <a:cs typeface="Arial" charset="0"/>
              </a:rPr>
              <a:t>)</a:t>
            </a:r>
            <a:endParaRPr lang="en-US" sz="1200" dirty="0" smtClean="0">
              <a:latin typeface="Constant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latin typeface="Constantia" pitchFamily="18" charset="0"/>
                <a:cs typeface="Arial" charset="0"/>
              </a:rPr>
              <a:t>Obese employees are absent on average 13 times more than non-obese  and incur almost 7 times more medical costs. </a:t>
            </a:r>
            <a:r>
              <a:rPr lang="en-US" sz="1400" dirty="0" smtClean="0">
                <a:latin typeface="Constantia" pitchFamily="18" charset="0"/>
                <a:cs typeface="Arial" charset="0"/>
              </a:rPr>
              <a:t>[</a:t>
            </a:r>
            <a:r>
              <a:rPr lang="en-US" sz="1400" dirty="0" err="1" smtClean="0">
                <a:latin typeface="Constantia" pitchFamily="18" charset="0"/>
                <a:cs typeface="Arial" charset="0"/>
              </a:rPr>
              <a:t>Ipsos</a:t>
            </a:r>
            <a:r>
              <a:rPr lang="en-US" sz="1400" dirty="0" smtClean="0">
                <a:latin typeface="Constantia" pitchFamily="18" charset="0"/>
                <a:cs typeface="Arial" charset="0"/>
              </a:rPr>
              <a:t> Reid Health Survey 2010] </a:t>
            </a:r>
          </a:p>
          <a:p>
            <a:pPr marL="109537" indent="0" eaLnBrk="1" hangingPunct="1">
              <a:lnSpc>
                <a:spcPct val="80000"/>
              </a:lnSpc>
              <a:buClr>
                <a:srgbClr val="002060"/>
              </a:buClr>
              <a:buSzPct val="100000"/>
              <a:buNone/>
            </a:pPr>
            <a:endParaRPr lang="en-US" sz="1100" dirty="0" smtClean="0">
              <a:latin typeface="Constantia" pitchFamily="18" charset="0"/>
              <a:cs typeface="Arial" charset="0"/>
            </a:endParaRPr>
          </a:p>
          <a:p>
            <a:pPr marL="109537" indent="0" eaLnBrk="1" hangingPunct="1">
              <a:lnSpc>
                <a:spcPct val="80000"/>
              </a:lnSpc>
              <a:buClr>
                <a:srgbClr val="002060"/>
              </a:buClr>
              <a:buSzPct val="100000"/>
              <a:buNone/>
            </a:pPr>
            <a:r>
              <a:rPr lang="en-US" sz="1800" b="1" dirty="0">
                <a:latin typeface="Constantia" pitchFamily="18" charset="0"/>
                <a:cs typeface="Arial" charset="0"/>
              </a:rPr>
              <a:t>Physical Activity  </a:t>
            </a:r>
            <a:endParaRPr lang="en-US" sz="1800" dirty="0">
              <a:latin typeface="Constant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sz="1800" dirty="0">
                <a:latin typeface="Constantia" pitchFamily="18" charset="0"/>
              </a:rPr>
              <a:t>Nearly half (49.5%) of Canadians ages 12 and over report being physically inactive. </a:t>
            </a:r>
            <a:r>
              <a:rPr lang="en-US" sz="1200" dirty="0">
                <a:latin typeface="Constantia" pitchFamily="18" charset="0"/>
                <a:cs typeface="Arial" charset="0"/>
              </a:rPr>
              <a:t>(heartandstoke.com)</a:t>
            </a:r>
            <a:endParaRPr lang="en-US" sz="1800" dirty="0">
              <a:latin typeface="Constantia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100" dirty="0" smtClean="0">
              <a:latin typeface="Constantia" pitchFamily="18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Constantia" pitchFamily="18" charset="0"/>
                <a:cs typeface="Arial" charset="0"/>
              </a:rPr>
              <a:t>Blood Pressure  </a:t>
            </a:r>
            <a:endParaRPr lang="en-US" sz="1800" b="1" dirty="0">
              <a:latin typeface="Constantia" pitchFamily="18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sz="1800" u="sng" dirty="0" smtClean="0">
                <a:latin typeface="Constantia" pitchFamily="18" charset="0"/>
                <a:cs typeface="Arial" charset="0"/>
              </a:rPr>
              <a:t>16.4%</a:t>
            </a:r>
            <a:r>
              <a:rPr lang="en-US" sz="1800" dirty="0" smtClean="0">
                <a:latin typeface="Constantia" pitchFamily="18" charset="0"/>
                <a:cs typeface="Arial" charset="0"/>
              </a:rPr>
              <a:t> of Canadians aged </a:t>
            </a:r>
            <a:r>
              <a:rPr lang="en-US" sz="1800" b="1" u="sng" dirty="0" smtClean="0">
                <a:latin typeface="Constantia" pitchFamily="18" charset="0"/>
                <a:cs typeface="Arial" charset="0"/>
              </a:rPr>
              <a:t>12 or older</a:t>
            </a:r>
            <a:r>
              <a:rPr lang="en-US" sz="1800" b="1" dirty="0" smtClean="0">
                <a:latin typeface="Constantia" pitchFamily="18" charset="0"/>
                <a:cs typeface="Arial" charset="0"/>
              </a:rPr>
              <a:t> </a:t>
            </a:r>
            <a:r>
              <a:rPr lang="en-US" sz="1800" dirty="0" smtClean="0">
                <a:latin typeface="Constantia" pitchFamily="18" charset="0"/>
                <a:cs typeface="Arial" charset="0"/>
              </a:rPr>
              <a:t>reported that they had high blood pressure.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100" dirty="0" smtClean="0">
              <a:latin typeface="Constantia" pitchFamily="18" charset="0"/>
              <a:cs typeface="Arial" charset="0"/>
            </a:endParaRPr>
          </a:p>
          <a:p>
            <a:pPr marL="109537" indent="0" eaLnBrk="1" hangingPunct="1">
              <a:lnSpc>
                <a:spcPct val="80000"/>
              </a:lnSpc>
              <a:buClr>
                <a:srgbClr val="002060"/>
              </a:buClr>
              <a:buSzPct val="100000"/>
              <a:buNone/>
            </a:pPr>
            <a:r>
              <a:rPr lang="en-US" sz="1800" b="1" dirty="0" smtClean="0">
                <a:latin typeface="Constantia" pitchFamily="18" charset="0"/>
                <a:cs typeface="Arial" charset="0"/>
              </a:rPr>
              <a:t>Diabetes  </a:t>
            </a:r>
            <a:endParaRPr lang="en-US" sz="1800" dirty="0">
              <a:latin typeface="Constant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sz="1800" u="sng" dirty="0">
                <a:latin typeface="Constantia" pitchFamily="18" charset="0"/>
              </a:rPr>
              <a:t>6.6%</a:t>
            </a:r>
            <a:r>
              <a:rPr lang="en-US" sz="1800" dirty="0">
                <a:latin typeface="Constantia" pitchFamily="18" charset="0"/>
              </a:rPr>
              <a:t> of the population age 20 and over, have been diagnosed with diabetes. </a:t>
            </a:r>
            <a:r>
              <a:rPr lang="en-US" sz="1200" dirty="0">
                <a:latin typeface="Constantia" pitchFamily="18" charset="0"/>
              </a:rPr>
              <a:t>(National Diabetes Surveillance System (2005)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sz="1800" dirty="0">
                <a:latin typeface="Constantia" pitchFamily="18" charset="0"/>
              </a:rPr>
              <a:t>Approximately </a:t>
            </a:r>
            <a:r>
              <a:rPr lang="en-US" sz="1800" u="sng" dirty="0">
                <a:latin typeface="Constantia" pitchFamily="18" charset="0"/>
              </a:rPr>
              <a:t>80 to 90% </a:t>
            </a:r>
            <a:r>
              <a:rPr lang="en-US" sz="1800" dirty="0">
                <a:latin typeface="Constantia" pitchFamily="18" charset="0"/>
              </a:rPr>
              <a:t>of people with type 2 diabetes are overweight or obese.</a:t>
            </a:r>
            <a:r>
              <a:rPr lang="en-US" sz="1800" dirty="0">
                <a:latin typeface="Constantia" pitchFamily="18" charset="0"/>
                <a:cs typeface="Arial" charset="0"/>
              </a:rPr>
              <a:t> </a:t>
            </a:r>
            <a:r>
              <a:rPr lang="en-US" sz="1200" dirty="0">
                <a:latin typeface="Constantia" pitchFamily="18" charset="0"/>
              </a:rPr>
              <a:t>(Canadian Diabetes Association 2008 Clinical Practice Guidelines for the Prevention and Management of Diabetes in Canada)</a:t>
            </a:r>
            <a:endParaRPr lang="en-US" sz="1050" dirty="0">
              <a:latin typeface="Constantia" pitchFamily="18" charset="0"/>
            </a:endParaRPr>
          </a:p>
          <a:p>
            <a:pPr marL="109537" indent="0" eaLnBrk="1" hangingPunct="1">
              <a:lnSpc>
                <a:spcPct val="80000"/>
              </a:lnSpc>
              <a:buClr>
                <a:srgbClr val="002060"/>
              </a:buClr>
              <a:buSzPct val="100000"/>
              <a:buNone/>
            </a:pPr>
            <a:endParaRPr lang="en-US" sz="1050" dirty="0">
              <a:latin typeface="Constantia" pitchFamily="18" charset="0"/>
              <a:cs typeface="Arial" charset="0"/>
            </a:endParaRPr>
          </a:p>
        </p:txBody>
      </p:sp>
      <p:pic>
        <p:nvPicPr>
          <p:cNvPr id="1126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086538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18171124"/>
              </p:ext>
            </p:extLst>
          </p:nvPr>
        </p:nvGraphicFramePr>
        <p:xfrm>
          <a:off x="1403648" y="1484784"/>
          <a:ext cx="6192688" cy="3989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295725"/>
            <a:ext cx="9144000" cy="1285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Tahoma" pitchFamily="34" charset="0"/>
              </a:rPr>
              <a:t>Consultation Bookings and Attendance</a:t>
            </a:r>
            <a:endParaRPr lang="en-CA" sz="3200" dirty="0" smtClean="0">
              <a:solidFill>
                <a:schemeClr val="tx1"/>
              </a:solidFill>
              <a:effectLst/>
              <a:latin typeface="Constantia" pitchFamily="18" charset="0"/>
              <a:cs typeface="Tahoma" pitchFamily="34" charset="0"/>
            </a:endParaRPr>
          </a:p>
        </p:txBody>
      </p:sp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5373688" y="6165850"/>
            <a:ext cx="35290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2060"/>
                </a:solidFill>
                <a:latin typeface="Constantia" pitchFamily="18" charset="0"/>
                <a:cs typeface="Arial" charset="0"/>
              </a:rPr>
              <a:t>[January </a:t>
            </a:r>
            <a:r>
              <a:rPr lang="en-US" b="1">
                <a:solidFill>
                  <a:srgbClr val="002060"/>
                </a:solidFill>
                <a:latin typeface="Constantia" pitchFamily="18" charset="0"/>
                <a:cs typeface="Arial" charset="0"/>
              </a:rPr>
              <a:t>– </a:t>
            </a:r>
            <a:r>
              <a:rPr lang="en-US" b="1" smtClean="0">
                <a:solidFill>
                  <a:srgbClr val="002060"/>
                </a:solidFill>
                <a:latin typeface="Constantia" pitchFamily="18" charset="0"/>
                <a:cs typeface="Arial" charset="0"/>
              </a:rPr>
              <a:t>December </a:t>
            </a:r>
            <a:r>
              <a:rPr lang="en-US" b="1" dirty="0">
                <a:solidFill>
                  <a:srgbClr val="002060"/>
                </a:solidFill>
                <a:latin typeface="Constantia" pitchFamily="18" charset="0"/>
                <a:cs typeface="Arial" charset="0"/>
              </a:rPr>
              <a:t>2011]</a:t>
            </a:r>
          </a:p>
        </p:txBody>
      </p:sp>
      <p:sp>
        <p:nvSpPr>
          <p:cNvPr id="2662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35384812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 descr="C:\Documents and Settings\user\Desktop\EWS Network\Pictures\Stock Photos\Ecstatic_folks_clip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040" y="4650734"/>
            <a:ext cx="3203972" cy="220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7"/>
          <p:cNvSpPr>
            <a:spLocks noGrp="1" noChangeArrowheads="1"/>
          </p:cNvSpPr>
          <p:nvPr>
            <p:ph idx="1"/>
          </p:nvPr>
        </p:nvSpPr>
        <p:spPr>
          <a:xfrm>
            <a:off x="428625" y="1341438"/>
            <a:ext cx="3857625" cy="39290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Constantia" pitchFamily="18" charset="0"/>
                <a:cs typeface="Arial" charset="0"/>
              </a:rPr>
              <a:t>Group Programs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Cross-Canada Challenge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Mountain Climb Pedometer Challenge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World Cup Challenge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Lunch n’ Learns, Workshops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WorkLife Balance Program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Nutrition at Work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4-week Stress and You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6-week Empowered Living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8-week Extreme Lifestyle Makeover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And many others…</a:t>
            </a:r>
            <a:endParaRPr lang="en-US" sz="2000" dirty="0" smtClean="0">
              <a:latin typeface="Constantia" pitchFamily="18" charset="0"/>
              <a:cs typeface="Arial" charset="0"/>
            </a:endParaRPr>
          </a:p>
        </p:txBody>
      </p: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428596" y="357188"/>
            <a:ext cx="8715404" cy="1285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Components of a Successful Wellness Program</a:t>
            </a:r>
            <a:r>
              <a:rPr lang="en-US" sz="1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1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 </a:t>
            </a:r>
            <a:endParaRPr lang="en-CA" sz="24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 bwMode="auto">
          <a:xfrm>
            <a:off x="4286250" y="1354138"/>
            <a:ext cx="371475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Group Exercise Programs</a:t>
            </a:r>
          </a:p>
          <a:p>
            <a:pPr marL="342900" indent="-342900">
              <a:spcBef>
                <a:spcPct val="50000"/>
              </a:spcBef>
              <a:buSzPct val="125000"/>
              <a:defRPr/>
            </a:pPr>
            <a:r>
              <a:rPr lang="en-CA" kern="0" dirty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Depending on your facility and surroundings EWSNetwork offers a wide variety of exercise programs. </a:t>
            </a:r>
          </a:p>
          <a:p>
            <a:pPr marL="342900" indent="-342900">
              <a:spcBef>
                <a:spcPct val="50000"/>
              </a:spcBef>
              <a:buSzPct val="125000"/>
              <a:buFontTx/>
              <a:buChar char="-"/>
              <a:defRPr/>
            </a:pPr>
            <a:r>
              <a:rPr lang="en-CA" kern="0" dirty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Walking / Running Programs</a:t>
            </a:r>
          </a:p>
          <a:p>
            <a:pPr marL="342900" indent="-342900">
              <a:spcBef>
                <a:spcPct val="50000"/>
              </a:spcBef>
              <a:buSzPct val="125000"/>
              <a:buFontTx/>
              <a:buChar char="-"/>
              <a:defRPr/>
            </a:pPr>
            <a:r>
              <a:rPr lang="en-CA" kern="0" dirty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Pilates and Yoga Classes</a:t>
            </a:r>
          </a:p>
          <a:p>
            <a:pPr marL="342900" indent="-342900">
              <a:spcBef>
                <a:spcPct val="50000"/>
              </a:spcBef>
              <a:buSzPct val="125000"/>
              <a:buFontTx/>
              <a:buChar char="-"/>
              <a:defRPr/>
            </a:pPr>
            <a:r>
              <a:rPr lang="en-CA" kern="0" dirty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Muscle Toning</a:t>
            </a:r>
          </a:p>
          <a:p>
            <a:pPr marL="342900" indent="-342900">
              <a:spcBef>
                <a:spcPct val="50000"/>
              </a:spcBef>
              <a:buSzPct val="125000"/>
              <a:buFontTx/>
              <a:buChar char="-"/>
              <a:defRPr/>
            </a:pPr>
            <a:r>
              <a:rPr lang="en-CA" kern="0" dirty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Stretching Instruction</a:t>
            </a:r>
          </a:p>
          <a:p>
            <a:pPr marL="342900" indent="-342900">
              <a:spcBef>
                <a:spcPct val="50000"/>
              </a:spcBef>
              <a:buSzPct val="125000"/>
              <a:buFontTx/>
              <a:buChar char="-"/>
              <a:defRPr/>
            </a:pPr>
            <a:r>
              <a:rPr lang="en-CA" kern="0" dirty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Kick-Boxing, Zumba, Step Classes</a:t>
            </a:r>
          </a:p>
        </p:txBody>
      </p:sp>
      <p:pic>
        <p:nvPicPr>
          <p:cNvPr id="27654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743575"/>
            <a:ext cx="18351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30144179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idx="1"/>
          </p:nvPr>
        </p:nvSpPr>
        <p:spPr>
          <a:xfrm>
            <a:off x="428624" y="1671674"/>
            <a:ext cx="6459948" cy="492042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Constantia" pitchFamily="18" charset="0"/>
                <a:cs typeface="Arial" charset="0"/>
              </a:rPr>
              <a:t>Materials / Campaigns 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Wellness Kiosks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Awareness Posters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POD</a:t>
            </a:r>
            <a:r>
              <a:rPr lang="en-CA" sz="1400" dirty="0" smtClean="0">
                <a:latin typeface="Constantia" pitchFamily="18" charset="0"/>
                <a:cs typeface="Arial" charset="0"/>
              </a:rPr>
              <a:t> (Point-of-Decision)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Monthly Newsletters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Health Fairs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E-campaigns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Recipe campaigns</a:t>
            </a:r>
          </a:p>
        </p:txBody>
      </p: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428596" y="357188"/>
            <a:ext cx="8715404" cy="1285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Components of a Successful Wellness Program</a:t>
            </a:r>
            <a:r>
              <a:rPr lang="en-US" sz="1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1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 </a:t>
            </a:r>
            <a:br>
              <a:rPr lang="en-US" sz="1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Awareness Programs</a:t>
            </a:r>
            <a:endParaRPr lang="en-CA" sz="24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5" name="Rectangle 7"/>
          <p:cNvSpPr txBox="1">
            <a:spLocks noChangeArrowheads="1"/>
          </p:cNvSpPr>
          <p:nvPr/>
        </p:nvSpPr>
        <p:spPr bwMode="auto">
          <a:xfrm>
            <a:off x="4988919" y="3068960"/>
            <a:ext cx="43559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EWSNetwork.com Website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  <a:defRPr/>
            </a:pPr>
            <a:r>
              <a:rPr lang="en-CA" kern="0" dirty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Wellness Resource Centre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  <a:defRPr/>
            </a:pPr>
            <a:r>
              <a:rPr lang="en-CA" kern="0" dirty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News / Articles</a:t>
            </a:r>
          </a:p>
        </p:txBody>
      </p:sp>
      <p:pic>
        <p:nvPicPr>
          <p:cNvPr id="19469" name="Picture 13" descr="C:\Documents and Settings\user\Desktop\Employers Edge\Marketing\Posters\Antioxidant Pos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7765" y="2168860"/>
            <a:ext cx="1164592" cy="1800200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67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6096" y="1124744"/>
            <a:ext cx="2904952" cy="1742971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2595375" y="4149080"/>
            <a:ext cx="4856945" cy="492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eaLnBrk="1" hangingPunct="1">
              <a:buFont typeface="Wingdings 3" pitchFamily="18" charset="2"/>
              <a:buNone/>
            </a:pPr>
            <a:r>
              <a:rPr lang="en-CA" sz="2400" b="1" dirty="0" smtClean="0">
                <a:latin typeface="Constantia" pitchFamily="18" charset="0"/>
                <a:cs typeface="Arial" charset="0"/>
              </a:rPr>
              <a:t>Walk-</a:t>
            </a:r>
            <a:r>
              <a:rPr lang="en-CA" sz="2400" b="1" dirty="0" err="1" smtClean="0">
                <a:latin typeface="Constantia" pitchFamily="18" charset="0"/>
                <a:cs typeface="Arial" charset="0"/>
              </a:rPr>
              <a:t>arounds</a:t>
            </a:r>
            <a:endParaRPr lang="en-CA" sz="2400" b="1" dirty="0" smtClean="0">
              <a:latin typeface="Constantia" pitchFamily="18" charset="0"/>
              <a:cs typeface="Arial" charset="0"/>
            </a:endParaRP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Consultant walks around the worksite to take information to the individual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Spot consultations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Opens up employee to consultant relationship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Increases awareness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Builds engagement within the wellness program</a:t>
            </a:r>
          </a:p>
          <a:p>
            <a:pPr marL="109537" indent="0" eaLnBrk="1" hangingPunct="1">
              <a:buFont typeface="Wingdings 3" pitchFamily="18" charset="2"/>
              <a:buNone/>
            </a:pPr>
            <a:endParaRPr lang="en-CA" sz="2400" b="1" dirty="0" smtClean="0">
              <a:latin typeface="Constantia" pitchFamily="18" charset="0"/>
              <a:cs typeface="Arial" charset="0"/>
            </a:endParaRPr>
          </a:p>
          <a:p>
            <a:pPr eaLnBrk="1" hangingPunct="1">
              <a:buFontTx/>
              <a:buChar char="-"/>
            </a:pPr>
            <a:endParaRPr lang="en-US" sz="2000" dirty="0" smtClean="0">
              <a:latin typeface="Constant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840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idx="1"/>
          </p:nvPr>
        </p:nvSpPr>
        <p:spPr>
          <a:xfrm>
            <a:off x="1733841" y="157644"/>
            <a:ext cx="4465638" cy="16494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Constantia" pitchFamily="18" charset="0"/>
                <a:cs typeface="Arial" charset="0"/>
              </a:rPr>
              <a:t>Quarterly Snapshot Reports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1600" dirty="0" smtClean="0">
                <a:latin typeface="Constantia" pitchFamily="18" charset="0"/>
                <a:cs typeface="Arial" charset="0"/>
              </a:rPr>
              <a:t>Every 3-4 months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1600" dirty="0" smtClean="0">
                <a:latin typeface="Constantia" pitchFamily="18" charset="0"/>
                <a:cs typeface="Arial" charset="0"/>
              </a:rPr>
              <a:t>Individual Stat Trends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1600" dirty="0" smtClean="0">
                <a:latin typeface="Constantia" pitchFamily="18" charset="0"/>
                <a:cs typeface="Arial" charset="0"/>
              </a:rPr>
              <a:t>Consultation Numbers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1600" dirty="0" smtClean="0">
                <a:latin typeface="Constantia" pitchFamily="18" charset="0"/>
                <a:cs typeface="Arial" charset="0"/>
              </a:rPr>
              <a:t>Initiative participation chart</a:t>
            </a:r>
            <a:endParaRPr lang="en-CA" sz="900" dirty="0" smtClean="0">
              <a:latin typeface="Constantia" pitchFamily="18" charset="0"/>
              <a:cs typeface="Arial" charset="0"/>
            </a:endParaRPr>
          </a:p>
        </p:txBody>
      </p:sp>
      <p:pic>
        <p:nvPicPr>
          <p:cNvPr id="3891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720559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1079"/>
          <p:cNvSpPr txBox="1">
            <a:spLocks noChangeArrowheads="1"/>
          </p:cNvSpPr>
          <p:nvPr/>
        </p:nvSpPr>
        <p:spPr bwMode="auto">
          <a:xfrm>
            <a:off x="0" y="6342859"/>
            <a:ext cx="21955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pic>
        <p:nvPicPr>
          <p:cNvPr id="36875" name="Picture 11" descr="C:\Documents and Settings\user\Desktop\EWS Network\Presentations\Snapshot Repo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74172">
            <a:off x="6137047" y="292323"/>
            <a:ext cx="2585306" cy="1939479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proindexes.com/images/recycle/ring-binder-black-standar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129">
            <a:off x="-165327" y="1501407"/>
            <a:ext cx="2526166" cy="252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2051720" y="1537526"/>
            <a:ext cx="39592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endParaRPr lang="en-US" sz="1000" dirty="0" smtClean="0">
              <a:latin typeface="Constantia" pitchFamily="18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latin typeface="Constantia" pitchFamily="18" charset="0"/>
                <a:cs typeface="Arial" charset="0"/>
              </a:rPr>
              <a:t>Progression Reports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Every 6 months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Wellness coaching participation rates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Group program participation rates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Past </a:t>
            </a:r>
            <a:r>
              <a:rPr lang="en-CA" sz="1600" dirty="0">
                <a:latin typeface="Constantia" pitchFamily="18" charset="0"/>
                <a:cs typeface="Arial" charset="0"/>
              </a:rPr>
              <a:t>i</a:t>
            </a:r>
            <a:r>
              <a:rPr lang="en-CA" sz="1600" dirty="0" smtClean="0">
                <a:latin typeface="Constantia" pitchFamily="18" charset="0"/>
                <a:cs typeface="Arial" charset="0"/>
              </a:rPr>
              <a:t>nitiative schedule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Wellness committee feedback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Participant feedback</a:t>
            </a:r>
          </a:p>
          <a:p>
            <a:pPr marL="109537" indent="0" eaLnBrk="1" hangingPunct="1">
              <a:buFont typeface="Wingdings 3" pitchFamily="18" charset="2"/>
              <a:buNone/>
              <a:defRPr/>
            </a:pPr>
            <a:endParaRPr lang="en-CA" sz="1000" dirty="0" smtClean="0">
              <a:latin typeface="Constantia" pitchFamily="18" charset="0"/>
              <a:cs typeface="Arial" charset="0"/>
            </a:endParaRPr>
          </a:p>
        </p:txBody>
      </p:sp>
      <p:pic>
        <p:nvPicPr>
          <p:cNvPr id="9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>
            <a:lum contrast="34000"/>
          </a:blip>
          <a:srcRect/>
          <a:stretch>
            <a:fillRect/>
          </a:stretch>
        </p:blipFill>
        <p:spPr bwMode="auto">
          <a:xfrm rot="21368591">
            <a:off x="772971" y="2112094"/>
            <a:ext cx="901827" cy="5475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C:\Documents and Settings\user\Desktop\EWS Network\Presentations\PWP Report Magazine Pictur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79095">
            <a:off x="6154710" y="3707062"/>
            <a:ext cx="2443296" cy="183134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611561" y="3967694"/>
            <a:ext cx="5399384" cy="23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Annual Reporting</a:t>
            </a:r>
          </a:p>
          <a:p>
            <a:pPr marL="395287" indent="-285750"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Health Risk Assessment / Personal Wellness Profile</a:t>
            </a:r>
          </a:p>
          <a:p>
            <a:pPr marL="395287" indent="-285750"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Individual participants will receive a comparison report</a:t>
            </a:r>
          </a:p>
          <a:p>
            <a:pPr marL="395287" indent="-285750"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Corporate reporting will include year to year profile changes and results</a:t>
            </a:r>
          </a:p>
          <a:p>
            <a:pPr marL="395287" indent="-285750"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Easily shared with other management via pdf, online link, hard copy</a:t>
            </a:r>
          </a:p>
        </p:txBody>
      </p:sp>
    </p:spTree>
    <p:extLst>
      <p:ext uri="{BB962C8B-B14F-4D97-AF65-F5344CB8AC3E}">
        <p14:creationId xmlns:p14="http://schemas.microsoft.com/office/powerpoint/2010/main" val="26884278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sp>
        <p:nvSpPr>
          <p:cNvPr id="3" name="Rectangle 2"/>
          <p:cNvSpPr/>
          <p:nvPr/>
        </p:nvSpPr>
        <p:spPr>
          <a:xfrm>
            <a:off x="2031884" y="2348880"/>
            <a:ext cx="5080238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Arial" pitchFamily="34" charset="0"/>
              </a:rPr>
              <a:t>Program Launch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0963552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idx="1"/>
          </p:nvPr>
        </p:nvSpPr>
        <p:spPr>
          <a:xfrm>
            <a:off x="827088" y="1916113"/>
            <a:ext cx="7777162" cy="3673475"/>
          </a:xfrm>
        </p:spPr>
        <p:txBody>
          <a:bodyPr/>
          <a:lstStyle/>
          <a:p>
            <a:pPr marL="107950" indent="0" eaLnBrk="1" hangingPunct="1">
              <a:lnSpc>
                <a:spcPct val="120000"/>
              </a:lnSpc>
              <a:buSzPct val="100000"/>
              <a:buFont typeface="Wingdings 3" pitchFamily="18" charset="2"/>
              <a:buNone/>
            </a:pPr>
            <a:r>
              <a:rPr lang="en-US" sz="2000" b="1" dirty="0" smtClean="0">
                <a:latin typeface="Constantia" pitchFamily="18" charset="0"/>
                <a:cs typeface="Arial" charset="0"/>
              </a:rPr>
              <a:t>Consider Organizational Set-up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dirty="0" smtClean="0">
                <a:latin typeface="Constantia" pitchFamily="18" charset="0"/>
                <a:cs typeface="Arial" charset="0"/>
              </a:rPr>
              <a:t>Corporate and Organizational Objectives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dirty="0" smtClean="0">
                <a:latin typeface="Constantia" pitchFamily="18" charset="0"/>
                <a:cs typeface="Arial" charset="0"/>
              </a:rPr>
              <a:t>Number of locations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dirty="0" smtClean="0">
                <a:latin typeface="Constantia" pitchFamily="18" charset="0"/>
                <a:cs typeface="Arial" charset="0"/>
              </a:rPr>
              <a:t>Number of employees at each location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dirty="0" smtClean="0">
                <a:latin typeface="Constantia" pitchFamily="18" charset="0"/>
                <a:cs typeface="Arial" charset="0"/>
              </a:rPr>
              <a:t>Industry</a:t>
            </a:r>
          </a:p>
          <a:p>
            <a:pPr marL="107950" indent="0" eaLnBrk="1" hangingPunct="1">
              <a:buFont typeface="Wingdings 3" pitchFamily="18" charset="2"/>
              <a:buNone/>
            </a:pPr>
            <a:endParaRPr lang="en-US" sz="1800" dirty="0" smtClean="0">
              <a:latin typeface="Constantia" pitchFamily="18" charset="0"/>
              <a:cs typeface="Arial" charset="0"/>
            </a:endParaRPr>
          </a:p>
        </p:txBody>
      </p:sp>
      <p:pic>
        <p:nvPicPr>
          <p:cNvPr id="25603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0" y="404664"/>
            <a:ext cx="9144000" cy="119789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Program Launch Step 1</a:t>
            </a:r>
            <a:b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Decide on the Program</a:t>
            </a:r>
            <a:endParaRPr lang="en-CA" sz="32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 descr="C:\Documents and Settings\user\Desktop\HWWC\polaroid-fram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16460">
            <a:off x="-179388" y="1600200"/>
            <a:ext cx="3840163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7"/>
          <p:cNvSpPr>
            <a:spLocks noGrp="1" noChangeArrowheads="1"/>
          </p:cNvSpPr>
          <p:nvPr>
            <p:ph idx="1"/>
          </p:nvPr>
        </p:nvSpPr>
        <p:spPr>
          <a:xfrm>
            <a:off x="3492500" y="1602558"/>
            <a:ext cx="5327650" cy="4212456"/>
          </a:xfrm>
        </p:spPr>
        <p:txBody>
          <a:bodyPr/>
          <a:lstStyle/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onstantia" pitchFamily="18" charset="0"/>
                <a:cs typeface="Arial" pitchFamily="34" charset="0"/>
              </a:rPr>
              <a:t>Marketed with posters, emails, flyers, paystub drops, announcements, memos, intranet and any other mode that is applicable. 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onstantia" pitchFamily="18" charset="0"/>
                <a:cs typeface="Arial" pitchFamily="34" charset="0"/>
              </a:rPr>
              <a:t>An EWSNetwork representative presents the various components of the new employee benefit and introduces the certified wellness consultants who will be working with the organization.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onstantia" pitchFamily="18" charset="0"/>
                <a:cs typeface="Arial" pitchFamily="34" charset="0"/>
              </a:rPr>
              <a:t>Employees have an opportunity to schedule their first one-on-one consultation at the launch.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onstantia" pitchFamily="18" charset="0"/>
                <a:cs typeface="Arial" pitchFamily="34" charset="0"/>
              </a:rPr>
              <a:t>Employees have an opportunity to sign up for the wellness committee.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onstantia" pitchFamily="18" charset="0"/>
                <a:cs typeface="Arial" pitchFamily="34" charset="0"/>
              </a:rPr>
              <a:t>The Health Risk Assessment [Personal Wellness Profile] is launched.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onstantia" pitchFamily="18" charset="0"/>
                <a:cs typeface="Arial" pitchFamily="34" charset="0"/>
              </a:rPr>
              <a:t>The wellness consultations begin shortly after the launch.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 sz="1800" dirty="0" smtClean="0">
              <a:latin typeface="Constantia" pitchFamily="18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 sz="1800" dirty="0" smtClean="0">
              <a:latin typeface="Constantia" pitchFamily="18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 sz="1800" dirty="0" smtClean="0"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2662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0" y="404664"/>
            <a:ext cx="9144000" cy="119789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Program Launch Step 2 </a:t>
            </a:r>
            <a:endParaRPr lang="en-CA" sz="32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9" name="Picture 10" descr="C:\Documents and Settings\user\Desktop\HWWC\zphoto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628937">
            <a:off x="514350" y="1925638"/>
            <a:ext cx="2487613" cy="2592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user\Desktop\EWS Network\Pictures\Stock Photos\Team_Pow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4537075"/>
            <a:ext cx="330835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64">
            <a:off x="335756" y="2256455"/>
            <a:ext cx="3719513" cy="223170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3" name="TextBox 1"/>
          <p:cNvSpPr txBox="1">
            <a:spLocks noChangeArrowheads="1"/>
          </p:cNvSpPr>
          <p:nvPr/>
        </p:nvSpPr>
        <p:spPr bwMode="auto">
          <a:xfrm rot="-562985">
            <a:off x="-125967" y="1776194"/>
            <a:ext cx="345499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4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Health Risk Assessment</a:t>
            </a:r>
            <a:endParaRPr lang="en-US" sz="1400" b="1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pPr algn="ctr" eaLnBrk="1" hangingPunct="1"/>
            <a:r>
              <a:rPr lang="en-US" sz="14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www.EWSNetwork.com/abc</a:t>
            </a:r>
            <a:endParaRPr lang="en-US" sz="1400" b="1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1" y="318005"/>
            <a:ext cx="9144000" cy="119789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Program Launch Step 3 </a:t>
            </a:r>
            <a:b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Analyzing Your Company</a:t>
            </a:r>
            <a:endParaRPr lang="en-CA" sz="32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79875" name="Picture 3" descr="C:\Documents and Settings\user\Desktop\Presentation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83355">
            <a:off x="5116513" y="2225675"/>
            <a:ext cx="3336925" cy="25019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6" name="TextBox 11"/>
          <p:cNvSpPr txBox="1">
            <a:spLocks noChangeArrowheads="1"/>
          </p:cNvSpPr>
          <p:nvPr/>
        </p:nvSpPr>
        <p:spPr bwMode="auto">
          <a:xfrm rot="805242">
            <a:off x="5505450" y="1690688"/>
            <a:ext cx="3411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Wellness Committee &amp;</a:t>
            </a:r>
          </a:p>
          <a:p>
            <a:pPr algn="ctr" eaLnBrk="1" hangingPunct="1"/>
            <a:r>
              <a:rPr lang="en-US" sz="14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Management Objectives Surveys</a:t>
            </a:r>
          </a:p>
        </p:txBody>
      </p:sp>
      <p:sp>
        <p:nvSpPr>
          <p:cNvPr id="3" name="Rectangle 2"/>
          <p:cNvSpPr/>
          <p:nvPr/>
        </p:nvSpPr>
        <p:spPr>
          <a:xfrm>
            <a:off x="2642852" y="4078025"/>
            <a:ext cx="2664296" cy="1927261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tantia" pitchFamily="18" charset="0"/>
            </a:endParaRPr>
          </a:p>
        </p:txBody>
      </p:sp>
      <p:pic>
        <p:nvPicPr>
          <p:cNvPr id="1026" name="Picture 2" descr="C:\Documents and Settings\user\Desktop\EWS Network\Pictures\Stock Photos\lady with apple 160x25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138" y="4273239"/>
            <a:ext cx="1095726" cy="173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2483768" y="4546165"/>
            <a:ext cx="2162229" cy="7386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4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First 30-days of </a:t>
            </a:r>
          </a:p>
          <a:p>
            <a:pPr algn="ctr" eaLnBrk="1" hangingPunct="1"/>
            <a:r>
              <a:rPr lang="en-US" sz="14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One-on-One Consultations</a:t>
            </a:r>
            <a:endParaRPr lang="en-US" sz="1400" b="1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6" grpId="0"/>
      <p:bldP spid="3" grpId="0" animBg="1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sp>
        <p:nvSpPr>
          <p:cNvPr id="3" name="Rectangle 2"/>
          <p:cNvSpPr/>
          <p:nvPr/>
        </p:nvSpPr>
        <p:spPr>
          <a:xfrm>
            <a:off x="402439" y="2348880"/>
            <a:ext cx="8339142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Arial" pitchFamily="34" charset="0"/>
              </a:rPr>
              <a:t>Enhancing Online Presence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2442470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3080" y="-616024"/>
            <a:ext cx="12456707" cy="76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 rot="20835671">
            <a:off x="1825653" y="2578979"/>
            <a:ext cx="7014594" cy="691929"/>
          </a:xfrm>
          <a:prstGeom prst="rect">
            <a:avLst/>
          </a:prstGeom>
          <a:gradFill>
            <a:gsLst>
              <a:gs pos="0">
                <a:srgbClr val="C5E5B1">
                  <a:lumMod val="97000"/>
                  <a:lumOff val="3000"/>
                  <a:alpha val="13000"/>
                </a:srgb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2060"/>
            </a:solidFill>
          </a:ln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Member/Employee Profile Page</a:t>
            </a:r>
            <a:endParaRPr lang="en-CA" sz="36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5696" y="2204864"/>
            <a:ext cx="1584176" cy="576064"/>
          </a:xfrm>
          <a:prstGeom prst="rect">
            <a:avLst/>
          </a:prstGeom>
          <a:solidFill>
            <a:srgbClr val="B8E08C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onstantia" pitchFamily="18" charset="0"/>
              </a:rPr>
              <a:t>Data Entry and Graphing</a:t>
            </a:r>
            <a:endParaRPr lang="en-US" sz="1800" dirty="0">
              <a:solidFill>
                <a:srgbClr val="002060"/>
              </a:solidFill>
              <a:latin typeface="Constantia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19872" y="2348880"/>
            <a:ext cx="576064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971600" y="2783025"/>
            <a:ext cx="1228328" cy="1510071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076056" y="5301208"/>
            <a:ext cx="2664296" cy="576064"/>
          </a:xfrm>
          <a:prstGeom prst="rect">
            <a:avLst/>
          </a:prstGeom>
          <a:solidFill>
            <a:srgbClr val="B8E08C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onstantia" pitchFamily="18" charset="0"/>
              </a:rPr>
              <a:t>Current &amp; Past Events &amp; Consultations Calendars</a:t>
            </a:r>
            <a:endParaRPr lang="en-US" sz="1800" dirty="0">
              <a:solidFill>
                <a:srgbClr val="002060"/>
              </a:solidFill>
              <a:latin typeface="Constantia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3059832" y="4035776"/>
            <a:ext cx="2520280" cy="126543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948264" y="4035776"/>
            <a:ext cx="504056" cy="126543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93676" y="5013176"/>
            <a:ext cx="1584176" cy="576064"/>
          </a:xfrm>
          <a:prstGeom prst="rect">
            <a:avLst/>
          </a:prstGeom>
          <a:solidFill>
            <a:srgbClr val="B8E08C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onstantia" pitchFamily="18" charset="0"/>
              </a:rPr>
              <a:t>Set Targets / Goals</a:t>
            </a:r>
            <a:endParaRPr lang="en-US" sz="1800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77235" y="943104"/>
            <a:ext cx="1873686" cy="576064"/>
          </a:xfrm>
          <a:prstGeom prst="rect">
            <a:avLst/>
          </a:prstGeom>
          <a:solidFill>
            <a:srgbClr val="B8E08C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onstantia" pitchFamily="18" charset="0"/>
              </a:rPr>
              <a:t>Custom Resource Centre</a:t>
            </a:r>
            <a:endParaRPr lang="en-US" sz="1800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150015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144566"/>
            <a:ext cx="8208912" cy="4714875"/>
          </a:xfrm>
        </p:spPr>
        <p:txBody>
          <a:bodyPr/>
          <a:lstStyle/>
          <a:p>
            <a:pPr marL="109537" indent="0" eaLnBrk="1" hangingPunct="1">
              <a:lnSpc>
                <a:spcPct val="80000"/>
              </a:lnSpc>
              <a:buClr>
                <a:srgbClr val="002060"/>
              </a:buClr>
              <a:buSzPct val="100000"/>
              <a:buNone/>
            </a:pPr>
            <a:endParaRPr lang="en-US" sz="1100" b="1" dirty="0">
              <a:latin typeface="Constantia" pitchFamily="18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nstantia" pitchFamily="18" charset="0"/>
                <a:cs typeface="Arial" charset="0"/>
              </a:rPr>
              <a:t>Cholesterol 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sz="2000" u="sng" dirty="0">
                <a:latin typeface="Constantia" pitchFamily="18" charset="0"/>
                <a:cs typeface="Arial" charset="0"/>
              </a:rPr>
              <a:t>40%</a:t>
            </a:r>
            <a:r>
              <a:rPr lang="en-US" sz="2000" dirty="0">
                <a:latin typeface="Constantia" pitchFamily="18" charset="0"/>
                <a:cs typeface="Arial" charset="0"/>
              </a:rPr>
              <a:t> of Canadian adults have high cholesterol. </a:t>
            </a:r>
            <a:r>
              <a:rPr lang="en-US" sz="1400" dirty="0">
                <a:latin typeface="Constantia" pitchFamily="18" charset="0"/>
                <a:cs typeface="Arial" charset="0"/>
              </a:rPr>
              <a:t>(heartandstoke.com)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100" dirty="0">
              <a:latin typeface="Constantia" pitchFamily="18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nstantia" pitchFamily="18" charset="0"/>
                <a:cs typeface="Arial" charset="0"/>
              </a:rPr>
              <a:t>Stress</a:t>
            </a:r>
            <a:endParaRPr lang="en-US" sz="2000" b="1" dirty="0">
              <a:latin typeface="Constantia" pitchFamily="18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sz="2000" dirty="0">
                <a:latin typeface="Constantia" pitchFamily="18" charset="0"/>
              </a:rPr>
              <a:t>Nearly a quarter (</a:t>
            </a:r>
            <a:r>
              <a:rPr lang="en-US" sz="2000" u="sng" dirty="0">
                <a:latin typeface="Constantia" pitchFamily="18" charset="0"/>
              </a:rPr>
              <a:t>23%</a:t>
            </a:r>
            <a:r>
              <a:rPr lang="en-US" sz="2000" dirty="0">
                <a:latin typeface="Constantia" pitchFamily="18" charset="0"/>
              </a:rPr>
              <a:t>) of Canadians report a high degree of life stress.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onstantia" pitchFamily="18" charset="0"/>
                <a:cs typeface="Arial" charset="0"/>
              </a:rPr>
              <a:t>Employees who experience high stress cost employers almost 50% more in health expenditures. </a:t>
            </a:r>
            <a:r>
              <a:rPr lang="en-US" sz="1400" dirty="0" smtClean="0">
                <a:latin typeface="Constantia" pitchFamily="18" charset="0"/>
                <a:cs typeface="Arial" charset="0"/>
              </a:rPr>
              <a:t>(Canadian Medical Association Journal)</a:t>
            </a:r>
            <a:endParaRPr lang="en-US" sz="1100" dirty="0">
              <a:latin typeface="Constantia" pitchFamily="18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100" dirty="0" smtClean="0">
              <a:latin typeface="Constantia" pitchFamily="18" charset="0"/>
              <a:cs typeface="Arial" charset="0"/>
            </a:endParaRPr>
          </a:p>
          <a:p>
            <a:pPr marL="109537" indent="0" eaLnBrk="1" hangingPunct="1">
              <a:lnSpc>
                <a:spcPct val="80000"/>
              </a:lnSpc>
              <a:buClr>
                <a:srgbClr val="002060"/>
              </a:buClr>
              <a:buSzPct val="100000"/>
              <a:buNone/>
            </a:pPr>
            <a:r>
              <a:rPr lang="en-US" sz="2000" b="1" dirty="0" smtClean="0">
                <a:latin typeface="Constantia" pitchFamily="18" charset="0"/>
                <a:cs typeface="Arial" charset="0"/>
              </a:rPr>
              <a:t>Smoking </a:t>
            </a:r>
            <a:endParaRPr lang="en-US" sz="2000" dirty="0">
              <a:latin typeface="Constant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onstantia" pitchFamily="18" charset="0"/>
                <a:cs typeface="Arial" charset="0"/>
              </a:rPr>
              <a:t>$3,396 annually due to increased absenteeism, decreased productivity and the costs of smoking facilities. </a:t>
            </a:r>
            <a:r>
              <a:rPr lang="en-US" sz="1400" dirty="0" smtClean="0">
                <a:latin typeface="Constantia" pitchFamily="18" charset="0"/>
                <a:cs typeface="Arial" charset="0"/>
              </a:rPr>
              <a:t>(Conference Board of Canada 2007)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100" dirty="0" smtClean="0">
              <a:latin typeface="Constantia" pitchFamily="18" charset="0"/>
              <a:cs typeface="Arial" charset="0"/>
            </a:endParaRPr>
          </a:p>
          <a:p>
            <a:pPr marL="109537" indent="0" eaLnBrk="1" hangingPunct="1">
              <a:lnSpc>
                <a:spcPct val="80000"/>
              </a:lnSpc>
              <a:buClr>
                <a:srgbClr val="002060"/>
              </a:buClr>
              <a:buSzPct val="100000"/>
              <a:buNone/>
            </a:pPr>
            <a:r>
              <a:rPr lang="en-US" sz="2000" b="1" dirty="0" smtClean="0">
                <a:latin typeface="Constantia" pitchFamily="18" charset="0"/>
                <a:cs typeface="Arial" charset="0"/>
              </a:rPr>
              <a:t>Health-care costs </a:t>
            </a:r>
            <a:endParaRPr lang="en-US" sz="2000" dirty="0">
              <a:latin typeface="Constant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onstantia" pitchFamily="18" charset="0"/>
                <a:cs typeface="Arial" charset="0"/>
              </a:rPr>
              <a:t>Doubling every five years. </a:t>
            </a:r>
            <a:r>
              <a:rPr lang="en-US" sz="1400" dirty="0" smtClean="0">
                <a:latin typeface="Constantia" pitchFamily="18" charset="0"/>
                <a:cs typeface="Arial" charset="0"/>
              </a:rPr>
              <a:t>Joseph Henry (</a:t>
            </a:r>
            <a:r>
              <a:rPr lang="en-US" sz="1400" dirty="0" err="1" smtClean="0">
                <a:latin typeface="Constantia" pitchFamily="18" charset="0"/>
                <a:cs typeface="Arial" charset="0"/>
              </a:rPr>
              <a:t>AstraZenece</a:t>
            </a:r>
            <a:r>
              <a:rPr lang="en-US" sz="1400" dirty="0" smtClean="0">
                <a:latin typeface="Constantia" pitchFamily="18" charset="0"/>
                <a:cs typeface="Arial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100" dirty="0" smtClean="0">
              <a:latin typeface="Constantia" pitchFamily="18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200" b="1" dirty="0">
                <a:latin typeface="Constantia" pitchFamily="18" charset="0"/>
                <a:cs typeface="Arial" charset="0"/>
              </a:rPr>
              <a:t>More people die of overweight/obesity </a:t>
            </a:r>
            <a:endParaRPr lang="en-US" sz="2200" b="1" dirty="0" smtClean="0">
              <a:latin typeface="Constantia" pitchFamily="18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200" b="1" dirty="0">
                <a:latin typeface="Constantia" pitchFamily="18" charset="0"/>
                <a:cs typeface="Arial" charset="0"/>
              </a:rPr>
              <a:t>i</a:t>
            </a:r>
            <a:r>
              <a:rPr lang="en-US" sz="2200" b="1" dirty="0" smtClean="0">
                <a:latin typeface="Constantia" pitchFamily="18" charset="0"/>
                <a:cs typeface="Arial" charset="0"/>
              </a:rPr>
              <a:t>ssues than </a:t>
            </a:r>
            <a:r>
              <a:rPr lang="en-US" sz="2200" b="1" dirty="0">
                <a:latin typeface="Constantia" pitchFamily="18" charset="0"/>
                <a:cs typeface="Arial" charset="0"/>
              </a:rPr>
              <a:t>of </a:t>
            </a:r>
            <a:r>
              <a:rPr lang="en-US" sz="2200" b="1" dirty="0" smtClean="0">
                <a:latin typeface="Constantia" pitchFamily="18" charset="0"/>
                <a:cs typeface="Arial" charset="0"/>
              </a:rPr>
              <a:t>starvation.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nstantia" pitchFamily="18" charset="0"/>
                <a:cs typeface="Arial" charset="0"/>
              </a:rPr>
              <a:t>(World </a:t>
            </a:r>
            <a:r>
              <a:rPr lang="en-US" sz="1600" b="1" dirty="0">
                <a:latin typeface="Constantia" pitchFamily="18" charset="0"/>
                <a:cs typeface="Arial" charset="0"/>
              </a:rPr>
              <a:t>Health Organization)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>
              <a:latin typeface="Constantia" pitchFamily="18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latin typeface="Constantia" pitchFamily="18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latin typeface="Constantia" pitchFamily="18" charset="0"/>
              <a:cs typeface="Arial" charset="0"/>
            </a:endParaRPr>
          </a:p>
        </p:txBody>
      </p:sp>
      <p:pic>
        <p:nvPicPr>
          <p:cNvPr id="1126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285728"/>
            <a:ext cx="9144000" cy="1000125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The </a:t>
            </a:r>
            <a:r>
              <a:rPr lang="en-US" sz="3600" dirty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N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eed</a:t>
            </a:r>
            <a:endParaRPr lang="en-CA" sz="36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2443604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3945" y="-603448"/>
            <a:ext cx="11594592" cy="777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 rot="20835671">
            <a:off x="1100706" y="3617804"/>
            <a:ext cx="7014594" cy="691929"/>
          </a:xfrm>
          <a:prstGeom prst="rect">
            <a:avLst/>
          </a:prstGeom>
          <a:gradFill>
            <a:gsLst>
              <a:gs pos="0">
                <a:srgbClr val="C5E5B1">
                  <a:lumMod val="97000"/>
                  <a:lumOff val="3000"/>
                  <a:alpha val="13000"/>
                </a:srgb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2060"/>
            </a:solidFill>
          </a:ln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Consultation Data Collection</a:t>
            </a:r>
            <a:endParaRPr lang="en-CA" sz="36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93336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-605645"/>
            <a:ext cx="12745416" cy="764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 rot="20835671">
            <a:off x="2208609" y="3395553"/>
            <a:ext cx="4915420" cy="691929"/>
          </a:xfrm>
          <a:prstGeom prst="rect">
            <a:avLst/>
          </a:prstGeom>
          <a:gradFill>
            <a:gsLst>
              <a:gs pos="0">
                <a:srgbClr val="C5E5B1">
                  <a:lumMod val="97000"/>
                  <a:lumOff val="3000"/>
                  <a:alpha val="13000"/>
                </a:srgb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2060"/>
            </a:solidFill>
          </a:ln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Event 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Administration</a:t>
            </a:r>
            <a:endParaRPr lang="en-CA" sz="36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374488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9598" y="-1179512"/>
            <a:ext cx="13635880" cy="861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 rot="20835671">
            <a:off x="905225" y="2074693"/>
            <a:ext cx="6746461" cy="804181"/>
          </a:xfrm>
          <a:prstGeom prst="rect">
            <a:avLst/>
          </a:prstGeom>
          <a:gradFill>
            <a:gsLst>
              <a:gs pos="0">
                <a:srgbClr val="C5E5B1">
                  <a:lumMod val="97000"/>
                  <a:lumOff val="3000"/>
                  <a:alpha val="13000"/>
                </a:srgb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2060"/>
            </a:solidFill>
          </a:ln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Consultation Reporting</a:t>
            </a:r>
            <a:endParaRPr lang="en-CA" sz="36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7864" y="3127276"/>
            <a:ext cx="930591" cy="1779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7544" y="1628800"/>
            <a:ext cx="3528392" cy="17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34196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411" y="-243408"/>
            <a:ext cx="11743222" cy="72008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4820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 rot="20835671">
            <a:off x="1407166" y="2897997"/>
            <a:ext cx="6989944" cy="1199028"/>
          </a:xfrm>
          <a:prstGeom prst="rect">
            <a:avLst/>
          </a:prstGeom>
          <a:gradFill>
            <a:gsLst>
              <a:gs pos="0">
                <a:srgbClr val="C5E5B1">
                  <a:lumMod val="97000"/>
                  <a:lumOff val="3000"/>
                  <a:alpha val="13000"/>
                </a:srgb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2060"/>
            </a:solidFill>
          </a:ln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Coming Soon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Virtual 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Challenge Dashboard</a:t>
            </a:r>
            <a:endParaRPr lang="en-CA" sz="36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1731973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9144000" cy="10001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Summary</a:t>
            </a:r>
            <a:endParaRPr lang="en-CA" sz="36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428750"/>
            <a:ext cx="7327900" cy="47148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sz="2400" dirty="0" smtClean="0">
                <a:latin typeface="Constantia" pitchFamily="18" charset="0"/>
                <a:cs typeface="Arial" charset="0"/>
              </a:rPr>
              <a:t>Proven results</a:t>
            </a:r>
          </a:p>
          <a:p>
            <a:pPr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sz="2400" dirty="0" smtClean="0">
                <a:latin typeface="Constantia" pitchFamily="18" charset="0"/>
                <a:cs typeface="Arial" charset="0"/>
              </a:rPr>
              <a:t>Proven participation</a:t>
            </a:r>
          </a:p>
          <a:p>
            <a:pPr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sz="2400" dirty="0" smtClean="0">
                <a:latin typeface="Constantia" pitchFamily="18" charset="0"/>
                <a:cs typeface="Arial" charset="0"/>
              </a:rPr>
              <a:t>Hands-on approach</a:t>
            </a:r>
          </a:p>
          <a:p>
            <a:pPr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sz="2400" dirty="0" smtClean="0">
                <a:latin typeface="Constantia" pitchFamily="18" charset="0"/>
                <a:cs typeface="Arial" charset="0"/>
              </a:rPr>
              <a:t>Industry leading consultants</a:t>
            </a:r>
          </a:p>
          <a:p>
            <a:pPr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sz="2400" dirty="0" smtClean="0">
                <a:latin typeface="Constantia" pitchFamily="18" charset="0"/>
                <a:cs typeface="Arial" charset="0"/>
              </a:rPr>
              <a:t>Comprehensive program toolbox</a:t>
            </a:r>
          </a:p>
          <a:p>
            <a:pPr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sz="2400" dirty="0" smtClean="0">
                <a:latin typeface="Constantia" pitchFamily="18" charset="0"/>
                <a:cs typeface="Arial" charset="0"/>
              </a:rPr>
              <a:t>Dominate online presence</a:t>
            </a:r>
          </a:p>
          <a:p>
            <a:pPr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sz="2400" dirty="0" smtClean="0">
                <a:latin typeface="Constantia" pitchFamily="18" charset="0"/>
                <a:cs typeface="Arial" charset="0"/>
              </a:rPr>
              <a:t>Robust real-time reporting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dirty="0" smtClean="0">
              <a:latin typeface="Constantia" pitchFamily="18" charset="0"/>
              <a:cs typeface="Arial" charset="0"/>
            </a:endParaRPr>
          </a:p>
        </p:txBody>
      </p:sp>
      <p:pic>
        <p:nvPicPr>
          <p:cNvPr id="4198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</p:spTree>
    <p:custDataLst>
      <p:tags r:id="rId1"/>
    </p:custData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0" y="5876925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001236"/>
                </a:solidFill>
                <a:latin typeface="Constantia" pitchFamily="18" charset="0"/>
                <a:cs typeface="Arial" charset="0"/>
              </a:rPr>
              <a:t>Garth Jansen, President, Employee Wellness Solutions Network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b="1" u="sng" dirty="0">
                <a:solidFill>
                  <a:srgbClr val="001236"/>
                </a:solidFill>
                <a:latin typeface="Constantia" pitchFamily="18" charset="0"/>
                <a:cs typeface="Arial" charset="0"/>
              </a:rPr>
              <a:t>www.EWSNetwork.com</a:t>
            </a:r>
            <a:r>
              <a:rPr lang="en-US" sz="1400" b="1" dirty="0">
                <a:solidFill>
                  <a:srgbClr val="001236"/>
                </a:solidFill>
                <a:latin typeface="Constantia" pitchFamily="18" charset="0"/>
                <a:cs typeface="Arial" charset="0"/>
              </a:rPr>
              <a:t>   I  </a:t>
            </a:r>
            <a:r>
              <a:rPr lang="en-US" sz="1400" b="1" u="sng" dirty="0">
                <a:solidFill>
                  <a:srgbClr val="001236"/>
                </a:solidFill>
                <a:latin typeface="Constantia" pitchFamily="18" charset="0"/>
                <a:cs typeface="Arial" charset="0"/>
              </a:rPr>
              <a:t>garth@EWSNetwork.com</a:t>
            </a:r>
            <a:r>
              <a:rPr lang="en-US" sz="1400" b="1" dirty="0">
                <a:solidFill>
                  <a:srgbClr val="001236"/>
                </a:solidFill>
                <a:latin typeface="Constantia" pitchFamily="18" charset="0"/>
                <a:cs typeface="Arial" charset="0"/>
              </a:rPr>
              <a:t>   I  519.860.0502</a:t>
            </a:r>
            <a:endParaRPr lang="en-CA" sz="1400" b="1" dirty="0">
              <a:solidFill>
                <a:srgbClr val="001236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86" y="836712"/>
            <a:ext cx="9130613" cy="403244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3200" dirty="0" smtClean="0">
                <a:solidFill>
                  <a:srgbClr val="002060"/>
                </a:solidFill>
                <a:effectLst/>
                <a:latin typeface="Constantia" pitchFamily="18" charset="0"/>
                <a:cs typeface="Arial" pitchFamily="34" charset="0"/>
              </a:rPr>
              <a:t>Thank you.</a:t>
            </a:r>
            <a:br>
              <a:rPr lang="en-US" sz="3200" dirty="0" smtClean="0">
                <a:solidFill>
                  <a:srgbClr val="002060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effectLst/>
                <a:latin typeface="Constantia" pitchFamily="18" charset="0"/>
                <a:cs typeface="Arial" pitchFamily="34" charset="0"/>
              </a:rPr>
              <a:t>Questions now or later?</a:t>
            </a:r>
            <a:endParaRPr lang="en-CA" sz="1800" dirty="0" smtClean="0">
              <a:solidFill>
                <a:srgbClr val="002060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43012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196975"/>
            <a:ext cx="36734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813363"/>
              </p:ext>
            </p:extLst>
          </p:nvPr>
        </p:nvGraphicFramePr>
        <p:xfrm>
          <a:off x="683568" y="1222377"/>
          <a:ext cx="7776864" cy="4386179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3829054"/>
                <a:gridCol w="3947810"/>
              </a:tblGrid>
              <a:tr h="4784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rgbClr val="00206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Wellness Programs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rgbClr val="00206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EAP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13389"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Pro-Active</a:t>
                      </a:r>
                      <a:endParaRPr lang="en-US" sz="1800" b="0" dirty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Re-Active</a:t>
                      </a:r>
                      <a:endParaRPr lang="en-US" sz="1800" b="0" dirty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76194"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Risk factors are currently </a:t>
                      </a:r>
                      <a:r>
                        <a:rPr lang="en-CA" sz="1800" b="0" dirty="0" smtClean="0">
                          <a:effectLst/>
                          <a:latin typeface="Constantia" pitchFamily="18" charset="0"/>
                          <a:cs typeface="Arial" pitchFamily="34" charset="0"/>
                        </a:rPr>
                        <a:t>               a-symptomatic</a:t>
                      </a:r>
                      <a:endParaRPr lang="en-US" sz="1800" b="0" dirty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High and immediate need</a:t>
                      </a:r>
                      <a:endParaRPr lang="en-US" sz="1800" b="0" dirty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76194"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Employee is currently present</a:t>
                      </a:r>
                      <a:endParaRPr lang="en-US" sz="1800" b="0" dirty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Employee is presenting with acute symptoms</a:t>
                      </a:r>
                      <a:endParaRPr lang="en-US" sz="1800" b="0" dirty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76194"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Productivity may or may not be effected by risk factors</a:t>
                      </a:r>
                      <a:endParaRPr lang="en-US" sz="1800" b="0" dirty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May or may not involve STD or LTD</a:t>
                      </a:r>
                      <a:endParaRPr lang="en-US" sz="1800" b="0" dirty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76194"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>
                          <a:effectLst/>
                          <a:latin typeface="Constantia" pitchFamily="18" charset="0"/>
                          <a:cs typeface="Arial" pitchFamily="34" charset="0"/>
                        </a:rPr>
                        <a:t>All who engage will benefit</a:t>
                      </a:r>
                      <a:endParaRPr lang="en-US" sz="1800" b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Required intervention is easily identified</a:t>
                      </a:r>
                      <a:endParaRPr lang="en-US" sz="1800" b="0" dirty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76194"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>
                          <a:effectLst/>
                          <a:latin typeface="Constantia" pitchFamily="18" charset="0"/>
                          <a:cs typeface="Arial" pitchFamily="34" charset="0"/>
                        </a:rPr>
                        <a:t>Reaching those who want it and those who need it</a:t>
                      </a:r>
                      <a:endParaRPr lang="en-US" sz="1800" b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Employee seeks assistance</a:t>
                      </a:r>
                      <a:endParaRPr lang="en-US" sz="1800" b="0" dirty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13389"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>
                          <a:effectLst/>
                          <a:latin typeface="Constantia" pitchFamily="18" charset="0"/>
                          <a:cs typeface="Arial" pitchFamily="34" charset="0"/>
                        </a:rPr>
                        <a:t>Higher use = higher savings</a:t>
                      </a:r>
                      <a:endParaRPr lang="en-US" sz="1800" b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Higher use = higher cost</a:t>
                      </a:r>
                      <a:endParaRPr lang="en-US" sz="1800" b="0" dirty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9144000" cy="10001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Wellness vs. EAP</a:t>
            </a:r>
            <a:endParaRPr lang="en-CA" sz="36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idx="1"/>
          </p:nvPr>
        </p:nvSpPr>
        <p:spPr>
          <a:xfrm>
            <a:off x="642937" y="1340768"/>
            <a:ext cx="7858125" cy="465455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latin typeface="Constantia" pitchFamily="18" charset="0"/>
                <a:cs typeface="Arial" pitchFamily="34" charset="0"/>
              </a:rPr>
              <a:t>Additional benefit</a:t>
            </a:r>
          </a:p>
          <a:p>
            <a:pPr eaLnBrk="1" hangingPunct="1">
              <a:defRPr/>
            </a:pPr>
            <a:r>
              <a:rPr lang="en-US" sz="2000" dirty="0" smtClean="0">
                <a:latin typeface="Constantia" pitchFamily="18" charset="0"/>
                <a:cs typeface="Arial" pitchFamily="34" charset="0"/>
              </a:rPr>
              <a:t>Health concerns</a:t>
            </a:r>
          </a:p>
          <a:p>
            <a:pPr eaLnBrk="1" hangingPunct="1">
              <a:defRPr/>
            </a:pPr>
            <a:r>
              <a:rPr lang="en-US" sz="2000" dirty="0" smtClean="0">
                <a:latin typeface="Constantia" pitchFamily="18" charset="0"/>
                <a:cs typeface="Arial" pitchFamily="34" charset="0"/>
              </a:rPr>
              <a:t>STD/LTD and Workman’s Comp</a:t>
            </a:r>
          </a:p>
          <a:p>
            <a:pPr eaLnBrk="1" hangingPunct="1">
              <a:defRPr/>
            </a:pPr>
            <a:r>
              <a:rPr lang="en-US" sz="2000" dirty="0" smtClean="0">
                <a:latin typeface="Constantia" pitchFamily="18" charset="0"/>
                <a:cs typeface="Arial" pitchFamily="34" charset="0"/>
              </a:rPr>
              <a:t>Retention / Attraction</a:t>
            </a:r>
          </a:p>
          <a:p>
            <a:pPr eaLnBrk="1" hangingPunct="1">
              <a:defRPr/>
            </a:pPr>
            <a:r>
              <a:rPr lang="en-US" sz="2000" dirty="0" smtClean="0">
                <a:latin typeface="Constantia" pitchFamily="18" charset="0"/>
                <a:cs typeface="Arial" pitchFamily="34" charset="0"/>
              </a:rPr>
              <a:t>Marketing  (top employer to work for)</a:t>
            </a:r>
          </a:p>
          <a:p>
            <a:pPr eaLnBrk="1" hangingPunct="1">
              <a:defRPr/>
            </a:pPr>
            <a:r>
              <a:rPr lang="en-US" sz="2000" dirty="0" smtClean="0">
                <a:latin typeface="Constantia" pitchFamily="18" charset="0"/>
                <a:cs typeface="Arial" pitchFamily="34" charset="0"/>
              </a:rPr>
              <a:t>Improve the health and wellness of employees</a:t>
            </a:r>
          </a:p>
          <a:p>
            <a:pPr eaLnBrk="1" hangingPunct="1">
              <a:defRPr/>
            </a:pPr>
            <a:r>
              <a:rPr lang="en-US" sz="2000" dirty="0" smtClean="0">
                <a:latin typeface="Constantia" pitchFamily="18" charset="0"/>
                <a:cs typeface="Arial" pitchFamily="34" charset="0"/>
              </a:rPr>
              <a:t>Meet corporate directive</a:t>
            </a:r>
          </a:p>
          <a:p>
            <a:pPr eaLnBrk="1" hangingPunct="1">
              <a:defRPr/>
            </a:pPr>
            <a:r>
              <a:rPr lang="en-US" sz="2000" dirty="0" smtClean="0">
                <a:latin typeface="Constantia" pitchFamily="18" charset="0"/>
                <a:cs typeface="Arial" pitchFamily="34" charset="0"/>
              </a:rPr>
              <a:t>Improved productivity and decreased absenteeism </a:t>
            </a:r>
          </a:p>
          <a:p>
            <a:pPr eaLnBrk="1" hangingPunct="1">
              <a:defRPr/>
            </a:pPr>
            <a:r>
              <a:rPr lang="en-US" sz="2000" dirty="0" smtClean="0">
                <a:latin typeface="Constantia" pitchFamily="18" charset="0"/>
                <a:cs typeface="Arial" pitchFamily="34" charset="0"/>
              </a:rPr>
              <a:t>Decreased cost of health benefits</a:t>
            </a:r>
          </a:p>
          <a:p>
            <a:pPr eaLnBrk="1" hangingPunct="1">
              <a:defRPr/>
            </a:pPr>
            <a:r>
              <a:rPr lang="en-US" sz="2000" dirty="0" smtClean="0">
                <a:latin typeface="Constantia" pitchFamily="18" charset="0"/>
                <a:cs typeface="Arial" pitchFamily="34" charset="0"/>
              </a:rPr>
              <a:t>Educate and motivate staff towards a healthier lifestyle</a:t>
            </a:r>
          </a:p>
          <a:p>
            <a:pPr marL="109537" indent="0" eaLnBrk="1" hangingPunct="1">
              <a:buFont typeface="Wingdings 3" pitchFamily="18" charset="2"/>
              <a:buNone/>
              <a:defRPr/>
            </a:pPr>
            <a:endParaRPr lang="en-US" sz="2800" dirty="0" smtClean="0">
              <a:latin typeface="Constantia" pitchFamily="18" charset="0"/>
              <a:cs typeface="Arial" pitchFamily="34" charset="0"/>
            </a:endParaRPr>
          </a:p>
          <a:p>
            <a:pPr lvl="1" eaLnBrk="1" hangingPunct="1">
              <a:defRPr/>
            </a:pPr>
            <a:endParaRPr lang="en-US" sz="2800" b="1" dirty="0" smtClean="0"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0" y="381000"/>
            <a:ext cx="91440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Constantia" pitchFamily="18" charset="0"/>
                <a:ea typeface="+mj-ea"/>
                <a:cs typeface="Arial" pitchFamily="34" charset="0"/>
              </a:rPr>
              <a:t>Know Your Objectives</a:t>
            </a:r>
            <a:endParaRPr lang="en-CA" sz="3600" b="1" dirty="0">
              <a:solidFill>
                <a:schemeClr val="tx1"/>
              </a:solidFill>
              <a:latin typeface="Constantia" pitchFamily="18" charset="0"/>
              <a:ea typeface="+mj-ea"/>
              <a:cs typeface="Arial" pitchFamily="34" charset="0"/>
            </a:endParaRPr>
          </a:p>
        </p:txBody>
      </p:sp>
      <p:pic>
        <p:nvPicPr>
          <p:cNvPr id="1638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2014248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10001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2060"/>
                </a:solidFill>
                <a:effectLst/>
                <a:latin typeface="Constantia" pitchFamily="18" charset="0"/>
                <a:cs typeface="Arial" pitchFamily="34" charset="0"/>
              </a:rPr>
              <a:t>Return on Investment?</a:t>
            </a:r>
            <a:endParaRPr lang="en-CA" sz="3600" dirty="0" smtClean="0">
              <a:solidFill>
                <a:srgbClr val="002060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126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3" y="1191156"/>
            <a:ext cx="820891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Companies with the most effective health and productivity programs experience superior human capital and financial outcomes. </a:t>
            </a:r>
          </a:p>
          <a:p>
            <a:pPr algn="r"/>
            <a:r>
              <a:rPr lang="en-US" sz="14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[Towers Watson, “</a:t>
            </a:r>
            <a:r>
              <a:rPr lang="en-US" sz="1400" dirty="0" err="1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Staying@Work</a:t>
            </a:r>
            <a:r>
              <a:rPr lang="en-US" sz="14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Report” 2009)</a:t>
            </a:r>
            <a:endParaRPr lang="en-US" sz="2000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11% higher revenue per employee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1.8 fewer days absent per employee per year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28% higher shareholder return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800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2010 World Economic </a:t>
            </a:r>
            <a:r>
              <a:rPr lang="en-US" sz="2000" dirty="0" err="1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Foum</a:t>
            </a:r>
            <a:r>
              <a:rPr lang="en-US" sz="20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report indicates that in organizations perceived as actively promoting health and well-being , </a:t>
            </a:r>
            <a:r>
              <a:rPr lang="en-US" sz="2000" b="1" u="sng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55%</a:t>
            </a:r>
            <a:r>
              <a:rPr lang="en-US" sz="20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of employees reported being engaged compared to 7% in organization without such programs.</a:t>
            </a:r>
          </a:p>
          <a:p>
            <a:endParaRPr lang="en-US" sz="1800" dirty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Harvard University study found that workplace wellness programs also delivered a significant cost savings for employers. For every $1.00 spend on wellness, medical costs fall by about </a:t>
            </a:r>
            <a:r>
              <a:rPr lang="en-US" sz="2000" b="1" u="sng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$3.27</a:t>
            </a:r>
            <a:r>
              <a:rPr lang="en-US" sz="2000" b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and absenteeism by about </a:t>
            </a:r>
            <a:r>
              <a:rPr lang="en-US" sz="2000" b="1" u="sng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$2.73</a:t>
            </a:r>
            <a:r>
              <a:rPr lang="en-US" sz="20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102858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7"/>
          <p:cNvSpPr>
            <a:spLocks noGrp="1" noChangeArrowheads="1"/>
          </p:cNvSpPr>
          <p:nvPr>
            <p:ph idx="1"/>
          </p:nvPr>
        </p:nvSpPr>
        <p:spPr>
          <a:xfrm>
            <a:off x="428625" y="1500188"/>
            <a:ext cx="8358188" cy="47863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nstantia" pitchFamily="18" charset="0"/>
                <a:cs typeface="Arial" pitchFamily="34" charset="0"/>
              </a:rPr>
              <a:t>#1 </a:t>
            </a:r>
            <a:r>
              <a:rPr lang="en-US" sz="2000" dirty="0" smtClean="0">
                <a:latin typeface="Constantia" pitchFamily="18" charset="0"/>
                <a:cs typeface="Arial" pitchFamily="34" charset="0"/>
              </a:rPr>
              <a:t>– The average </a:t>
            </a:r>
            <a:r>
              <a:rPr lang="en-US" sz="2000" u="sng" dirty="0" smtClean="0">
                <a:latin typeface="Constantia" pitchFamily="18" charset="0"/>
                <a:cs typeface="Arial" pitchFamily="34" charset="0"/>
              </a:rPr>
              <a:t>Health Claims</a:t>
            </a:r>
            <a:r>
              <a:rPr lang="en-US" sz="2000" dirty="0" smtClean="0">
                <a:latin typeface="Constantia" pitchFamily="18" charset="0"/>
                <a:cs typeface="Arial" pitchFamily="34" charset="0"/>
              </a:rPr>
              <a:t> / person / year is $1500 ($125/month).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Constantia" pitchFamily="18" charset="0"/>
                <a:cs typeface="Arial" pitchFamily="34" charset="0"/>
              </a:rPr>
              <a:t>	Reduced this by </a:t>
            </a:r>
            <a:r>
              <a:rPr lang="en-US" sz="2000" b="1" u="sng" dirty="0" smtClean="0">
                <a:latin typeface="Constantia" pitchFamily="18" charset="0"/>
                <a:cs typeface="Arial" pitchFamily="34" charset="0"/>
              </a:rPr>
              <a:t>only 5%</a:t>
            </a:r>
            <a:r>
              <a:rPr lang="en-US" sz="2000" dirty="0" smtClean="0">
                <a:latin typeface="Constantia" pitchFamily="18" charset="0"/>
                <a:cs typeface="Arial" pitchFamily="34" charset="0"/>
              </a:rPr>
              <a:t> that would equal a $6.25 / employee  / month savings. ($312.50 based on 50 person company)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800" dirty="0" smtClean="0">
              <a:latin typeface="Constantia" pitchFamily="18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nstantia" pitchFamily="18" charset="0"/>
                <a:cs typeface="Arial" pitchFamily="34" charset="0"/>
              </a:rPr>
              <a:t>#2 </a:t>
            </a:r>
            <a:r>
              <a:rPr lang="en-US" sz="2000" dirty="0" smtClean="0">
                <a:latin typeface="Constantia" pitchFamily="18" charset="0"/>
                <a:cs typeface="Arial" pitchFamily="34" charset="0"/>
              </a:rPr>
              <a:t>– The average </a:t>
            </a:r>
            <a:r>
              <a:rPr lang="en-US" sz="2000" u="sng" dirty="0" smtClean="0">
                <a:latin typeface="Constantia" pitchFamily="18" charset="0"/>
                <a:cs typeface="Arial" pitchFamily="34" charset="0"/>
              </a:rPr>
              <a:t>Absenteeism</a:t>
            </a:r>
            <a:r>
              <a:rPr lang="en-US" sz="2000" dirty="0" smtClean="0">
                <a:latin typeface="Constantia" pitchFamily="18" charset="0"/>
                <a:cs typeface="Arial" pitchFamily="34" charset="0"/>
              </a:rPr>
              <a:t> in Canada is 7.4 days / employee / year.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Constantia" pitchFamily="18" charset="0"/>
                <a:cs typeface="Arial" pitchFamily="34" charset="0"/>
              </a:rPr>
              <a:t>	Reduce this by </a:t>
            </a:r>
            <a:r>
              <a:rPr lang="en-US" sz="2000" b="1" u="sng" dirty="0" smtClean="0">
                <a:latin typeface="Constantia" pitchFamily="18" charset="0"/>
                <a:cs typeface="Arial" pitchFamily="34" charset="0"/>
              </a:rPr>
              <a:t>only 1 day </a:t>
            </a:r>
            <a:r>
              <a:rPr lang="en-US" sz="2000" dirty="0" smtClean="0">
                <a:latin typeface="Constantia" pitchFamily="18" charset="0"/>
                <a:cs typeface="Arial" pitchFamily="34" charset="0"/>
              </a:rPr>
              <a:t>/ year (based on a $50,000 income) and your company will save $16.00 / employee  / month . ($800.00 based on </a:t>
            </a:r>
            <a:r>
              <a:rPr lang="en-US" sz="2000" dirty="0">
                <a:latin typeface="Constantia" pitchFamily="18" charset="0"/>
                <a:cs typeface="Arial" pitchFamily="34" charset="0"/>
              </a:rPr>
              <a:t>5</a:t>
            </a:r>
            <a:r>
              <a:rPr lang="en-US" sz="2000" dirty="0" smtClean="0">
                <a:latin typeface="Constantia" pitchFamily="18" charset="0"/>
                <a:cs typeface="Arial" pitchFamily="34" charset="0"/>
              </a:rPr>
              <a:t>0 person company)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900" dirty="0" smtClean="0">
              <a:latin typeface="Constantia" pitchFamily="18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nstantia" pitchFamily="18" charset="0"/>
                <a:cs typeface="Arial" pitchFamily="34" charset="0"/>
              </a:rPr>
              <a:t>#3 – </a:t>
            </a:r>
            <a:r>
              <a:rPr lang="en-US" sz="2000" dirty="0" smtClean="0">
                <a:latin typeface="Constantia" pitchFamily="18" charset="0"/>
                <a:cs typeface="Arial" pitchFamily="34" charset="0"/>
              </a:rPr>
              <a:t>To recruit, train and manage a new quality employee it may cost your organization an average of $40,000. Reduce this by </a:t>
            </a:r>
            <a:r>
              <a:rPr lang="en-US" sz="2000" b="1" u="sng" dirty="0" smtClean="0">
                <a:latin typeface="Constantia" pitchFamily="18" charset="0"/>
                <a:cs typeface="Arial" pitchFamily="34" charset="0"/>
              </a:rPr>
              <a:t>only 1/2 new employee </a:t>
            </a:r>
            <a:r>
              <a:rPr lang="en-US" sz="2000" dirty="0" smtClean="0">
                <a:latin typeface="Constantia" pitchFamily="18" charset="0"/>
                <a:cs typeface="Arial" pitchFamily="34" charset="0"/>
              </a:rPr>
              <a:t>/ year due to </a:t>
            </a:r>
            <a:r>
              <a:rPr lang="en-US" sz="2000" u="sng" dirty="0" smtClean="0">
                <a:latin typeface="Constantia" pitchFamily="18" charset="0"/>
                <a:cs typeface="Arial" pitchFamily="34" charset="0"/>
              </a:rPr>
              <a:t>STD, LTD or retention</a:t>
            </a:r>
            <a:r>
              <a:rPr lang="en-US" sz="2000" dirty="0" smtClean="0">
                <a:latin typeface="Constantia" pitchFamily="18" charset="0"/>
                <a:cs typeface="Arial" pitchFamily="34" charset="0"/>
              </a:rPr>
              <a:t> and you will save $33 / employee  / month . ($1,650.00 based on </a:t>
            </a:r>
            <a:r>
              <a:rPr lang="en-US" sz="2000" dirty="0">
                <a:latin typeface="Constantia" pitchFamily="18" charset="0"/>
                <a:cs typeface="Arial" pitchFamily="34" charset="0"/>
              </a:rPr>
              <a:t>5</a:t>
            </a:r>
            <a:r>
              <a:rPr lang="en-US" sz="2000" dirty="0" smtClean="0">
                <a:latin typeface="Constantia" pitchFamily="18" charset="0"/>
                <a:cs typeface="Arial" pitchFamily="34" charset="0"/>
              </a:rPr>
              <a:t>0 person company)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900" dirty="0" smtClean="0">
              <a:latin typeface="Constantia" pitchFamily="18" charset="0"/>
              <a:cs typeface="Arial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Constantia" pitchFamily="18" charset="0"/>
                <a:cs typeface="Arial" pitchFamily="34" charset="0"/>
              </a:rPr>
              <a:t>Achieve these 3 positive results your organization will save </a:t>
            </a:r>
            <a:r>
              <a:rPr lang="en-US" sz="2400" b="1" dirty="0" smtClean="0">
                <a:latin typeface="Constantia" pitchFamily="18" charset="0"/>
                <a:cs typeface="Arial" pitchFamily="34" charset="0"/>
              </a:rPr>
              <a:t>$55.25 / employee / month </a:t>
            </a:r>
            <a:r>
              <a:rPr lang="en-US" sz="2400" dirty="0" smtClean="0">
                <a:latin typeface="Constantia" pitchFamily="18" charset="0"/>
                <a:cs typeface="Arial" pitchFamily="34" charset="0"/>
              </a:rPr>
              <a:t>or</a:t>
            </a:r>
            <a:r>
              <a:rPr lang="en-US" sz="2400" b="1" dirty="0" smtClean="0">
                <a:latin typeface="Constantia" pitchFamily="18" charset="0"/>
                <a:cs typeface="Arial" pitchFamily="34" charset="0"/>
              </a:rPr>
              <a:t> $2,762.50 / month</a:t>
            </a:r>
            <a:r>
              <a:rPr lang="en-US" sz="2400" dirty="0" smtClean="0">
                <a:latin typeface="Constantia" pitchFamily="18" charset="0"/>
                <a:cs typeface="Arial" pitchFamily="34" charset="0"/>
              </a:rPr>
              <a:t>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1000" dirty="0" smtClean="0"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500034" y="142875"/>
            <a:ext cx="8643966" cy="1285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Looking at the Business Case</a:t>
            </a:r>
            <a:b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Consider the following 3 possibilities.</a:t>
            </a:r>
            <a:endParaRPr lang="en-CA" sz="20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7412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26613471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0" y="188640"/>
            <a:ext cx="9144000" cy="1535832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Employee Wellness Solutions Network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Client Distribution by Company Size</a:t>
            </a:r>
            <a:endParaRPr lang="en-CA" sz="2800" b="1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2291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520618"/>
              </p:ext>
            </p:extLst>
          </p:nvPr>
        </p:nvGraphicFramePr>
        <p:xfrm>
          <a:off x="251520" y="1769714"/>
          <a:ext cx="9505056" cy="4752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294" name="TextBox 2"/>
          <p:cNvSpPr txBox="1">
            <a:spLocks noChangeArrowheads="1"/>
          </p:cNvSpPr>
          <p:nvPr/>
        </p:nvSpPr>
        <p:spPr bwMode="auto">
          <a:xfrm>
            <a:off x="6352182" y="3717032"/>
            <a:ext cx="2647356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69A12B"/>
                </a:solidFill>
                <a:latin typeface="Constantia" pitchFamily="18" charset="0"/>
                <a:cs typeface="Arial" charset="0"/>
              </a:rPr>
              <a:t>Company Size, </a:t>
            </a:r>
          </a:p>
          <a:p>
            <a:pPr algn="ctr" eaLnBrk="1" hangingPunct="1"/>
            <a:r>
              <a:rPr lang="en-US" sz="2000" b="1" dirty="0">
                <a:solidFill>
                  <a:srgbClr val="69A12B"/>
                </a:solidFill>
                <a:latin typeface="Constantia" pitchFamily="18" charset="0"/>
                <a:cs typeface="Arial" charset="0"/>
              </a:rPr>
              <a:t>% of overall Clients</a:t>
            </a:r>
          </a:p>
        </p:txBody>
      </p:sp>
    </p:spTree>
    <p:extLst>
      <p:ext uri="{BB962C8B-B14F-4D97-AF65-F5344CB8AC3E}">
        <p14:creationId xmlns:p14="http://schemas.microsoft.com/office/powerpoint/2010/main" val="5398745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22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9456270"/>
              </p:ext>
            </p:extLst>
          </p:nvPr>
        </p:nvGraphicFramePr>
        <p:xfrm>
          <a:off x="-900608" y="1625590"/>
          <a:ext cx="12889432" cy="496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0" y="381000"/>
            <a:ext cx="9144000" cy="1143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Constantia" pitchFamily="18" charset="0"/>
                <a:ea typeface="+mj-ea"/>
                <a:cs typeface="Arial" pitchFamily="34" charset="0"/>
              </a:rPr>
              <a:t>Employee Wellness Solutions Network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Constantia" pitchFamily="18" charset="0"/>
                <a:ea typeface="+mj-ea"/>
                <a:cs typeface="Arial" pitchFamily="34" charset="0"/>
              </a:rPr>
              <a:t>Client Distribution by Investment</a:t>
            </a:r>
            <a:endParaRPr lang="en-CA" sz="2800" b="1" dirty="0">
              <a:solidFill>
                <a:schemeClr val="tx1"/>
              </a:solidFill>
              <a:latin typeface="Constantia" pitchFamily="18" charset="0"/>
              <a:ea typeface="+mj-ea"/>
              <a:cs typeface="Arial" pitchFamily="34" charset="0"/>
            </a:endParaRPr>
          </a:p>
        </p:txBody>
      </p:sp>
      <p:pic>
        <p:nvPicPr>
          <p:cNvPr id="13316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www.EWSNetwork.com</a:t>
            </a:r>
          </a:p>
        </p:txBody>
      </p:sp>
      <p:sp>
        <p:nvSpPr>
          <p:cNvPr id="13318" name="TextBox 2"/>
          <p:cNvSpPr txBox="1">
            <a:spLocks noChangeArrowheads="1"/>
          </p:cNvSpPr>
          <p:nvPr/>
        </p:nvSpPr>
        <p:spPr bwMode="auto">
          <a:xfrm>
            <a:off x="6084887" y="4722955"/>
            <a:ext cx="2771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69A12B"/>
                </a:solidFill>
                <a:latin typeface="Constantia" pitchFamily="18" charset="0"/>
                <a:cs typeface="Arial" charset="0"/>
              </a:rPr>
              <a:t>Monthly Investment, </a:t>
            </a:r>
          </a:p>
          <a:p>
            <a:pPr eaLnBrk="1" hangingPunct="1"/>
            <a:r>
              <a:rPr lang="en-US" sz="2000" b="1" dirty="0">
                <a:solidFill>
                  <a:srgbClr val="69A12B"/>
                </a:solidFill>
                <a:latin typeface="Constantia" pitchFamily="18" charset="0"/>
                <a:cs typeface="Arial" charset="0"/>
              </a:rPr>
              <a:t>% of overall Clients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WSNetwork">
      <a:dk1>
        <a:srgbClr val="002060"/>
      </a:dk1>
      <a:lt1>
        <a:sysClr val="window" lastClr="FFFFFF"/>
      </a:lt1>
      <a:dk2>
        <a:srgbClr val="002060"/>
      </a:dk2>
      <a:lt2>
        <a:srgbClr val="FFFFFF"/>
      </a:lt2>
      <a:accent1>
        <a:srgbClr val="72AF2F"/>
      </a:accent1>
      <a:accent2>
        <a:srgbClr val="DA1F28"/>
      </a:accent2>
      <a:accent3>
        <a:srgbClr val="002060"/>
      </a:accent3>
      <a:accent4>
        <a:srgbClr val="002060"/>
      </a:accent4>
      <a:accent5>
        <a:srgbClr val="474B78"/>
      </a:accent5>
      <a:accent6>
        <a:srgbClr val="72AF2F"/>
      </a:accent6>
      <a:hlink>
        <a:srgbClr val="72AF2F"/>
      </a:hlink>
      <a:folHlink>
        <a:srgbClr val="00206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</a:themeOverride>
</file>

<file path=ppt/theme/themeOverride2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</a:themeOverride>
</file>

<file path=ppt/theme/themeOverride3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</a:themeOverride>
</file>

<file path=ppt/theme/themeOverride4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</a:themeOverride>
</file>

<file path=ppt/theme/themeOverride5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14487</TotalTime>
  <Words>1705</Words>
  <Application>Microsoft Office PowerPoint</Application>
  <PresentationFormat>On-screen Show (4:3)</PresentationFormat>
  <Paragraphs>390</Paragraphs>
  <Slides>35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Concourse</vt:lpstr>
      <vt:lpstr>PowerPoint Presentation</vt:lpstr>
      <vt:lpstr>The Need</vt:lpstr>
      <vt:lpstr>PowerPoint Presentation</vt:lpstr>
      <vt:lpstr>Wellness vs. EAP</vt:lpstr>
      <vt:lpstr>PowerPoint Presentation</vt:lpstr>
      <vt:lpstr>Return on Investment?</vt:lpstr>
      <vt:lpstr>Looking at the Business Case Consider the following 3 possibilities.</vt:lpstr>
      <vt:lpstr>PowerPoint Presentation</vt:lpstr>
      <vt:lpstr>PowerPoint Presentation</vt:lpstr>
      <vt:lpstr>Claims Cost Distribution “Disease Costs, Prevention Saves”</vt:lpstr>
      <vt:lpstr>PowerPoint Presentation</vt:lpstr>
      <vt:lpstr>Readiness to Change</vt:lpstr>
      <vt:lpstr>Well Designed Wellness Strategy Links  Components Together Giving the  Greatest Opportunity for Success</vt:lpstr>
      <vt:lpstr>Bring YOUR Team  together through a comprehensive  Employee Wellness  Program</vt:lpstr>
      <vt:lpstr>PowerPoint Presentation</vt:lpstr>
      <vt:lpstr>Components of a Successful Wellness Program</vt:lpstr>
      <vt:lpstr>Components of a Successful Wellness Program</vt:lpstr>
      <vt:lpstr>Components of a Successful Wellness Program</vt:lpstr>
      <vt:lpstr>Components of a Successful Wellness Program   Individual Programs</vt:lpstr>
      <vt:lpstr>Consultation Bookings and Attendance</vt:lpstr>
      <vt:lpstr>Components of a Successful Wellness Program  </vt:lpstr>
      <vt:lpstr>Components of a Successful Wellness Program   Awareness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  Thank you. Questions now or later?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Wellness a Priority? by Employer’s Edge Inc.</dc:title>
  <dc:creator>Employers' Edge Inc.</dc:creator>
  <cp:lastModifiedBy>Garth Jansen</cp:lastModifiedBy>
  <cp:revision>480</cp:revision>
  <cp:lastPrinted>2012-03-25T12:23:42Z</cp:lastPrinted>
  <dcterms:created xsi:type="dcterms:W3CDTF">2007-04-09T16:01:58Z</dcterms:created>
  <dcterms:modified xsi:type="dcterms:W3CDTF">2012-04-15T01:00:39Z</dcterms:modified>
</cp:coreProperties>
</file>