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271" r:id="rId2"/>
    <p:sldId id="482" r:id="rId3"/>
    <p:sldId id="468" r:id="rId4"/>
    <p:sldId id="459" r:id="rId5"/>
    <p:sldId id="463" r:id="rId6"/>
    <p:sldId id="474" r:id="rId7"/>
    <p:sldId id="475" r:id="rId8"/>
    <p:sldId id="472" r:id="rId9"/>
    <p:sldId id="473" r:id="rId10"/>
    <p:sldId id="460" r:id="rId11"/>
    <p:sldId id="458" r:id="rId12"/>
    <p:sldId id="470" r:id="rId13"/>
    <p:sldId id="461" r:id="rId14"/>
    <p:sldId id="371" r:id="rId15"/>
    <p:sldId id="464" r:id="rId16"/>
    <p:sldId id="480" r:id="rId17"/>
    <p:sldId id="453" r:id="rId18"/>
    <p:sldId id="471" r:id="rId19"/>
    <p:sldId id="466" r:id="rId20"/>
    <p:sldId id="476" r:id="rId21"/>
    <p:sldId id="467" r:id="rId22"/>
    <p:sldId id="478" r:id="rId23"/>
    <p:sldId id="454" r:id="rId24"/>
    <p:sldId id="456" r:id="rId25"/>
    <p:sldId id="481" r:id="rId26"/>
    <p:sldId id="483" r:id="rId27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856B4"/>
    <a:srgbClr val="F5FBFD"/>
    <a:srgbClr val="414141"/>
    <a:srgbClr val="FFFF00"/>
    <a:srgbClr val="009900"/>
    <a:srgbClr val="33CC33"/>
    <a:srgbClr val="AABEFE"/>
    <a:srgbClr val="7CC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3486" autoAdjust="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50" y="-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5" tIns="47822" rIns="95645" bIns="47822" numCol="1" anchor="t" anchorCtr="0" compatLnSpc="1">
            <a:prstTxWarp prst="textNoShape">
              <a:avLst/>
            </a:prstTxWarp>
          </a:bodyPr>
          <a:lstStyle>
            <a:lvl1pPr defTabSz="957155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5" tIns="47822" rIns="95645" bIns="47822" numCol="1" anchor="t" anchorCtr="0" compatLnSpc="1">
            <a:prstTxWarp prst="textNoShape">
              <a:avLst/>
            </a:prstTxWarp>
          </a:bodyPr>
          <a:lstStyle>
            <a:lvl1pPr algn="r" defTabSz="957155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5" tIns="47822" rIns="95645" bIns="47822" numCol="1" anchor="b" anchorCtr="0" compatLnSpc="1">
            <a:prstTxWarp prst="textNoShape">
              <a:avLst/>
            </a:prstTxWarp>
          </a:bodyPr>
          <a:lstStyle>
            <a:lvl1pPr defTabSz="957155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5" tIns="47822" rIns="95645" bIns="47822" numCol="1" anchor="b" anchorCtr="0" compatLnSpc="1">
            <a:prstTxWarp prst="textNoShape">
              <a:avLst/>
            </a:prstTxWarp>
          </a:bodyPr>
          <a:lstStyle>
            <a:lvl1pPr algn="r" defTabSz="957155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584DE2A-F9E9-4CEA-A69A-45A807CE720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7720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5" tIns="47822" rIns="95645" bIns="47822" numCol="1" anchor="t" anchorCtr="0" compatLnSpc="1">
            <a:prstTxWarp prst="textNoShape">
              <a:avLst/>
            </a:prstTxWarp>
          </a:bodyPr>
          <a:lstStyle>
            <a:lvl1pPr defTabSz="957155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5" tIns="47822" rIns="95645" bIns="47822" numCol="1" anchor="t" anchorCtr="0" compatLnSpc="1">
            <a:prstTxWarp prst="textNoShape">
              <a:avLst/>
            </a:prstTxWarp>
          </a:bodyPr>
          <a:lstStyle>
            <a:lvl1pPr algn="r" defTabSz="957155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5" tIns="47822" rIns="95645" bIns="47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5" tIns="47822" rIns="95645" bIns="47822" numCol="1" anchor="b" anchorCtr="0" compatLnSpc="1">
            <a:prstTxWarp prst="textNoShape">
              <a:avLst/>
            </a:prstTxWarp>
          </a:bodyPr>
          <a:lstStyle>
            <a:lvl1pPr defTabSz="957155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5" tIns="47822" rIns="95645" bIns="47822" numCol="1" anchor="b" anchorCtr="0" compatLnSpc="1">
            <a:prstTxWarp prst="textNoShape">
              <a:avLst/>
            </a:prstTxWarp>
          </a:bodyPr>
          <a:lstStyle>
            <a:lvl1pPr algn="r" defTabSz="957155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A874DC2-8965-4D63-BA5A-2C2929222A1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6994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eggy_Guggenheim_Collectio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Abstract_Expressionism" TargetMode="External"/><Relationship Id="rId5" Type="http://schemas.openxmlformats.org/officeDocument/2006/relationships/hyperlink" Target="http://en.wikipedia.org/wiki/Surrealism" TargetMode="External"/><Relationship Id="rId4" Type="http://schemas.openxmlformats.org/officeDocument/2006/relationships/hyperlink" Target="http://en.wikipedia.org/wiki/Cubis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4" tIns="47816" rIns="95634" bIns="478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mtClean="0"/>
              <a:t>Give yourself a break!!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75">
              <a:defRPr/>
            </a:pPr>
            <a:fld id="{0F56365D-F330-41A8-9FCC-C70519CF95DB}" type="slidenum">
              <a:rPr lang="en-CA" smtClean="0"/>
              <a:pPr defTabSz="955675">
                <a:defRPr/>
              </a:pPr>
              <a:t>15</a:t>
            </a:fld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4" tIns="47816" rIns="95634" bIns="478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Focus your mind on what you are getting.  Not “I’m cutting back on what I am eating” but rather “I eat good portions.”</a:t>
            </a:r>
          </a:p>
          <a:p>
            <a:r>
              <a:rPr lang="en-US" smtClean="0"/>
              <a:t>What do you want that is more fun than this?  If you don’t want this, then what do you want?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75">
              <a:defRPr/>
            </a:pPr>
            <a:fld id="{2B675ED5-14DF-4A28-96A6-5B8CE34E4409}" type="slidenum">
              <a:rPr lang="en-CA" smtClean="0"/>
              <a:pPr defTabSz="955675">
                <a:defRPr/>
              </a:pPr>
              <a:t>19</a:t>
            </a:fld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mtClean="0"/>
              <a:t>What do you want, that is more fun that this?  Rather than keep stubbing your toe on the coffee table, perhaps it is time to move the coffee table – look after the cause, not the symptom.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75">
              <a:defRPr/>
            </a:pPr>
            <a:fld id="{43FD4448-D583-45EB-8AE3-7F213ADE0DAF}" type="slidenum">
              <a:rPr lang="en-CA" smtClean="0"/>
              <a:pPr defTabSz="955675">
                <a:defRPr/>
              </a:pPr>
              <a:t>20</a:t>
            </a:fld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mtClean="0"/>
              <a:t>Analogy of backing up. Turn around, see what you want and move directly towards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B015E1-8575-4640-860E-7BBC2A77C582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Neuroplasticity – what circuits do you run regularly that you would like to change?  Frustration?  Fatigue?  Bitterness?  Anger?  Replace our thoughts and we change our physical reality.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Make a decision that today is a beginning.  Rather than having a great experience, having a great beginning.  Use analogy of diving board/pool.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mtClean="0"/>
              <a:t>The </a:t>
            </a:r>
            <a:r>
              <a:rPr lang="en-CA" i="1" smtClean="0">
                <a:hlinkClick r:id="rId3" action="ppaction://hlinkfile" tooltip="Peggy Guggenheim Collection"/>
              </a:rPr>
              <a:t>Peggy Guggenheim Collection</a:t>
            </a:r>
            <a:r>
              <a:rPr lang="en-CA" smtClean="0"/>
              <a:t> is one of the most important museums in Italy for European and American art of the first half of the 20th century. Pieces in her collection embrace </a:t>
            </a:r>
            <a:r>
              <a:rPr lang="en-CA" smtClean="0">
                <a:hlinkClick r:id="rId4" action="ppaction://hlinkfile" tooltip="Cubism"/>
              </a:rPr>
              <a:t>Cubism</a:t>
            </a:r>
            <a:r>
              <a:rPr lang="en-CA" smtClean="0"/>
              <a:t>, </a:t>
            </a:r>
            <a:r>
              <a:rPr lang="en-CA" smtClean="0">
                <a:hlinkClick r:id="rId5" action="ppaction://hlinkfile" tooltip="Surrealism"/>
              </a:rPr>
              <a:t>Surrealism</a:t>
            </a:r>
            <a:r>
              <a:rPr lang="en-CA" smtClean="0"/>
              <a:t> and </a:t>
            </a:r>
            <a:r>
              <a:rPr lang="en-CA" smtClean="0">
                <a:hlinkClick r:id="rId6" action="ppaction://hlinkfile" tooltip="Abstract Expressionism"/>
              </a:rPr>
              <a:t>Abstract Expressionism</a:t>
            </a:r>
            <a:r>
              <a:rPr lang="en-CA" smtClean="0"/>
              <a:t>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75">
              <a:defRPr/>
            </a:pPr>
            <a:fld id="{170C0731-1427-43DB-BA63-094F14AF7795}" type="slidenum">
              <a:rPr lang="en-CA" smtClean="0"/>
              <a:pPr defTabSz="955675">
                <a:defRPr/>
              </a:pPr>
              <a:t>24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60% Obese or Overweight  (36 out of 60ppl)</a:t>
            </a:r>
          </a:p>
          <a:p>
            <a:r>
              <a:rPr lang="en-US" smtClean="0"/>
              <a:t>40%  High Cholesterol</a:t>
            </a:r>
          </a:p>
          <a:p>
            <a:r>
              <a:rPr lang="en-US" smtClean="0"/>
              <a:t>25% get 35% of calories from fat</a:t>
            </a:r>
          </a:p>
          <a:p>
            <a:r>
              <a:rPr lang="en-US" smtClean="0"/>
              <a:t>23% BMI over 30</a:t>
            </a:r>
          </a:p>
          <a:p>
            <a:r>
              <a:rPr lang="en-US" smtClean="0"/>
              <a:t>16.4% High BP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75">
              <a:defRPr/>
            </a:pPr>
            <a:fld id="{635B7D3F-439B-4B66-AB84-A17361D36D55}" type="slidenum">
              <a:rPr lang="en-CA" smtClean="0"/>
              <a:pPr defTabSz="955675">
                <a:defRPr/>
              </a:pPr>
              <a:t>3</a:t>
            </a:fld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mtClean="0"/>
              <a:t>Probably talking to the motivated – we know our culture is in a health crisis.  We can have a very positive impact on our workplace, social circles, and especially within our families – refer to the network phenomena – friends = 57% Sibling = 40%, spouse = 37%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5D893-1BA1-4F15-8125-DD915B15F138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mtClean="0"/>
              <a:t>Physically – exc 20mins or longer, 3 x week </a:t>
            </a:r>
          </a:p>
          <a:p>
            <a:r>
              <a:rPr lang="en-CA" smtClean="0"/>
              <a:t>	accumulated physical activity 60mins most days of the week</a:t>
            </a:r>
          </a:p>
          <a:p>
            <a:r>
              <a:rPr lang="en-CA" smtClean="0"/>
              <a:t>Mentally – overstressed, stimulated</a:t>
            </a:r>
          </a:p>
          <a:p>
            <a:r>
              <a:rPr lang="en-CA" smtClean="0"/>
              <a:t>Emotionally – overstressed, relationships with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05435-7F64-4514-AB04-EEBB78300C54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mtClean="0"/>
              <a:t>Refer to body-mind connection, hardwiring and re-wiring of the brain, importance of connection with positive self-talk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ADF711-07ED-4D50-911D-F8B83E158D7A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mtClean="0"/>
              <a:t>Have them envision making no changes at all, looking down the road at themselves in 2years, 5 years – what will they be doing?  Saying? Feeling?  Functioning?  Level of happiness?  Quality of Life?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75">
              <a:defRPr/>
            </a:pPr>
            <a:fld id="{E403D576-0EEB-46FA-AEBF-B78635C293E1}" type="slidenum">
              <a:rPr lang="en-CA" smtClean="0"/>
              <a:pPr defTabSz="955675">
                <a:defRPr/>
              </a:pPr>
              <a:t>10</a:t>
            </a:fld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mtClean="0"/>
              <a:t>Changes don’t have to be monumental, for the benefits to feel monumental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507A9-8C88-4C71-960B-03AFF8040E73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Focus of today – are you ready?  Do you want to move forward?  How can you recognize which decisions are right for you?  Will see/hear/experience many different options on a myriad of health issues, all of which are good.  Which one(s) are best for you?  Recognize what is your right fit.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CA"/>
              <a:t>(c) 2007 Employer's Edge Inc., All Rights Reserved.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4497D0-3684-4519-84E3-73283565B6F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77938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(c) 2007 Employer's Edge Inc.,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D0E74-39E9-40E2-BCEF-C69157D4923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837620"/>
      </p:ext>
    </p:extLst>
  </p:cSld>
  <p:clrMapOvr>
    <a:masterClrMapping/>
  </p:clrMapOvr>
  <p:transition advTm="3817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CFA0-D07E-43D8-AC52-874C54F4E69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96775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/>
              <a:t>(c) 2007 Employer's Edge Inc.,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B52E63-27CF-4375-966D-2F3D342DD0B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0891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9FD3B9-5C76-4D08-AA6C-569BD90C837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2652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/>
              <a:t>(c) 2007 Employer's Edge Inc.,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AA74FD-DD03-467C-B13A-F4A4AB978FA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3575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(c) 2007 Employer's Edge Inc.,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3815-D0F6-4BCC-8C78-DB0298F47D6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70473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/>
              <a:t>(c) 2007 Employer's Edge Inc.,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EC2A65D-E115-477D-A34A-A6F069F6CB2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2677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446C-3C05-4081-BB77-997D60F57D3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76740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1B8FD-BCC9-4069-9086-25DE797B790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28894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r>
              <a:rPr lang="en-CA"/>
              <a:t>(c) 2007 Employer's Edge Inc.,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D7A29970-F61A-4CDD-8A70-FCF2B1D8B49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3" r:id="rId2"/>
    <p:sldLayoutId id="2147484178" r:id="rId3"/>
    <p:sldLayoutId id="2147484179" r:id="rId4"/>
    <p:sldLayoutId id="2147484180" r:id="rId5"/>
    <p:sldLayoutId id="2147484174" r:id="rId6"/>
    <p:sldLayoutId id="2147484181" r:id="rId7"/>
    <p:sldLayoutId id="2147484175" r:id="rId8"/>
    <p:sldLayoutId id="2147484176" r:id="rId9"/>
    <p:sldLayoutId id="2147484182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2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75"/>
          <p:cNvSpPr>
            <a:spLocks noChangeArrowheads="1"/>
          </p:cNvSpPr>
          <p:nvPr/>
        </p:nvSpPr>
        <p:spPr bwMode="auto">
          <a:xfrm>
            <a:off x="285750" y="1928813"/>
            <a:ext cx="8643938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n-US" sz="44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tx1"/>
                </a:solidFill>
                <a:latin typeface="Arial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Arial" charset="0"/>
              </a:rPr>
              <a:t>Better </a:t>
            </a:r>
            <a:r>
              <a:rPr lang="en-US" sz="4400" b="1" dirty="0">
                <a:solidFill>
                  <a:schemeClr val="tx1"/>
                </a:solidFill>
                <a:latin typeface="Arial" charset="0"/>
              </a:rPr>
              <a:t>Health – Are You Ready?</a:t>
            </a:r>
          </a:p>
          <a:p>
            <a:pPr algn="r"/>
            <a:endParaRPr lang="en-US" sz="4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5" name="Text Box 1079"/>
          <p:cNvSpPr txBox="1">
            <a:spLocks noChangeArrowheads="1"/>
          </p:cNvSpPr>
          <p:nvPr/>
        </p:nvSpPr>
        <p:spPr bwMode="auto">
          <a:xfrm>
            <a:off x="0" y="60007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 smtClean="0">
                <a:solidFill>
                  <a:schemeClr val="tx1"/>
                </a:solidFill>
                <a:latin typeface="Arial" charset="0"/>
              </a:rPr>
              <a:t>www.EWSNetwork.com</a:t>
            </a:r>
            <a:endParaRPr lang="en-US" sz="2800" b="1" u="sng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6320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27088" y="692150"/>
            <a:ext cx="74898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Where you are TODAY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is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result of decisions made up until NOW.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3644900"/>
            <a:ext cx="9143999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Where will YOU be…</a:t>
            </a:r>
          </a:p>
        </p:txBody>
      </p:sp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7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http://ca.wrs.yahoo.com/_ylt=A0WTf2xnr2tMzhMAX2L2FAx./SIG=12pqhuq7a/EXP=1282212071/**http%3a/news.bbc.co.uk/olmedia/1035000/images/_1035161_sleeping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5" descr="http://www.2010vancouver.ca/driveth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12875"/>
            <a:ext cx="2209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http://wzus1.ask.com/r?t=a&amp;d=us&amp;s=a&amp;c=p&amp;ti=1&amp;ai=30751&amp;l=dis&amp;o=15527&amp;sv=0a5c4255&amp;ip=d8b782b7&amp;u=http%3A%2F%2Fimages.payplay.fm%2Fg%2Fi%2Fgiovannaji%2F600%2Fgiovannaj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2679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http://www.womansday.com/var/ezflow_site/storage/images/wd2/content/food/products/trends-in-home-appliances-refrigerators/653181-1-eng-US/Trends-in-Home-Appliances-Refrigerators_full_article_vertic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235743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 descr="http://www.primarytimes.net/images/IrishnewsKeithDuffyFamil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152775" cy="452437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9" descr="http://www.colon-cleanse-with-detox-diet.com/images/benefits-of-drinking-water-0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35" y="1196975"/>
            <a:ext cx="2159736" cy="338415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15" descr="http://t2.gstatic.com/images?q=tbn:ANd9GcR8rQgtK0ZJaFfUPRopUgXNrxp_Pz19Z4LLqRJcXqQoiPhtOmo&amp;t=1&amp;usg=__kaD2acNsA3hMH5an6IBXgfzF81E=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96975"/>
            <a:ext cx="3293523" cy="2794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68313" y="404813"/>
            <a:ext cx="6551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Benefits of small changes</a:t>
            </a:r>
          </a:p>
        </p:txBody>
      </p:sp>
      <p:sp>
        <p:nvSpPr>
          <p:cNvPr id="1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CA" sz="2000" dirty="0" smtClean="0">
                <a:latin typeface="Arial" charset="0"/>
                <a:cs typeface="Arial" charset="0"/>
              </a:rPr>
              <a:t>5-10% weight loss will positively impact health profile</a:t>
            </a:r>
          </a:p>
          <a:p>
            <a:pPr>
              <a:buFont typeface="Arial" charset="0"/>
              <a:buNone/>
            </a:pPr>
            <a:endParaRPr lang="en-CA" sz="16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CA" sz="2000" dirty="0" smtClean="0">
                <a:latin typeface="Arial" charset="0"/>
                <a:cs typeface="Arial" charset="0"/>
              </a:rPr>
              <a:t>Losing 20lbs will decrease the stress on the knee by 40lbs</a:t>
            </a:r>
          </a:p>
          <a:p>
            <a:pPr>
              <a:buFont typeface="Arial" charset="0"/>
              <a:buNone/>
            </a:pPr>
            <a:endParaRPr lang="en-CA" sz="16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CA" sz="2000" dirty="0" smtClean="0">
                <a:latin typeface="Arial" charset="0"/>
                <a:cs typeface="Arial" charset="0"/>
              </a:rPr>
              <a:t>Improving flexibility through hamstrings and low back can decrease pain/discomfort in the flow back</a:t>
            </a:r>
          </a:p>
          <a:p>
            <a:pPr>
              <a:buFont typeface="Arial" charset="0"/>
              <a:buNone/>
            </a:pPr>
            <a:endParaRPr lang="en-CA" sz="16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CA" sz="2000" dirty="0" smtClean="0">
                <a:latin typeface="Arial" charset="0"/>
                <a:cs typeface="Arial" charset="0"/>
              </a:rPr>
              <a:t>Increasing water intake to 1.5-2liters/day helps keep joints lubricated</a:t>
            </a:r>
          </a:p>
          <a:p>
            <a:pPr>
              <a:buFont typeface="Arial" charset="0"/>
              <a:buNone/>
            </a:pPr>
            <a:endParaRPr lang="en-CA" sz="16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CA" sz="2000" dirty="0" smtClean="0">
                <a:latin typeface="Arial" charset="0"/>
                <a:cs typeface="Arial" charset="0"/>
              </a:rPr>
              <a:t>10-12 servings of fruits/vegetables = </a:t>
            </a:r>
          </a:p>
          <a:p>
            <a:pPr>
              <a:buFont typeface="Arial" charset="0"/>
              <a:buNone/>
            </a:pPr>
            <a:endParaRPr lang="en-CA" sz="16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CA" sz="2000" dirty="0" smtClean="0">
                <a:latin typeface="Arial" charset="0"/>
                <a:cs typeface="Arial" charset="0"/>
              </a:rPr>
              <a:t>10mins daily of meditation can improve mental health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68313" y="404813"/>
            <a:ext cx="6551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Benefits of small changes</a:t>
            </a:r>
          </a:p>
        </p:txBody>
      </p:sp>
      <p:sp>
        <p:nvSpPr>
          <p:cNvPr id="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7" descr="http://ca.wrs.yahoo.com/_ylt=A0WTf20Z32pM93UAeyT2FAx./SIG=12i016994/EXP=1282158745/**http%3a/tastenotwaist.files.wordpress.com/2008/07/succes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4600575" cy="20955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971550" y="3500438"/>
            <a:ext cx="72723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Able doesn’t always mean ready and willing…</a:t>
            </a:r>
          </a:p>
        </p:txBody>
      </p:sp>
      <p:sp>
        <p:nvSpPr>
          <p:cNvPr id="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27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5522912" cy="469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Line 9"/>
          <p:cNvSpPr>
            <a:spLocks noChangeShapeType="1"/>
          </p:cNvSpPr>
          <p:nvPr/>
        </p:nvSpPr>
        <p:spPr bwMode="auto">
          <a:xfrm>
            <a:off x="611188" y="3860800"/>
            <a:ext cx="7632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68313" y="404813"/>
            <a:ext cx="6551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Readiness to Change</a:t>
            </a:r>
          </a:p>
        </p:txBody>
      </p:sp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7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78486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Psychology today, Aug 2010 …</a:t>
            </a:r>
          </a:p>
          <a:p>
            <a:pPr>
              <a:spcBef>
                <a:spcPct val="50000"/>
              </a:spcBef>
              <a:defRPr/>
            </a:pP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Lapse is part of the normal model of change.</a:t>
            </a:r>
          </a:p>
          <a:p>
            <a:pPr>
              <a:spcBef>
                <a:spcPct val="50000"/>
              </a:spcBef>
              <a:defRPr/>
            </a:pPr>
            <a:endParaRPr lang="en-US" sz="2800" b="1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The sooner we “forgive” ourselves, the quicker we move forward.</a:t>
            </a:r>
          </a:p>
        </p:txBody>
      </p:sp>
      <p:sp>
        <p:nvSpPr>
          <p:cNvPr id="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6"/>
          <p:cNvSpPr>
            <a:spLocks noChangeArrowheads="1"/>
          </p:cNvSpPr>
          <p:nvPr/>
        </p:nvSpPr>
        <p:spPr bwMode="auto">
          <a:xfrm>
            <a:off x="755650" y="333375"/>
            <a:ext cx="260350" cy="476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0" y="404813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 b="1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0" name="Rectangle 9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444625"/>
            <a:ext cx="4040188" cy="39417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.</a:t>
            </a:r>
            <a:r>
              <a:rPr lang="en-US" sz="2800" smtClean="0">
                <a:latin typeface="Arial" charset="0"/>
                <a:cs typeface="Arial" charset="0"/>
              </a:rPr>
              <a:t>Pressure Words</a:t>
            </a:r>
          </a:p>
          <a:p>
            <a:pPr algn="ctr" eaLnBrk="1" hangingPunct="1">
              <a:lnSpc>
                <a:spcPct val="80000"/>
              </a:lnSpc>
            </a:pPr>
            <a:endParaRPr lang="en-US" sz="280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Char char="×"/>
            </a:pPr>
            <a:r>
              <a:rPr lang="en-US" sz="2800" smtClean="0">
                <a:latin typeface="Arial" charset="0"/>
                <a:cs typeface="Arial" charset="0"/>
              </a:rPr>
              <a:t>Should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Char char="×"/>
            </a:pPr>
            <a:r>
              <a:rPr lang="en-US" sz="2800" smtClean="0">
                <a:latin typeface="Arial" charset="0"/>
                <a:cs typeface="Arial" charset="0"/>
              </a:rPr>
              <a:t>Have to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Char char="×"/>
            </a:pPr>
            <a:r>
              <a:rPr lang="en-US" sz="2800" smtClean="0">
                <a:latin typeface="Arial" charset="0"/>
                <a:cs typeface="Arial" charset="0"/>
              </a:rPr>
              <a:t>Need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Char char="×"/>
            </a:pPr>
            <a:r>
              <a:rPr lang="en-US" sz="2800" smtClean="0">
                <a:latin typeface="Arial" charset="0"/>
                <a:cs typeface="Arial" charset="0"/>
              </a:rPr>
              <a:t>Must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294967295"/>
          </p:nvPr>
        </p:nvSpPr>
        <p:spPr>
          <a:xfrm>
            <a:off x="4645025" y="1444625"/>
            <a:ext cx="4041775" cy="394176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CA" sz="2800" smtClean="0">
                <a:latin typeface="Arial" charset="0"/>
                <a:cs typeface="Arial" charset="0"/>
              </a:rPr>
              <a:t>Ready Words</a:t>
            </a:r>
          </a:p>
          <a:p>
            <a:pPr algn="ctr">
              <a:spcBef>
                <a:spcPct val="0"/>
              </a:spcBef>
            </a:pPr>
            <a:endParaRPr lang="en-CA" sz="2800" smtClean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 typeface="Wingdings" pitchFamily="2" charset="2"/>
              <a:buChar char="v"/>
            </a:pPr>
            <a:r>
              <a:rPr lang="en-CA" sz="2800" smtClean="0">
                <a:latin typeface="Arial" charset="0"/>
                <a:cs typeface="Arial" charset="0"/>
              </a:rPr>
              <a:t>Want</a:t>
            </a:r>
          </a:p>
          <a:p>
            <a:pPr algn="ctr">
              <a:spcBef>
                <a:spcPct val="0"/>
              </a:spcBef>
              <a:buFont typeface="Wingdings" pitchFamily="2" charset="2"/>
              <a:buChar char="v"/>
            </a:pPr>
            <a:r>
              <a:rPr lang="en-CA" sz="2800" smtClean="0">
                <a:latin typeface="Arial" charset="0"/>
                <a:cs typeface="Arial" charset="0"/>
              </a:rPr>
              <a:t>Ready</a:t>
            </a:r>
          </a:p>
          <a:p>
            <a:pPr algn="ctr">
              <a:spcBef>
                <a:spcPct val="0"/>
              </a:spcBef>
              <a:buFont typeface="Wingdings" pitchFamily="2" charset="2"/>
              <a:buChar char="v"/>
            </a:pPr>
            <a:r>
              <a:rPr lang="en-CA" sz="2800" smtClean="0">
                <a:latin typeface="Arial" charset="0"/>
                <a:cs typeface="Arial" charset="0"/>
              </a:rPr>
              <a:t>This feels right</a:t>
            </a:r>
          </a:p>
          <a:p>
            <a:pPr algn="ctr">
              <a:spcBef>
                <a:spcPct val="0"/>
              </a:spcBef>
              <a:buFont typeface="Wingdings 3" pitchFamily="18" charset="2"/>
              <a:buNone/>
            </a:pPr>
            <a:endParaRPr lang="en-CA" sz="2400" smtClean="0">
              <a:latin typeface="Arial" charset="0"/>
              <a:cs typeface="Arial" charset="0"/>
            </a:endParaRPr>
          </a:p>
        </p:txBody>
      </p:sp>
      <p:pic>
        <p:nvPicPr>
          <p:cNvPr id="14347" name="Picture 11" descr="http://ca.wrs.yahoo.com/_ylt=A0WTf2254mpMnWcAZYL2FAx./SIG=138k0ukp3/EXP=1282159673/**http%3a/www.principalspage.com/theblog/wp-content/uploads/2009/08/finger-poi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9"/>
            <a:ext cx="3242048" cy="431981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http://ca.wrs.yahoo.com/_ylt=A0WTf2324mpM23YARTn2FAx./SIG=121a4vjuh/EXP=1282159734/**http%3a/www.healthdiscovery.co.uk/reliev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40" y="1320477"/>
            <a:ext cx="3716236" cy="4340771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468313" y="404813"/>
            <a:ext cx="6551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How do you know?</a:t>
            </a:r>
          </a:p>
        </p:txBody>
      </p:sp>
      <p:sp>
        <p:nvSpPr>
          <p:cNvPr id="10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1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idx="1"/>
          </p:nvPr>
        </p:nvSpPr>
        <p:spPr>
          <a:xfrm>
            <a:off x="611188" y="620713"/>
            <a:ext cx="7858125" cy="4162425"/>
          </a:xfrm>
        </p:spPr>
        <p:txBody>
          <a:bodyPr/>
          <a:lstStyle/>
          <a:p>
            <a:pPr lvl="1" algn="ctr"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“I should lose weight because I have a family history of heart disease.”</a:t>
            </a:r>
          </a:p>
          <a:p>
            <a:pPr lvl="1" algn="ctr"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“I have to start exercising.”</a:t>
            </a:r>
          </a:p>
          <a:p>
            <a:pPr lvl="1" algn="ctr"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“My family said I need to eat better.”</a:t>
            </a:r>
          </a:p>
          <a:p>
            <a:pPr lvl="1" algn="ctr"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“I don’t want to be tired all the time.”</a:t>
            </a:r>
          </a:p>
          <a:p>
            <a:pPr lvl="1" algn="ctr"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“I have got to get my stress under control.”</a:t>
            </a:r>
          </a:p>
          <a:p>
            <a:pPr lvl="1" algn="ctr"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“This just cannot go on any longer.”</a:t>
            </a:r>
          </a:p>
          <a:p>
            <a:pPr lvl="1" eaLnBrk="1" hangingPunct="1">
              <a:lnSpc>
                <a:spcPct val="150000"/>
              </a:lnSpc>
              <a:buFont typeface="Verdana" pitchFamily="34" charset="0"/>
              <a:buNone/>
              <a:defRPr/>
            </a:pPr>
            <a:endParaRPr lang="en-US" sz="24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50000"/>
              </a:lnSpc>
              <a:buFont typeface="Verdana" pitchFamily="34" charset="0"/>
              <a:buNone/>
              <a:defRPr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Feelings:</a:t>
            </a:r>
            <a:r>
              <a:rPr lang="en-US" sz="2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 heaviness, pressure, darkness, foreboding</a:t>
            </a:r>
          </a:p>
          <a:p>
            <a:pPr lvl="1" eaLnBrk="1" hangingPunct="1">
              <a:lnSpc>
                <a:spcPct val="150000"/>
              </a:lnSpc>
              <a:defRPr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50000"/>
              </a:lnSpc>
              <a:buFont typeface="Verdana" pitchFamily="34" charset="0"/>
              <a:buNone/>
              <a:defRPr/>
            </a:pPr>
            <a:r>
              <a:rPr lang="en-US" sz="48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755650" y="404813"/>
            <a:ext cx="7643813" cy="1214437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CA" sz="41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7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323850" y="692150"/>
            <a:ext cx="7978775" cy="5389563"/>
          </a:xfrm>
        </p:spPr>
        <p:txBody>
          <a:bodyPr/>
          <a:lstStyle/>
          <a:p>
            <a:pPr algn="ctr">
              <a:defRPr/>
            </a:pPr>
            <a:r>
              <a:rPr lang="en-US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“That feels right.”</a:t>
            </a:r>
          </a:p>
          <a:p>
            <a:pPr algn="ctr">
              <a:defRPr/>
            </a:pPr>
            <a:r>
              <a:rPr lang="en-US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“I’m excited about this.”</a:t>
            </a:r>
          </a:p>
          <a:p>
            <a:pPr algn="ctr">
              <a:defRPr/>
            </a:pPr>
            <a:r>
              <a:rPr lang="en-US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“I can do that!”</a:t>
            </a:r>
          </a:p>
          <a:p>
            <a:pPr algn="ctr">
              <a:defRPr/>
            </a:pPr>
            <a:r>
              <a:rPr lang="en-US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“This is what I’ve been looking for!”</a:t>
            </a:r>
          </a:p>
          <a:p>
            <a:pPr algn="ctr">
              <a:defRPr/>
            </a:pPr>
            <a:r>
              <a:rPr lang="en-US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“I want to make this change.”</a:t>
            </a:r>
          </a:p>
          <a:p>
            <a:pPr algn="ctr">
              <a:defRPr/>
            </a:pPr>
            <a:r>
              <a:rPr lang="en-US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“I am ready to get going!”</a:t>
            </a:r>
          </a:p>
          <a:p>
            <a:pPr algn="ctr">
              <a:defRPr/>
            </a:pPr>
            <a:r>
              <a:rPr lang="en-US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“Huh!”</a:t>
            </a:r>
          </a:p>
          <a:p>
            <a:pPr>
              <a:defRPr/>
            </a:pPr>
            <a:endParaRPr lang="en-US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en-US" sz="24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US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Feelings:</a:t>
            </a:r>
            <a:r>
              <a:rPr lang="en-US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</a:t>
            </a:r>
            <a:r>
              <a:rPr lang="en-US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lightness, excitement, relief, grounding</a:t>
            </a:r>
          </a:p>
          <a:p>
            <a:pPr>
              <a:defRPr/>
            </a:pPr>
            <a:endParaRPr lang="en-US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http://www.brandywineareanutrition.com/assets/images/foodpla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http://t1.gstatic.com/images?q=tbn:ANd9GcRGfFFLsrR_K6_2pafevctGgRedVqLxteF_KcTVLozu3-nL3Is&amp;t=1&amp;usg=__7rbGsA2LBHmT5t9GMwqAlP9HF88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92375"/>
            <a:ext cx="2303462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http://t0.gstatic.com/images?q=tbn:ANd9GcSOfrN4AMj1X_ng9116iXMW1rvRclKb2ANO4L3GMM98wOHiuRE&amp;t=1&amp;usg=__NJ-Xy1WXFiXAjTxkg2Ski-FJUDc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3481387" cy="259715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 descr="http://t3.gstatic.com/images?q=tbn:ANd9GcRE1amjexseO1Vsu2UpNSCW-nebgKSY-li9Yjuzvkmg1kUIHPg&amp;t=1&amp;usg=__FvxtMZJ2upnbo00yqC4Y03ckb5I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9" y="2563156"/>
            <a:ext cx="3959671" cy="2594631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68313" y="404813"/>
            <a:ext cx="8280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When we say NO to something, we are saying YES to          something else!</a:t>
            </a:r>
          </a:p>
        </p:txBody>
      </p:sp>
      <p:sp>
        <p:nvSpPr>
          <p:cNvPr id="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10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esquire.com/media/cm/esquire/images/diving-board-0808-lg-48709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17" y="908720"/>
            <a:ext cx="5921846" cy="444174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7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 descr="http://t1.gstatic.com/images?q=tbn:ANd9GcSbGXEuLoIM700HzfgYP6f8wdPeoDTp_g4TWzKK3YWnaPdubfk&amp;t=1&amp;usg=__eoJUmJQCC7KcFiT4Smcia0p5IdI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997200"/>
            <a:ext cx="338455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68313" y="404813"/>
            <a:ext cx="82073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Anchoring yourself in the positive makes it easier to let go of the negative.</a:t>
            </a:r>
          </a:p>
        </p:txBody>
      </p:sp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7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	</a:t>
            </a:r>
            <a:endParaRPr lang="en-CA" dirty="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84213" y="1052513"/>
            <a:ext cx="77755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If you don’t know where you are going, you’ll end up someplace else.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en-US" sz="28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Yogi Berra</a:t>
            </a:r>
          </a:p>
        </p:txBody>
      </p:sp>
      <p:sp>
        <p:nvSpPr>
          <p:cNvPr id="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7"/>
          <p:cNvSpPr>
            <a:spLocks noGrp="1" noChangeArrowheads="1"/>
          </p:cNvSpPr>
          <p:nvPr>
            <p:ph idx="1"/>
          </p:nvPr>
        </p:nvSpPr>
        <p:spPr>
          <a:xfrm>
            <a:off x="428625" y="1500188"/>
            <a:ext cx="8358188" cy="47863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CA" sz="10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CA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Where the body goes, the mind will follow.</a:t>
            </a:r>
            <a:endParaRPr lang="en-US" sz="40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9700" name="Picture 2" descr="http://t3.gstatic.com/images?q=tbn:ANd9GcSpvimf1PCPgked3i_yPskoKT2dqIR-6K7TqGY1EpMEuVKn7SI&amp;t=1&amp;usg=__g08eUn7Sa82_v_rokcZxxbfAyB4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3097212" cy="270986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68313" y="404813"/>
            <a:ext cx="828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Where your mind goes, the body will follow.</a:t>
            </a:r>
          </a:p>
        </p:txBody>
      </p:sp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7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27088" y="404813"/>
            <a:ext cx="74168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4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What do you get out of today?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Where is the best place to start?</a:t>
            </a:r>
          </a:p>
        </p:txBody>
      </p:sp>
      <p:sp>
        <p:nvSpPr>
          <p:cNvPr id="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 algn="ctr">
              <a:buFont typeface="Wingdings 3" pitchFamily="18" charset="2"/>
              <a:buNone/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Peggy Guggenheim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“A whim of iron…”</a:t>
            </a:r>
          </a:p>
        </p:txBody>
      </p:sp>
      <p:pic>
        <p:nvPicPr>
          <p:cNvPr id="31748" name="Picture 6" descr="http://4.bp.blogspot.com/_mb6hU_h-MnE/SiPuuLrq8cI/AAAAAAAACiA/G_0KiRBSeZc/s400/409095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20713"/>
            <a:ext cx="3810000" cy="347662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900113" y="1628775"/>
            <a:ext cx="7478712" cy="25209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main thing is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 keep the main thing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main thing.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-323850" y="4508500"/>
            <a:ext cx="828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Mike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Lipkin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" name="Picture 2" descr="http://www.esquire.com/media/cm/esquire/images/diving-board-0808-lg-48709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6497637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http://2.bp.blogspot.com/_dnu7VlXk3t4/S9Xw252znfI/AAAAAAAAANo/rxlqq7VxWYM/s1600/119481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7345363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0" y="5636662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1236"/>
                </a:solidFill>
                <a:latin typeface="Arial" charset="0"/>
                <a:cs typeface="Arial" charset="0"/>
              </a:rPr>
              <a:t>Garth </a:t>
            </a:r>
            <a:r>
              <a:rPr lang="en-US" sz="1800" b="1" dirty="0" smtClean="0">
                <a:solidFill>
                  <a:srgbClr val="001236"/>
                </a:solidFill>
                <a:latin typeface="Arial" charset="0"/>
                <a:cs typeface="Arial" charset="0"/>
              </a:rPr>
              <a:t>Jansen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001236"/>
                </a:solidFill>
                <a:latin typeface="Arial" charset="0"/>
                <a:cs typeface="Arial" charset="0"/>
              </a:rPr>
              <a:t>Corporate Wellness Specialist, Employee </a:t>
            </a:r>
            <a:r>
              <a:rPr lang="en-US" sz="1800" b="1" dirty="0">
                <a:solidFill>
                  <a:srgbClr val="001236"/>
                </a:solidFill>
                <a:latin typeface="Arial" charset="0"/>
                <a:cs typeface="Arial" charset="0"/>
              </a:rPr>
              <a:t>Wellness Solutions Network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 u="sng" dirty="0">
                <a:solidFill>
                  <a:srgbClr val="001236"/>
                </a:solidFill>
                <a:latin typeface="Arial" charset="0"/>
                <a:cs typeface="Arial" charset="0"/>
              </a:rPr>
              <a:t>www.EWSNetwork.com</a:t>
            </a:r>
            <a:r>
              <a:rPr lang="en-US" sz="1400" b="1" dirty="0">
                <a:solidFill>
                  <a:srgbClr val="001236"/>
                </a:solidFill>
                <a:latin typeface="Arial" charset="0"/>
                <a:cs typeface="Arial" charset="0"/>
              </a:rPr>
              <a:t>   I  </a:t>
            </a:r>
            <a:r>
              <a:rPr lang="en-US" sz="1400" b="1" u="sng" dirty="0">
                <a:solidFill>
                  <a:srgbClr val="001236"/>
                </a:solidFill>
                <a:latin typeface="Arial" charset="0"/>
                <a:cs typeface="Arial" charset="0"/>
              </a:rPr>
              <a:t>garth@EWSNetwork.com</a:t>
            </a:r>
            <a:r>
              <a:rPr lang="en-US" sz="1400" b="1" dirty="0">
                <a:solidFill>
                  <a:srgbClr val="001236"/>
                </a:solidFill>
                <a:latin typeface="Arial" charset="0"/>
                <a:cs typeface="Arial" charset="0"/>
              </a:rPr>
              <a:t>   I  519.860.0502</a:t>
            </a:r>
            <a:endParaRPr lang="en-CA" sz="1400" b="1" dirty="0">
              <a:solidFill>
                <a:srgbClr val="001236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86" y="836712"/>
            <a:ext cx="9130613" cy="40324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Thank you.</a:t>
            </a:r>
            <a:br>
              <a:rPr lang="en-US" sz="3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Questions now or later?</a:t>
            </a:r>
            <a:endParaRPr lang="en-CA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196975"/>
            <a:ext cx="36734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72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84313"/>
            <a:ext cx="7929563" cy="4714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W.H.O.</a:t>
            </a:r>
            <a:r>
              <a:rPr lang="en-US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states that we now have more people on our planet dying of overweight / obesity issues than we do of starvation.</a:t>
            </a:r>
            <a:endParaRPr lang="en-US" sz="1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Obesity  - </a:t>
            </a:r>
            <a:r>
              <a:rPr lang="en-US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Annual medical expenditures are 36% higher for obese adults vs. those of normal weight.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Blood Pressure  - </a:t>
            </a:r>
            <a:r>
              <a:rPr lang="en-US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16.4% of Canadians aged 12 or older reported that they had high blood pressure.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Cholesterol - </a:t>
            </a:r>
            <a:r>
              <a:rPr lang="en-US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40% of Canadian adults have high cholesterol. (heartandstoke.com)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Diabetes  - </a:t>
            </a:r>
            <a:r>
              <a:rPr lang="en-US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Type II diabetes is 5 times more common among obese people.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Stress and Depression - </a:t>
            </a:r>
            <a:r>
              <a:rPr lang="en-US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30% of all disability recorded at work, 55% of EAP cost and 19% of Absenteeism. (</a:t>
            </a:r>
            <a:r>
              <a:rPr lang="en-US" sz="18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Tangri's</a:t>
            </a:r>
            <a:r>
              <a:rPr lang="en-US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research)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68313" y="404813"/>
            <a:ext cx="504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It’s a fact…</a:t>
            </a:r>
          </a:p>
        </p:txBody>
      </p:sp>
      <p:sp>
        <p:nvSpPr>
          <p:cNvPr id="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8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10" descr="http://www.dreamstime.com/blood-cells-thumb1486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782762" cy="133667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562600" y="6096000"/>
            <a:ext cx="3429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102" name="Rectangle 7"/>
          <p:cNvSpPr>
            <a:spLocks noGrp="1" noChangeArrowheads="1"/>
          </p:cNvSpPr>
          <p:nvPr>
            <p:ph idx="1"/>
          </p:nvPr>
        </p:nvSpPr>
        <p:spPr>
          <a:xfrm>
            <a:off x="323528" y="1772815"/>
            <a:ext cx="8496622" cy="4320009"/>
          </a:xfrm>
        </p:spPr>
        <p:txBody>
          <a:bodyPr/>
          <a:lstStyle/>
          <a:p>
            <a:r>
              <a:rPr lang="en-CA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The cells in your digestive track are replaced every 3 to 4 days.</a:t>
            </a:r>
          </a:p>
          <a:p>
            <a:pPr>
              <a:buFont typeface="Wingdings 3" pitchFamily="18" charset="2"/>
              <a:buNone/>
            </a:pPr>
            <a:endParaRPr lang="en-CA" sz="16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en-CA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Red blood cells are replaced every 120 days.</a:t>
            </a:r>
          </a:p>
          <a:p>
            <a:pPr>
              <a:buFont typeface="Wingdings 3" pitchFamily="18" charset="2"/>
              <a:buNone/>
            </a:pPr>
            <a:endParaRPr lang="en-CA" sz="16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en-CA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All of the protein in muscle cells is replaced every 120 days.</a:t>
            </a:r>
          </a:p>
          <a:p>
            <a:pPr>
              <a:buFont typeface="Wingdings 3" pitchFamily="18" charset="2"/>
              <a:buNone/>
            </a:pPr>
            <a:endParaRPr lang="en-CA" sz="16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en-CA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All the protein in the brain is replaced twice a year.</a:t>
            </a:r>
          </a:p>
          <a:p>
            <a:pPr>
              <a:buFont typeface="Wingdings 3" pitchFamily="18" charset="2"/>
              <a:buNone/>
            </a:pPr>
            <a:endParaRPr lang="en-CA" sz="16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en-CA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Even the protein in bone structure is completely replaced every 3 to 4 years. </a:t>
            </a:r>
          </a:p>
          <a:p>
            <a:pPr>
              <a:buFont typeface="Wingdings 3" pitchFamily="18" charset="2"/>
              <a:buNone/>
            </a:pPr>
            <a:endParaRPr lang="en-CA" sz="16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en-CA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10 billion new white blood cells a day.</a:t>
            </a:r>
          </a:p>
          <a:p>
            <a:pPr algn="r"/>
            <a:endParaRPr lang="en-CA" sz="1800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r"/>
            <a:r>
              <a:rPr lang="en-CA" sz="16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Source: Well Assured guide to Better Nutrition, Dr. Len </a:t>
            </a:r>
            <a:r>
              <a:rPr lang="en-CA" sz="1600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Kravitz</a:t>
            </a:r>
            <a:endParaRPr lang="en-CA" sz="1600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68313" y="404813"/>
            <a:ext cx="6551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WHO you Are, WHAT you Eat, WHEN you Move, and HOW you Think</a:t>
            </a:r>
          </a:p>
        </p:txBody>
      </p:sp>
      <p:sp>
        <p:nvSpPr>
          <p:cNvPr id="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t1.gstatic.com/images?q=tbn:ANd9GcTfYbsu37h50mIm9y-UEWuDAwkGQQF2m2Ocl4bjEMHAdqqli-A&amp;t=1&amp;usg=__6TbgDpLuPgE8SY3SuQnxlFSPkrU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2843212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68313" y="404813"/>
            <a:ext cx="6551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Why Better Health?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11561" y="2492375"/>
            <a:ext cx="75608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We can be worrying about what 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may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happen, or a working on a model about what 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can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happen.</a:t>
            </a:r>
          </a:p>
        </p:txBody>
      </p:sp>
      <p:sp>
        <p:nvSpPr>
          <p:cNvPr id="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8"/>
          <p:cNvSpPr>
            <a:spLocks noGrp="1"/>
          </p:cNvSpPr>
          <p:nvPr>
            <p:ph type="body" sz="half" idx="1"/>
          </p:nvPr>
        </p:nvSpPr>
        <p:spPr>
          <a:xfrm>
            <a:off x="685800" y="1844675"/>
            <a:ext cx="3810000" cy="201637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CA" sz="4400" b="1" dirty="0" smtClean="0">
                <a:solidFill>
                  <a:srgbClr val="002060"/>
                </a:solidFill>
                <a:latin typeface="Arial" charset="0"/>
              </a:rPr>
              <a:t>Abuse	</a:t>
            </a:r>
          </a:p>
        </p:txBody>
      </p:sp>
      <p:pic>
        <p:nvPicPr>
          <p:cNvPr id="13316" name="Picture 7" descr="http://alcoholism.neillneill.com/wp-content/uploads/image/functioning%20alcoholic%20business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95" y="1844675"/>
            <a:ext cx="4953000" cy="329723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68313" y="404813"/>
            <a:ext cx="6551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Self-Evaluation</a:t>
            </a:r>
          </a:p>
        </p:txBody>
      </p:sp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7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CA" sz="4400" b="1" dirty="0" err="1" smtClean="0">
                <a:latin typeface="Arial" charset="0"/>
              </a:rPr>
              <a:t>Mis</a:t>
            </a:r>
            <a:r>
              <a:rPr lang="en-CA" sz="4400" b="1" dirty="0" smtClean="0">
                <a:latin typeface="Arial" charset="0"/>
              </a:rPr>
              <a:t>-use</a:t>
            </a:r>
            <a:r>
              <a:rPr lang="en-CA" dirty="0" smtClean="0">
                <a:latin typeface="Arial" charset="0"/>
              </a:rPr>
              <a:t>	</a:t>
            </a:r>
          </a:p>
        </p:txBody>
      </p:sp>
      <p:pic>
        <p:nvPicPr>
          <p:cNvPr id="14339" name="Picture 7" descr="http://assets.nydailynews.com/img/2009/05/30/alg_overweight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1989138"/>
            <a:ext cx="5006975" cy="33147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68313" y="404813"/>
            <a:ext cx="6551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Self-Evaluation</a:t>
            </a:r>
          </a:p>
        </p:txBody>
      </p:sp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7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8"/>
          <p:cNvSpPr>
            <a:spLocks noGrp="1"/>
          </p:cNvSpPr>
          <p:nvPr>
            <p:ph type="body" sz="half" idx="1"/>
          </p:nvPr>
        </p:nvSpPr>
        <p:spPr>
          <a:xfrm>
            <a:off x="1835696" y="1844824"/>
            <a:ext cx="2660104" cy="4251176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CA" sz="4400" b="1" dirty="0" smtClean="0">
                <a:latin typeface="Arial" charset="0"/>
              </a:rPr>
              <a:t>Use</a:t>
            </a:r>
            <a:r>
              <a:rPr lang="en-CA" dirty="0" smtClean="0"/>
              <a:t>	</a:t>
            </a:r>
          </a:p>
        </p:txBody>
      </p:sp>
      <p:pic>
        <p:nvPicPr>
          <p:cNvPr id="15363" name="Picture 7" descr="http://eszence.com/wp-content/uploads/2010/07/healthy_diet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1456297"/>
            <a:ext cx="3287712" cy="436403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68313" y="404813"/>
            <a:ext cx="6551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Self-Evaluation</a:t>
            </a:r>
          </a:p>
        </p:txBody>
      </p:sp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7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7067550" cy="4525962"/>
          </a:xfrm>
        </p:spPr>
        <p:txBody>
          <a:bodyPr/>
          <a:lstStyle/>
          <a:p>
            <a:r>
              <a:rPr lang="en-CA" sz="2800" b="1" smtClean="0">
                <a:latin typeface="Arial" charset="0"/>
                <a:cs typeface="Arial" charset="0"/>
              </a:rPr>
              <a:t>Physical</a:t>
            </a:r>
            <a:r>
              <a:rPr lang="en-CA" sz="2800" smtClean="0">
                <a:latin typeface="Arial" charset="0"/>
                <a:cs typeface="Arial" charset="0"/>
              </a:rPr>
              <a:t> </a:t>
            </a:r>
          </a:p>
          <a:p>
            <a:pPr lvl="2">
              <a:buFont typeface="Wingdings 2" pitchFamily="18" charset="2"/>
              <a:buNone/>
            </a:pPr>
            <a:r>
              <a:rPr lang="en-CA" sz="2800" smtClean="0">
                <a:latin typeface="Arial" charset="0"/>
                <a:cs typeface="Arial" charset="0"/>
              </a:rPr>
              <a:t> nutrition, activity, rest</a:t>
            </a:r>
          </a:p>
          <a:p>
            <a:endParaRPr lang="en-CA" smtClean="0">
              <a:latin typeface="Arial" charset="0"/>
              <a:cs typeface="Arial" charset="0"/>
            </a:endParaRPr>
          </a:p>
          <a:p>
            <a:r>
              <a:rPr lang="en-CA" b="1" smtClean="0">
                <a:latin typeface="Arial" charset="0"/>
                <a:cs typeface="Arial" charset="0"/>
              </a:rPr>
              <a:t>Mental</a:t>
            </a:r>
            <a:r>
              <a:rPr lang="en-CA" smtClean="0">
                <a:latin typeface="Arial" charset="0"/>
                <a:cs typeface="Arial" charset="0"/>
              </a:rPr>
              <a:t> </a:t>
            </a:r>
          </a:p>
          <a:p>
            <a:pPr>
              <a:buFont typeface="Wingdings 3" pitchFamily="18" charset="2"/>
              <a:buNone/>
            </a:pPr>
            <a:r>
              <a:rPr lang="en-CA" smtClean="0">
                <a:latin typeface="Arial" charset="0"/>
                <a:cs typeface="Arial" charset="0"/>
              </a:rPr>
              <a:t>	 stimulation, rest</a:t>
            </a:r>
          </a:p>
          <a:p>
            <a:endParaRPr lang="en-CA" smtClean="0">
              <a:latin typeface="Arial" charset="0"/>
              <a:cs typeface="Arial" charset="0"/>
            </a:endParaRPr>
          </a:p>
          <a:p>
            <a:r>
              <a:rPr lang="en-CA" b="1" smtClean="0">
                <a:latin typeface="Arial" charset="0"/>
                <a:cs typeface="Arial" charset="0"/>
              </a:rPr>
              <a:t>Emotional</a:t>
            </a:r>
            <a:r>
              <a:rPr lang="en-CA" smtClean="0">
                <a:latin typeface="Arial" charset="0"/>
                <a:cs typeface="Arial" charset="0"/>
              </a:rPr>
              <a:t> </a:t>
            </a:r>
          </a:p>
          <a:p>
            <a:pPr>
              <a:buFont typeface="Wingdings 3" pitchFamily="18" charset="2"/>
              <a:buNone/>
            </a:pPr>
            <a:r>
              <a:rPr lang="en-CA" smtClean="0">
                <a:latin typeface="Arial" charset="0"/>
                <a:cs typeface="Arial" charset="0"/>
              </a:rPr>
              <a:t>     stress management, </a:t>
            </a:r>
          </a:p>
          <a:p>
            <a:pPr>
              <a:buFont typeface="Wingdings 3" pitchFamily="18" charset="2"/>
              <a:buNone/>
            </a:pPr>
            <a:r>
              <a:rPr lang="en-CA" smtClean="0">
                <a:latin typeface="Arial" charset="0"/>
                <a:cs typeface="Arial" charset="0"/>
              </a:rPr>
              <a:t>     relationships, rest</a:t>
            </a:r>
          </a:p>
          <a:p>
            <a:endParaRPr lang="en-CA" smtClean="0"/>
          </a:p>
        </p:txBody>
      </p:sp>
      <p:pic>
        <p:nvPicPr>
          <p:cNvPr id="19462" name="Picture 6" descr="http://www.healthnatural.net/Images/HEALTHY_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836613"/>
            <a:ext cx="1547812" cy="186055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t1.gstatic.com/images?q=tbn:ANd9GcQot6ZJmTw8Kv-SANajNMATHgn-1SRt9VYxtjcp8Npgh1zc58g&amp;t=1&amp;usg=__gLzfaItDWC3sRO6mlTsjRTt65Rw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65400"/>
            <a:ext cx="1711325" cy="171132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t3.gstatic.com/images?q=tbn:ANd9GcSTIYRES3ctpIUDpb9-QEq48RiDehiHLbRZKXnXcTqJRFvgR7k&amp;t=1&amp;usg=__OM4Z8oaifY3RT-PF7HUZtMzESB8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68313" y="404813"/>
            <a:ext cx="6551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Our-Selves as a Whole</a:t>
            </a:r>
          </a:p>
        </p:txBody>
      </p:sp>
      <p:sp>
        <p:nvSpPr>
          <p:cNvPr id="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9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WSNetwork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7CBF33"/>
      </a:accent1>
      <a:accent2>
        <a:srgbClr val="DA1F28"/>
      </a:accent2>
      <a:accent3>
        <a:srgbClr val="002060"/>
      </a:accent3>
      <a:accent4>
        <a:srgbClr val="002060"/>
      </a:accent4>
      <a:accent5>
        <a:srgbClr val="474B78"/>
      </a:accent5>
      <a:accent6>
        <a:srgbClr val="7CBF33"/>
      </a:accent6>
      <a:hlink>
        <a:srgbClr val="7CBF33"/>
      </a:hlink>
      <a:folHlink>
        <a:srgbClr val="00206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8897</TotalTime>
  <Words>1139</Words>
  <Application>Microsoft Office PowerPoint</Application>
  <PresentationFormat>On-screen Show (4:3)</PresentationFormat>
  <Paragraphs>209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Tahoma</vt:lpstr>
      <vt:lpstr>Arial</vt:lpstr>
      <vt:lpstr>Lucida Sans Unicode</vt:lpstr>
      <vt:lpstr>Wingdings 3</vt:lpstr>
      <vt:lpstr>Verdana</vt:lpstr>
      <vt:lpstr>Wingdings 2</vt:lpstr>
      <vt:lpstr>Times New Roman</vt:lpstr>
      <vt:lpstr>Calibri</vt:lpstr>
      <vt:lpstr>Wingdings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  Thank you. Questions now or later?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Wellness a Priority? by Employer’s Edge Inc.</dc:title>
  <dc:creator>Employers' Edge Inc.</dc:creator>
  <cp:lastModifiedBy>Garth Jansen</cp:lastModifiedBy>
  <cp:revision>380</cp:revision>
  <dcterms:created xsi:type="dcterms:W3CDTF">2007-04-09T16:01:58Z</dcterms:created>
  <dcterms:modified xsi:type="dcterms:W3CDTF">2011-11-30T13:46:21Z</dcterms:modified>
</cp:coreProperties>
</file>