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9"/>
  </p:notesMasterIdLst>
  <p:handoutMasterIdLst>
    <p:handoutMasterId r:id="rId20"/>
  </p:handoutMasterIdLst>
  <p:sldIdLst>
    <p:sldId id="256" r:id="rId2"/>
    <p:sldId id="260" r:id="rId3"/>
    <p:sldId id="280" r:id="rId4"/>
    <p:sldId id="308" r:id="rId5"/>
    <p:sldId id="281" r:id="rId6"/>
    <p:sldId id="283" r:id="rId7"/>
    <p:sldId id="303" r:id="rId8"/>
    <p:sldId id="304" r:id="rId9"/>
    <p:sldId id="284" r:id="rId10"/>
    <p:sldId id="285" r:id="rId11"/>
    <p:sldId id="287" r:id="rId12"/>
    <p:sldId id="289" r:id="rId13"/>
    <p:sldId id="307" r:id="rId14"/>
    <p:sldId id="295" r:id="rId15"/>
    <p:sldId id="294" r:id="rId16"/>
    <p:sldId id="305" r:id="rId17"/>
    <p:sldId id="309" r:id="rId18"/>
  </p:sldIdLst>
  <p:sldSz cx="9144000" cy="6858000" type="letter"/>
  <p:notesSz cx="6858000" cy="9313863"/>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0000A4"/>
    <a:srgbClr val="0000CC"/>
    <a:srgbClr val="C0C0C0"/>
    <a:srgbClr val="4D4D4D"/>
    <a:srgbClr val="FF0000"/>
    <a:srgbClr val="3366FF"/>
    <a:srgbClr val="BCBC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27" autoAdjust="0"/>
    <p:restoredTop sz="96655" autoAdjust="0"/>
  </p:normalViewPr>
  <p:slideViewPr>
    <p:cSldViewPr>
      <p:cViewPr varScale="1">
        <p:scale>
          <a:sx n="72" d="100"/>
          <a:sy n="72" d="100"/>
        </p:scale>
        <p:origin x="-840" y="-90"/>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notesViewPr>
    <p:cSldViewPr>
      <p:cViewPr varScale="1">
        <p:scale>
          <a:sx n="62" d="100"/>
          <a:sy n="62" d="100"/>
        </p:scale>
        <p:origin x="-2490" y="-84"/>
      </p:cViewPr>
      <p:guideLst>
        <p:guide orient="horz" pos="29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CA"/>
          </a:p>
        </p:txBody>
      </p:sp>
      <p:sp>
        <p:nvSpPr>
          <p:cNvPr id="49155"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CA"/>
          </a:p>
        </p:txBody>
      </p:sp>
      <p:sp>
        <p:nvSpPr>
          <p:cNvPr id="49156" name="Rectangle 4"/>
          <p:cNvSpPr>
            <a:spLocks noGrp="1" noChangeArrowheads="1"/>
          </p:cNvSpPr>
          <p:nvPr>
            <p:ph type="ftr" sz="quarter" idx="2"/>
          </p:nvPr>
        </p:nvSpPr>
        <p:spPr bwMode="auto">
          <a:xfrm>
            <a:off x="0" y="884872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CA"/>
          </a:p>
        </p:txBody>
      </p:sp>
      <p:sp>
        <p:nvSpPr>
          <p:cNvPr id="49157" name="Rectangle 5"/>
          <p:cNvSpPr>
            <a:spLocks noGrp="1" noChangeArrowheads="1"/>
          </p:cNvSpPr>
          <p:nvPr>
            <p:ph type="sldNum" sz="quarter" idx="3"/>
          </p:nvPr>
        </p:nvSpPr>
        <p:spPr bwMode="auto">
          <a:xfrm>
            <a:off x="3886200" y="884872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C7A7869-0643-407D-BBF5-F5B1CE9321D8}" type="slidenum">
              <a:rPr lang="en-CA"/>
              <a:pPr>
                <a:defRPr/>
              </a:pPr>
              <a:t>‹#›</a:t>
            </a:fld>
            <a:endParaRPr lang="en-CA"/>
          </a:p>
        </p:txBody>
      </p:sp>
    </p:spTree>
    <p:extLst>
      <p:ext uri="{BB962C8B-B14F-4D97-AF65-F5344CB8AC3E}">
        <p14:creationId xmlns:p14="http://schemas.microsoft.com/office/powerpoint/2010/main" val="3149149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0835"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Rot="1" noChangeArrowheads="1" noTextEdit="1"/>
          </p:cNvSpPr>
          <p:nvPr>
            <p:ph type="sldImg" idx="2"/>
          </p:nvPr>
        </p:nvSpPr>
        <p:spPr bwMode="auto">
          <a:xfrm>
            <a:off x="1101725" y="698500"/>
            <a:ext cx="4654550"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5"/>
          <p:cNvSpPr>
            <a:spLocks noGrp="1" noChangeArrowheads="1"/>
          </p:cNvSpPr>
          <p:nvPr>
            <p:ph type="body" sz="quarter" idx="3"/>
          </p:nvPr>
        </p:nvSpPr>
        <p:spPr bwMode="auto">
          <a:xfrm>
            <a:off x="685800" y="4424363"/>
            <a:ext cx="5486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0838" name="Rectangle 6"/>
          <p:cNvSpPr>
            <a:spLocks noGrp="1" noChangeArrowheads="1"/>
          </p:cNvSpPr>
          <p:nvPr>
            <p:ph type="ftr" sz="quarter" idx="4"/>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0839" name="Rectangle 7"/>
          <p:cNvSpPr>
            <a:spLocks noGrp="1" noChangeArrowheads="1"/>
          </p:cNvSpPr>
          <p:nvPr>
            <p:ph type="sldNum" sz="quarter" idx="5"/>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9CA370-AF18-44F3-A419-16C2E8C89B35}" type="slidenum">
              <a:rPr lang="en-US"/>
              <a:pPr>
                <a:defRPr/>
              </a:pPr>
              <a:t>‹#›</a:t>
            </a:fld>
            <a:endParaRPr lang="en-US"/>
          </a:p>
        </p:txBody>
      </p:sp>
    </p:spTree>
    <p:extLst>
      <p:ext uri="{BB962C8B-B14F-4D97-AF65-F5344CB8AC3E}">
        <p14:creationId xmlns:p14="http://schemas.microsoft.com/office/powerpoint/2010/main" val="20525622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Three strategies in maintaining energy and a healthy metabolic rate [ability to consume food and use it as energy] we’re going to explore are….</a:t>
            </a:r>
          </a:p>
          <a:p>
            <a:endParaRPr lang="en-US" smtClean="0"/>
          </a:p>
          <a:p>
            <a:r>
              <a:rPr lang="en-US" smtClean="0"/>
              <a:t>These are the three strategies we’ll be targeting today.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Eat at the right times will train the body to know it’s going to be fed on a schedule. The more on a schedule the body is trained and knows it will be fed, the less fat storage and subsequent weight gain happens. The less we eat on a schedule, the more apt our bodies are to hold onto the food and calories we consume. Our bodies go into storage mode or starvation mode if it’s not fed frequently. It actually wonders when it will be fed again. The fat storage picks up as a survival mechanism.</a:t>
            </a:r>
          </a:p>
          <a:p>
            <a:endParaRPr lang="en-US" smtClean="0"/>
          </a:p>
          <a:p>
            <a:r>
              <a:rPr lang="en-US" smtClean="0"/>
              <a:t>Men hold their weight around the mid section, women hold their weight between stomach, hips and thigh – typically [point to your body in these areas]. </a:t>
            </a:r>
          </a:p>
          <a:p>
            <a:endParaRPr lang="en-US" smtClean="0"/>
          </a:p>
          <a:p>
            <a:r>
              <a:rPr lang="en-US" smtClean="0"/>
              <a:t>Go through points.</a:t>
            </a:r>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Again, ideally for the body, eating every three hours is recommended. Again, here’s why…explain the two slides with arm motions for interaction.</a:t>
            </a:r>
          </a:p>
          <a:p>
            <a:endParaRPr lang="en-US" smtClean="0"/>
          </a:p>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As this slide is sequencing, you can explain it. Say that this slide looks more confusing than it really is. Let me show you [show the audience using your hands and arms….see video for what I mean].</a:t>
            </a:r>
          </a:p>
          <a:p>
            <a:endParaRPr lang="en-US" smtClean="0"/>
          </a:p>
          <a:p>
            <a:r>
              <a:rPr lang="en-US" smtClean="0"/>
              <a:t>Food goes in, into the stomach, into the bloodstream. Insulin, a hormone, is triggered to send Pac Men to the blood stream to transport the sugar to other areas of the body – cells, tissues, fat storage, liver, heart, lungs, etc… If these pacmen move too quickly, what happens? Our blood sugar drops, we are fatigued and we crave more sugar to make our levels high again. If these pacmen move more slowly and continual, your blood sugars remain even with little drops in sugar and in subsequent energy. The trick is WHAT we consume….and we’ll target that coming up.</a:t>
            </a:r>
          </a:p>
          <a:p>
            <a:endParaRPr lang="en-US" smtClean="0"/>
          </a:p>
          <a:p>
            <a:endParaRPr lang="en-US" smtClean="0"/>
          </a:p>
          <a:p>
            <a:endParaRPr lang="en-US" smtClean="0"/>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second strategy is choosing the right things to eat. We’re going to focus on three of the main macronutrients today – carbohydrates, protein and fats.</a:t>
            </a:r>
          </a:p>
          <a:p>
            <a:endParaRPr lang="en-US" smtClean="0"/>
          </a:p>
          <a:p>
            <a:r>
              <a:rPr lang="en-US" smtClean="0"/>
              <a:t>To start with, let’s take a look at carbohydrates. Now, I want to keep this as simple as possible. I want you to think about cards as two types – DRY and WET. The DRY carbs would include cereals, breads, wraps, rice, pasta,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Does anyone know about the glycemic index? Take a look at your GI tip sheet. You may take a look at it and feel free to ask us any questions about it. It all comes down to the sugar content of the food and how quickly it appears in the blood and how quickly it escapes to the fat storage cells.</a:t>
            </a:r>
          </a:p>
          <a:p>
            <a:endParaRPr lang="en-US" smtClean="0"/>
          </a:p>
          <a:p>
            <a:r>
              <a:rPr lang="en-US" smtClean="0"/>
              <a:t>Let me know show you an example….HOLD UP WHEAT AND WHITE PASTA. So, “what’s the difference between these two – white and whole wheat’?? Hopefully they’ll yell some answers out. The main difference is how much sugar and fibre are in these two products. The whole wheat one has much more fibre and protein – which means is has less sugar. Versus, the white one here has less fibre and protein and it has more sugar. The difference is how the pac men react…remember, they LOVE sugar. If we have a diet high in refined carbs, our sugar intake is high which means we’re more prone to fatigue, cravings and weight gain. </a:t>
            </a:r>
          </a:p>
          <a:p>
            <a:endParaRPr lang="en-US" smtClean="0"/>
          </a:p>
          <a:p>
            <a:endParaRPr lang="en-US" smtClean="0"/>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sz="900" smtClean="0"/>
              <a:t>The second type of carbohydrate – are the WET ones</a:t>
            </a:r>
          </a:p>
          <a:p>
            <a:pPr>
              <a:lnSpc>
                <a:spcPct val="90000"/>
              </a:lnSpc>
            </a:pPr>
            <a:endParaRPr lang="en-US" sz="900" smtClean="0"/>
          </a:p>
          <a:p>
            <a:pPr>
              <a:lnSpc>
                <a:spcPct val="90000"/>
              </a:lnSpc>
            </a:pPr>
            <a:r>
              <a:rPr lang="en-US" sz="900" smtClean="0"/>
              <a:t>Did you know that fruits and vegs are carbohydrates? </a:t>
            </a:r>
          </a:p>
          <a:p>
            <a:pPr>
              <a:lnSpc>
                <a:spcPct val="90000"/>
              </a:lnSpc>
            </a:pPr>
            <a:endParaRPr lang="en-US" sz="900" smtClean="0"/>
          </a:p>
          <a:p>
            <a:pPr>
              <a:lnSpc>
                <a:spcPct val="90000"/>
              </a:lnSpc>
            </a:pPr>
            <a:r>
              <a:rPr lang="en-US" sz="900" smtClean="0"/>
              <a:t>The great thing about this type of carbohydrate is they are chalk full of vitamins, minerals, fibre and water.</a:t>
            </a:r>
          </a:p>
          <a:p>
            <a:pPr>
              <a:lnSpc>
                <a:spcPct val="90000"/>
              </a:lnSpc>
            </a:pPr>
            <a:endParaRPr lang="en-US" sz="900" smtClean="0"/>
          </a:p>
          <a:p>
            <a:pPr>
              <a:lnSpc>
                <a:spcPct val="90000"/>
              </a:lnSpc>
            </a:pPr>
            <a:r>
              <a:rPr lang="en-US" sz="900" smtClean="0"/>
              <a:t>An analogy I’d like to share with you is I want you to think about why the fibre in fruits and vegs are so important. This type of carbohydrate acts as a Natural Broom in the body. The fibre actually sweeps away [use your hands to show this] the junk, toxins, and fat deposits out of the body….Fruits and Vegs are super foods for keeping your body swept clean of junk that can build up and be harmful. </a:t>
            </a:r>
          </a:p>
          <a:p>
            <a:pPr>
              <a:lnSpc>
                <a:spcPct val="90000"/>
              </a:lnSpc>
            </a:pPr>
            <a:endParaRPr lang="en-US" sz="900" smtClean="0"/>
          </a:p>
          <a:p>
            <a:pPr>
              <a:lnSpc>
                <a:spcPct val="90000"/>
              </a:lnSpc>
            </a:pPr>
            <a:r>
              <a:rPr lang="en-US" sz="900" smtClean="0"/>
              <a:t>Let’s talk fats! There are 3 types:</a:t>
            </a:r>
          </a:p>
          <a:p>
            <a:pPr>
              <a:lnSpc>
                <a:spcPct val="90000"/>
              </a:lnSpc>
            </a:pPr>
            <a:r>
              <a:rPr lang="en-US" sz="900" smtClean="0"/>
              <a:t>Trans, saturated, and unsaturated – I’m going to start with an analogy…</a:t>
            </a:r>
          </a:p>
          <a:p>
            <a:pPr>
              <a:lnSpc>
                <a:spcPct val="90000"/>
              </a:lnSpc>
            </a:pPr>
            <a:endParaRPr lang="en-US" sz="900" smtClean="0"/>
          </a:p>
          <a:p>
            <a:pPr>
              <a:lnSpc>
                <a:spcPct val="90000"/>
              </a:lnSpc>
            </a:pPr>
            <a:r>
              <a:rPr lang="en-US" sz="900" smtClean="0"/>
              <a:t>Think of the difference between the fats like this [I might bring three pliable props for you…]</a:t>
            </a:r>
          </a:p>
          <a:p>
            <a:pPr>
              <a:lnSpc>
                <a:spcPct val="90000"/>
              </a:lnSpc>
            </a:pPr>
            <a:r>
              <a:rPr lang="en-US" sz="900" smtClean="0"/>
              <a:t>TRANS – think of a heavy cable. It doesn’t matter how hard I try to break it with my hands, it won’t budge. Think of fat like this. When I consume fat that doesn’t break down, the whole fat globule moves to areas in the body without being broken apart. This is truly dangerous. What types of foods are high in trans fats? ASK THE AUDIENCE…</a:t>
            </a:r>
          </a:p>
          <a:p>
            <a:pPr>
              <a:lnSpc>
                <a:spcPct val="90000"/>
              </a:lnSpc>
            </a:pPr>
            <a:endParaRPr lang="en-US" sz="900" smtClean="0"/>
          </a:p>
          <a:p>
            <a:pPr>
              <a:lnSpc>
                <a:spcPct val="90000"/>
              </a:lnSpc>
            </a:pPr>
            <a:r>
              <a:rPr lang="en-US" sz="900" smtClean="0"/>
              <a:t>SATURDATED – think of a highlighter. I might be able to denature this type of fat over time with some work. Again, a not-so-helpful fat for our bodies. When I consume foods high in saturated fats, again, they don’t break down easily thus they wreak havoc on my body, arteries and heart.</a:t>
            </a:r>
          </a:p>
          <a:p>
            <a:pPr>
              <a:lnSpc>
                <a:spcPct val="90000"/>
              </a:lnSpc>
            </a:pPr>
            <a:endParaRPr lang="en-US" sz="900" smtClean="0"/>
          </a:p>
          <a:p>
            <a:pPr>
              <a:lnSpc>
                <a:spcPct val="90000"/>
              </a:lnSpc>
            </a:pPr>
            <a:r>
              <a:rPr lang="en-US" sz="900" smtClean="0"/>
              <a:t>UNSATURATED – think of a pencil. Snap, snap, snap…no problem in breaking unsaturated fats apart – or in other word – metabolize this type of fat very easily. The body LOVES unsaturated fat – the fat cells don’t. So, a diet high in unsaturated fats is wise.</a:t>
            </a:r>
          </a:p>
          <a:p>
            <a:pPr>
              <a:lnSpc>
                <a:spcPct val="90000"/>
              </a:lnSpc>
            </a:pPr>
            <a:endParaRPr lang="en-US" sz="900" smtClean="0"/>
          </a:p>
          <a:p>
            <a:pPr>
              <a:lnSpc>
                <a:spcPct val="90000"/>
              </a:lnSpc>
            </a:pPr>
            <a:endParaRPr lang="en-US" sz="900" smtClean="0"/>
          </a:p>
          <a:p>
            <a:pPr>
              <a:lnSpc>
                <a:spcPct val="90000"/>
              </a:lnSpc>
            </a:pPr>
            <a:endParaRPr lang="en-US" sz="9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You’ll see there are three columns of food. DRY carbohydrates is on your left, WET carbohydrates is in the middle, and PROTEIN/FAT is on your far right. </a:t>
            </a:r>
          </a:p>
          <a:p>
            <a:endParaRPr lang="en-US" smtClean="0"/>
          </a:p>
          <a:p>
            <a:r>
              <a:rPr lang="en-US" smtClean="0"/>
              <a:t>The instructions say, for meals, choose one from each column [one dry, one wet, and one protein/fat]. For snacks/smaller meals, choose one food item from either the dry or the wet column plus a protein/fat.</a:t>
            </a:r>
          </a:p>
          <a:p>
            <a:endParaRPr lang="en-US" smtClean="0"/>
          </a:p>
          <a:p>
            <a:r>
              <a:rPr lang="en-US" smtClean="0"/>
              <a:t>What’s the moral of the story? You’ll consuming protein/healthy fat with every meal. I ask that you put this on your fridge when you get home and track your energy levels doing this! We’ll talk serving sizes/portion control the next time! For a quick reference, you can take a look at the Canadian Food Guide you have in your package for servings of these and other foods.</a:t>
            </a:r>
          </a:p>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F56EE417-9367-465F-8DA1-6E98CE35B4A1}" type="slidenum">
              <a:rPr lang="en-US"/>
              <a:pPr>
                <a:defRPr/>
              </a:pPr>
              <a:t>‹#›</a:t>
            </a:fld>
            <a:endParaRPr lang="en-US"/>
          </a:p>
        </p:txBody>
      </p:sp>
    </p:spTree>
    <p:extLst>
      <p:ext uri="{BB962C8B-B14F-4D97-AF65-F5344CB8AC3E}">
        <p14:creationId xmlns:p14="http://schemas.microsoft.com/office/powerpoint/2010/main" val="3731197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8E45ECA-BDBD-4C8F-900A-E5B318DCFA59}" type="slidenum">
              <a:rPr lang="en-US"/>
              <a:pPr>
                <a:defRPr/>
              </a:pPr>
              <a:t>‹#›</a:t>
            </a:fld>
            <a:endParaRPr lang="en-US"/>
          </a:p>
        </p:txBody>
      </p:sp>
    </p:spTree>
    <p:extLst>
      <p:ext uri="{BB962C8B-B14F-4D97-AF65-F5344CB8AC3E}">
        <p14:creationId xmlns:p14="http://schemas.microsoft.com/office/powerpoint/2010/main" val="3129145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16D170F-371E-44A6-85E0-F24C3D9EBE89}" type="slidenum">
              <a:rPr lang="en-US"/>
              <a:pPr>
                <a:defRPr/>
              </a:pPr>
              <a:t>‹#›</a:t>
            </a:fld>
            <a:endParaRPr lang="en-US"/>
          </a:p>
        </p:txBody>
      </p:sp>
    </p:spTree>
    <p:extLst>
      <p:ext uri="{BB962C8B-B14F-4D97-AF65-F5344CB8AC3E}">
        <p14:creationId xmlns:p14="http://schemas.microsoft.com/office/powerpoint/2010/main" val="2671071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9ABA0C6-0758-4F91-8662-4C5E8041547E}" type="slidenum">
              <a:rPr lang="en-US"/>
              <a:pPr>
                <a:defRPr/>
              </a:pPr>
              <a:t>‹#›</a:t>
            </a:fld>
            <a:endParaRPr lang="en-US"/>
          </a:p>
        </p:txBody>
      </p:sp>
    </p:spTree>
    <p:extLst>
      <p:ext uri="{BB962C8B-B14F-4D97-AF65-F5344CB8AC3E}">
        <p14:creationId xmlns:p14="http://schemas.microsoft.com/office/powerpoint/2010/main" val="143800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7E482C03-312C-4B68-9186-F2D1FC8A0697}" type="slidenum">
              <a:rPr lang="en-US"/>
              <a:pPr>
                <a:defRPr/>
              </a:pPr>
              <a:t>‹#›</a:t>
            </a:fld>
            <a:endParaRPr lang="en-US"/>
          </a:p>
        </p:txBody>
      </p:sp>
    </p:spTree>
    <p:extLst>
      <p:ext uri="{BB962C8B-B14F-4D97-AF65-F5344CB8AC3E}">
        <p14:creationId xmlns:p14="http://schemas.microsoft.com/office/powerpoint/2010/main" val="32403819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2CCCF162-1ABD-45D4-A0C3-81AEA660EEB7}" type="slidenum">
              <a:rPr lang="en-US"/>
              <a:pPr>
                <a:defRPr/>
              </a:pPr>
              <a:t>‹#›</a:t>
            </a:fld>
            <a:endParaRPr lang="en-US"/>
          </a:p>
        </p:txBody>
      </p:sp>
    </p:spTree>
    <p:extLst>
      <p:ext uri="{BB962C8B-B14F-4D97-AF65-F5344CB8AC3E}">
        <p14:creationId xmlns:p14="http://schemas.microsoft.com/office/powerpoint/2010/main" val="390230870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65224530-CD2F-423C-97A6-8D7C7EA56DD9}" type="slidenum">
              <a:rPr lang="en-US"/>
              <a:pPr>
                <a:defRPr/>
              </a:pPr>
              <a:t>‹#›</a:t>
            </a:fld>
            <a:endParaRPr lang="en-US"/>
          </a:p>
        </p:txBody>
      </p:sp>
    </p:spTree>
    <p:extLst>
      <p:ext uri="{BB962C8B-B14F-4D97-AF65-F5344CB8AC3E}">
        <p14:creationId xmlns:p14="http://schemas.microsoft.com/office/powerpoint/2010/main" val="3410788356"/>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26B945D1-C738-460B-B9C0-7570AA67B6D8}" type="slidenum">
              <a:rPr lang="en-US"/>
              <a:pPr>
                <a:defRPr/>
              </a:pPr>
              <a:t>‹#›</a:t>
            </a:fld>
            <a:endParaRPr lang="en-US"/>
          </a:p>
        </p:txBody>
      </p:sp>
    </p:spTree>
    <p:extLst>
      <p:ext uri="{BB962C8B-B14F-4D97-AF65-F5344CB8AC3E}">
        <p14:creationId xmlns:p14="http://schemas.microsoft.com/office/powerpoint/2010/main" val="133534056"/>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95708C21-B08D-4A21-92D1-F18D8BB04B2B}" type="slidenum">
              <a:rPr lang="en-US"/>
              <a:pPr>
                <a:defRPr/>
              </a:pPr>
              <a:t>‹#›</a:t>
            </a:fld>
            <a:endParaRPr lang="en-US"/>
          </a:p>
        </p:txBody>
      </p:sp>
    </p:spTree>
    <p:extLst>
      <p:ext uri="{BB962C8B-B14F-4D97-AF65-F5344CB8AC3E}">
        <p14:creationId xmlns:p14="http://schemas.microsoft.com/office/powerpoint/2010/main" val="1099342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00D0837-F278-4B94-B182-E33C338FBE64}" type="slidenum">
              <a:rPr lang="en-US"/>
              <a:pPr>
                <a:defRPr/>
              </a:pPr>
              <a:t>‹#›</a:t>
            </a:fld>
            <a:endParaRPr lang="en-US"/>
          </a:p>
        </p:txBody>
      </p:sp>
    </p:spTree>
    <p:extLst>
      <p:ext uri="{BB962C8B-B14F-4D97-AF65-F5344CB8AC3E}">
        <p14:creationId xmlns:p14="http://schemas.microsoft.com/office/powerpoint/2010/main" val="125897358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3C104DF2-2181-4BDE-AFD6-0577144DD282}" type="slidenum">
              <a:rPr lang="en-US"/>
              <a:pPr>
                <a:defRPr/>
              </a:pPr>
              <a:t>‹#›</a:t>
            </a:fld>
            <a:endParaRPr lang="en-US"/>
          </a:p>
        </p:txBody>
      </p:sp>
    </p:spTree>
    <p:extLst>
      <p:ext uri="{BB962C8B-B14F-4D97-AF65-F5344CB8AC3E}">
        <p14:creationId xmlns:p14="http://schemas.microsoft.com/office/powerpoint/2010/main" val="1956333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2413DD88-72B2-4D3A-960B-EDDA198FF2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3" r:id="rId1"/>
    <p:sldLayoutId id="2147483759" r:id="rId2"/>
    <p:sldLayoutId id="2147483764" r:id="rId3"/>
    <p:sldLayoutId id="2147483765" r:id="rId4"/>
    <p:sldLayoutId id="2147483766" r:id="rId5"/>
    <p:sldLayoutId id="2147483767" r:id="rId6"/>
    <p:sldLayoutId id="2147483760" r:id="rId7"/>
    <p:sldLayoutId id="2147483768" r:id="rId8"/>
    <p:sldLayoutId id="2147483769" r:id="rId9"/>
    <p:sldLayoutId id="2147483761" r:id="rId10"/>
    <p:sldLayoutId id="2147483762"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mages.google.com/imgres?imgurl=http://www.healthpm.com/wp-content/uploads/2008/03/healthy-foods.jpg&amp;imgrefurl=http://www.healthpm.com/healthy-and-tasty-food-you-need-not-be-a-gourmet-great-tips-to-healthy-cooking.html&amp;usg=__LZ1KWBaOsxVK1pRjQhFUDQbEDW4=&amp;h=250&amp;w=350&amp;sz=24&amp;hl=en&amp;start=23&amp;tbnid=Fuwqkn7khujFcM:&amp;tbnh=86&amp;tbnw=120&amp;prev=/images%3Fq%3Dhealthy%2Bfoods%26gbv%3D2%26ndsp%3D18%26hl%3Den%26sa%3DN%26start%3D1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images.google.com/imgres?imgurl=http://www.healthpm.com/wp-content/uploads/2008/03/healthy-foods.jpg&amp;imgrefurl=http://www.healthpm.com/healthy-and-tasty-food-you-need-not-be-a-gourmet-great-tips-to-healthy-cooking.html&amp;usg=__LZ1KWBaOsxVK1pRjQhFUDQbEDW4=&amp;h=250&amp;w=350&amp;sz=24&amp;hl=en&amp;start=23&amp;tbnid=Fuwqkn7khujFcM:&amp;tbnh=86&amp;tbnw=120&amp;prev=/images%3Fq%3Dhealthy%2Bfoods%26gbv%3D2%26ndsp%3D18%26hl%3Den%26sa%3DN%26start%3D18"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images.google.com/imgres?imgurl=http://ecisdcafe.net/Portals/32/healthy%2520plate.jpg&amp;imgrefurl=http://ecisdcafe.net/&amp;usg=__bjRboojRJqScXgXwtxY3JnhGegs=&amp;h=480&amp;w=614&amp;sz=34&amp;hl=en&amp;start=11&amp;tbnid=TkTuMzf_aIv-AM:&amp;tbnh=106&amp;tbnw=136&amp;prev=/images%3Fq%3Dserving%2Bsize%2Bplate%26gbv%3D2%26hl%3Den" TargetMode="Externa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8.xml"/><Relationship Id="rId7"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http://images.google.com/imgres?imgurl=http://ecisdcafe.net/Portals/32/healthy%2520plate.jpg&amp;imgrefurl=http://ecisdcafe.net/&amp;usg=__bjRboojRJqScXgXwtxY3JnhGegs=&amp;h=480&amp;w=614&amp;sz=34&amp;hl=en&amp;start=11&amp;tbnid=TkTuMzf_aIv-AM:&amp;tbnh=106&amp;tbnw=136&amp;prev=/images%3Fq%3Dserving%2Bsize%2Bplate%26gbv%3D2%26hl%3Den" TargetMode="External"/><Relationship Id="rId5" Type="http://schemas.openxmlformats.org/officeDocument/2006/relationships/image" Target="../media/image18.e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images.google.ca/imgres?imgurl=http://ds.darkain.com/hack/pacman.sav.png&amp;imgrefurl=http://ds.darkain.com/hack/&amp;h=176&amp;w=256&amp;sz=6&amp;hl=en&amp;start=104&amp;tbnid=Mk_VS6jlOOZ0BM:&amp;tbnh=73&amp;tbnw=107&amp;prev=/images%3Fq%3Dpacman%26start%3D100%26ndsp%3D20%26svnum%3D10%26hl%3Den%26lr%3D%26sa%3DN" TargetMode="Externa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5.jpeg"/><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0" y="1844824"/>
            <a:ext cx="8676456" cy="1441227"/>
          </a:xfrm>
        </p:spPr>
        <p:txBody>
          <a:bodyPr/>
          <a:lstStyle/>
          <a:p>
            <a:pPr eaLnBrk="1" fontAlgn="auto" hangingPunct="1">
              <a:spcAft>
                <a:spcPts val="0"/>
              </a:spcAft>
              <a:defRPr/>
            </a:pPr>
            <a:r>
              <a:rPr lang="en-US" sz="40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“How to Eat for Optimal Energy”</a:t>
            </a:r>
            <a:endParaRPr lang="en-CA" sz="4000" i="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
        <p:nvSpPr>
          <p:cNvPr id="9219" name="Rectangle 3"/>
          <p:cNvSpPr>
            <a:spLocks noGrp="1" noChangeArrowheads="1"/>
          </p:cNvSpPr>
          <p:nvPr>
            <p:ph type="subTitle" idx="1"/>
          </p:nvPr>
        </p:nvSpPr>
        <p:spPr>
          <a:xfrm>
            <a:off x="0" y="3284538"/>
            <a:ext cx="8532813" cy="1143000"/>
          </a:xfrm>
        </p:spPr>
        <p:txBody>
          <a:bodyPr/>
          <a:lstStyle/>
          <a:p>
            <a:pPr marR="0" eaLnBrk="1" hangingPunct="1"/>
            <a:r>
              <a:rPr lang="en-US" sz="3200" b="1" i="1" dirty="0" smtClean="0">
                <a:solidFill>
                  <a:srgbClr val="000000"/>
                </a:solidFill>
                <a:latin typeface="Arial" charset="0"/>
                <a:cs typeface="Arial" charset="0"/>
              </a:rPr>
              <a:t>Sunshine Building Maintenance Inc.</a:t>
            </a:r>
          </a:p>
          <a:p>
            <a:pPr marR="0" eaLnBrk="1" hangingPunct="1"/>
            <a:r>
              <a:rPr lang="en-US" sz="3200" b="1" i="1" dirty="0" smtClean="0">
                <a:solidFill>
                  <a:srgbClr val="000000"/>
                </a:solidFill>
                <a:latin typeface="Arial" charset="0"/>
                <a:cs typeface="Arial" charset="0"/>
              </a:rPr>
              <a:t>September 23,  2011 </a:t>
            </a:r>
          </a:p>
          <a:p>
            <a:pPr marR="0" eaLnBrk="1" hangingPunct="1"/>
            <a:endParaRPr lang="en-US" sz="2800" b="1" i="1" dirty="0" smtClean="0">
              <a:solidFill>
                <a:srgbClr val="002060"/>
              </a:solidFill>
              <a:latin typeface="Arial" charset="0"/>
              <a:cs typeface="Arial" charset="0"/>
            </a:endParaRPr>
          </a:p>
          <a:p>
            <a:pPr marR="0" eaLnBrk="1" hangingPunct="1"/>
            <a:endParaRPr lang="en-CA" sz="2800" b="1" i="1" dirty="0" smtClean="0">
              <a:solidFill>
                <a:srgbClr val="002060"/>
              </a:solidFill>
              <a:latin typeface="Arial" charset="0"/>
              <a:cs typeface="Arial" charset="0"/>
            </a:endParaRPr>
          </a:p>
        </p:txBody>
      </p:sp>
      <p:pic>
        <p:nvPicPr>
          <p:cNvPr id="922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765175"/>
            <a:ext cx="3516313"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idx="1"/>
          </p:nvPr>
        </p:nvSpPr>
        <p:spPr>
          <a:xfrm>
            <a:off x="428625" y="1928813"/>
            <a:ext cx="8229600" cy="2786062"/>
          </a:xfrm>
        </p:spPr>
        <p:txBody>
          <a:bodyPr>
            <a:normAutofit/>
          </a:bodyPr>
          <a:lstStyle/>
          <a:p>
            <a:pPr marL="365760" indent="-256032" eaLnBrk="1" fontAlgn="auto" hangingPunct="1">
              <a:spcAft>
                <a:spcPts val="0"/>
              </a:spcAft>
              <a:buFont typeface="Wingdings 3"/>
              <a:buChar char=""/>
              <a:defRPr/>
            </a:pPr>
            <a:r>
              <a:rPr lang="en-US" sz="2400" dirty="0" smtClean="0">
                <a:solidFill>
                  <a:schemeClr val="tx1">
                    <a:lumMod val="95000"/>
                    <a:lumOff val="5000"/>
                  </a:schemeClr>
                </a:solidFill>
                <a:latin typeface="Arial" pitchFamily="34" charset="0"/>
                <a:cs typeface="Arial" pitchFamily="34" charset="0"/>
              </a:rPr>
              <a:t>Time you get up				__________</a:t>
            </a:r>
            <a:endParaRPr lang="en-US" sz="2400" u="sng" dirty="0" smtClean="0">
              <a:solidFill>
                <a:schemeClr val="tx1">
                  <a:lumMod val="95000"/>
                  <a:lumOff val="5000"/>
                </a:schemeClr>
              </a:solidFill>
              <a:latin typeface="Arial" pitchFamily="34" charset="0"/>
              <a:cs typeface="Arial" pitchFamily="34" charset="0"/>
            </a:endParaRPr>
          </a:p>
          <a:p>
            <a:pPr marL="365760" indent="-256032" eaLnBrk="1" fontAlgn="auto" hangingPunct="1">
              <a:spcAft>
                <a:spcPts val="0"/>
              </a:spcAft>
              <a:buFont typeface="Wingdings 3"/>
              <a:buChar char=""/>
              <a:defRPr/>
            </a:pPr>
            <a:r>
              <a:rPr lang="en-US" sz="2400" dirty="0" smtClean="0">
                <a:solidFill>
                  <a:schemeClr val="tx1">
                    <a:lumMod val="95000"/>
                    <a:lumOff val="5000"/>
                  </a:schemeClr>
                </a:solidFill>
                <a:latin typeface="Arial" pitchFamily="34" charset="0"/>
                <a:cs typeface="Arial" pitchFamily="34" charset="0"/>
              </a:rPr>
              <a:t>Breakfast					__________</a:t>
            </a:r>
          </a:p>
          <a:p>
            <a:pPr marL="365760" indent="-256032" eaLnBrk="1" fontAlgn="auto" hangingPunct="1">
              <a:spcAft>
                <a:spcPts val="0"/>
              </a:spcAft>
              <a:buFont typeface="Wingdings 3"/>
              <a:buChar char=""/>
              <a:defRPr/>
            </a:pPr>
            <a:r>
              <a:rPr lang="en-US" sz="2400" dirty="0" smtClean="0">
                <a:solidFill>
                  <a:schemeClr val="tx1">
                    <a:lumMod val="95000"/>
                    <a:lumOff val="5000"/>
                  </a:schemeClr>
                </a:solidFill>
                <a:latin typeface="Arial" pitchFamily="34" charset="0"/>
                <a:cs typeface="Arial" pitchFamily="34" charset="0"/>
              </a:rPr>
              <a:t>Mid Morning Snack			__________</a:t>
            </a:r>
          </a:p>
          <a:p>
            <a:pPr marL="365760" indent="-256032" eaLnBrk="1" fontAlgn="auto" hangingPunct="1">
              <a:spcAft>
                <a:spcPts val="0"/>
              </a:spcAft>
              <a:buFont typeface="Wingdings 3"/>
              <a:buChar char=""/>
              <a:defRPr/>
            </a:pPr>
            <a:r>
              <a:rPr lang="en-US" sz="2400" dirty="0" smtClean="0">
                <a:solidFill>
                  <a:schemeClr val="tx1">
                    <a:lumMod val="95000"/>
                    <a:lumOff val="5000"/>
                  </a:schemeClr>
                </a:solidFill>
                <a:latin typeface="Arial" pitchFamily="34" charset="0"/>
                <a:cs typeface="Arial" pitchFamily="34" charset="0"/>
              </a:rPr>
              <a:t>Lunch					__________</a:t>
            </a:r>
          </a:p>
          <a:p>
            <a:pPr marL="365760" indent="-256032" eaLnBrk="1" fontAlgn="auto" hangingPunct="1">
              <a:spcAft>
                <a:spcPts val="0"/>
              </a:spcAft>
              <a:buFont typeface="Wingdings 3"/>
              <a:buChar char=""/>
              <a:defRPr/>
            </a:pPr>
            <a:r>
              <a:rPr lang="en-US" sz="2400" b="1" dirty="0" smtClean="0">
                <a:solidFill>
                  <a:schemeClr val="tx1">
                    <a:lumMod val="95000"/>
                    <a:lumOff val="5000"/>
                  </a:schemeClr>
                </a:solidFill>
                <a:latin typeface="Arial" pitchFamily="34" charset="0"/>
                <a:cs typeface="Arial" pitchFamily="34" charset="0"/>
              </a:rPr>
              <a:t>Mid Afternoon Snack</a:t>
            </a:r>
            <a:r>
              <a:rPr lang="en-US" sz="2400" dirty="0" smtClean="0">
                <a:solidFill>
                  <a:schemeClr val="tx1">
                    <a:lumMod val="95000"/>
                    <a:lumOff val="5000"/>
                  </a:schemeClr>
                </a:solidFill>
                <a:latin typeface="Arial" pitchFamily="34" charset="0"/>
                <a:cs typeface="Arial" pitchFamily="34" charset="0"/>
              </a:rPr>
              <a:t>			__________</a:t>
            </a:r>
          </a:p>
          <a:p>
            <a:pPr marL="365760" indent="-256032" eaLnBrk="1" fontAlgn="auto" hangingPunct="1">
              <a:spcAft>
                <a:spcPts val="0"/>
              </a:spcAft>
              <a:buFont typeface="Wingdings 3"/>
              <a:buChar char=""/>
              <a:defRPr/>
            </a:pPr>
            <a:r>
              <a:rPr lang="en-US" sz="2400" dirty="0" smtClean="0">
                <a:solidFill>
                  <a:schemeClr val="tx1">
                    <a:lumMod val="95000"/>
                    <a:lumOff val="5000"/>
                  </a:schemeClr>
                </a:solidFill>
                <a:latin typeface="Arial" pitchFamily="34" charset="0"/>
                <a:cs typeface="Arial" pitchFamily="34" charset="0"/>
              </a:rPr>
              <a:t>Dinner					__________</a:t>
            </a:r>
            <a:endParaRPr lang="en-CA" sz="2400" dirty="0" smtClean="0">
              <a:solidFill>
                <a:schemeClr val="tx1">
                  <a:lumMod val="95000"/>
                  <a:lumOff val="5000"/>
                </a:schemeClr>
              </a:solidFill>
              <a:latin typeface="Arial" pitchFamily="34" charset="0"/>
              <a:cs typeface="Arial" pitchFamily="34" charset="0"/>
            </a:endParaRPr>
          </a:p>
        </p:txBody>
      </p:sp>
      <p:sp>
        <p:nvSpPr>
          <p:cNvPr id="77826" name="Rectangle 2"/>
          <p:cNvSpPr>
            <a:spLocks noGrp="1" noChangeArrowheads="1"/>
          </p:cNvSpPr>
          <p:nvPr>
            <p:ph type="title"/>
          </p:nvPr>
        </p:nvSpPr>
        <p:spPr>
          <a:xfrm>
            <a:off x="468312" y="549275"/>
            <a:ext cx="8352159" cy="1143000"/>
          </a:xfrm>
        </p:spPr>
        <p:txBody>
          <a:bodyPr>
            <a:noAutofit/>
          </a:bodyPr>
          <a:lstStyle/>
          <a:p>
            <a:pPr eaLnBrk="1" fontAlgn="auto" hangingPunct="1">
              <a:spcAft>
                <a:spcPts val="0"/>
              </a:spcAft>
              <a:defRPr/>
            </a:pPr>
            <a:r>
              <a:rPr lang="en-US" sz="4000" dirty="0" smtClean="0">
                <a:solidFill>
                  <a:srgbClr val="002060"/>
                </a:solidFill>
                <a:effectLst/>
                <a:latin typeface="Arial" pitchFamily="34" charset="0"/>
                <a:cs typeface="Arial" pitchFamily="34" charset="0"/>
              </a:rPr>
              <a:t>To avoid drop in blood sugar… </a:t>
            </a:r>
            <a:r>
              <a:rPr lang="en-US" sz="4000" i="1" dirty="0" smtClean="0">
                <a:solidFill>
                  <a:srgbClr val="002060"/>
                </a:solidFill>
                <a:effectLst/>
                <a:latin typeface="Arial" pitchFamily="34" charset="0"/>
                <a:cs typeface="Arial" pitchFamily="34" charset="0"/>
              </a:rPr>
              <a:t>plan</a:t>
            </a:r>
            <a:r>
              <a:rPr lang="en-US" sz="4000" dirty="0" smtClean="0">
                <a:solidFill>
                  <a:srgbClr val="002060"/>
                </a:solidFill>
                <a:effectLst/>
                <a:latin typeface="Arial" pitchFamily="34" charset="0"/>
                <a:cs typeface="Arial" pitchFamily="34" charset="0"/>
              </a:rPr>
              <a:t> your meal times!</a:t>
            </a:r>
            <a:endParaRPr lang="en-CA" sz="4000" dirty="0" smtClean="0">
              <a:solidFill>
                <a:srgbClr val="002060"/>
              </a:solidFill>
              <a:effectLst/>
              <a:latin typeface="Arial" pitchFamily="34" charset="0"/>
              <a:cs typeface="Arial" pitchFamily="34" charset="0"/>
            </a:endParaRPr>
          </a:p>
        </p:txBody>
      </p:sp>
      <p:sp>
        <p:nvSpPr>
          <p:cNvPr id="15364" name="Text Box 4"/>
          <p:cNvSpPr txBox="1">
            <a:spLocks noChangeArrowheads="1"/>
          </p:cNvSpPr>
          <p:nvPr/>
        </p:nvSpPr>
        <p:spPr bwMode="auto">
          <a:xfrm>
            <a:off x="0" y="4714875"/>
            <a:ext cx="9144000" cy="457200"/>
          </a:xfrm>
          <a:prstGeom prst="rect">
            <a:avLst/>
          </a:prstGeom>
          <a:noFill/>
          <a:ln w="9525">
            <a:noFill/>
            <a:miter lim="800000"/>
            <a:headEnd/>
            <a:tailEnd/>
          </a:ln>
        </p:spPr>
        <p:txBody>
          <a:bodyPr>
            <a:spAutoFit/>
          </a:bodyPr>
          <a:lstStyle/>
          <a:p>
            <a:pPr algn="ctr">
              <a:spcBef>
                <a:spcPct val="50000"/>
              </a:spcBef>
              <a:defRPr/>
            </a:pPr>
            <a:r>
              <a:rPr lang="en-US" sz="2400" b="1" i="1" dirty="0">
                <a:solidFill>
                  <a:srgbClr val="002060"/>
                </a:solidFill>
                <a:latin typeface="Arial" pitchFamily="34" charset="0"/>
                <a:cs typeface="Arial" pitchFamily="34" charset="0"/>
              </a:rPr>
              <a:t>What are the times that fit your schedule?</a:t>
            </a:r>
            <a:endParaRPr lang="en-CA" sz="2400" b="1" i="1" dirty="0">
              <a:solidFill>
                <a:srgbClr val="002060"/>
              </a:solidFill>
              <a:latin typeface="Arial" pitchFamily="34" charset="0"/>
              <a:cs typeface="Arial" pitchFamily="34" charset="0"/>
            </a:endParaRPr>
          </a:p>
        </p:txBody>
      </p:sp>
      <p:sp>
        <p:nvSpPr>
          <p:cNvPr id="15365" name="Text Box 5"/>
          <p:cNvSpPr txBox="1">
            <a:spLocks noChangeArrowheads="1"/>
          </p:cNvSpPr>
          <p:nvPr/>
        </p:nvSpPr>
        <p:spPr bwMode="auto">
          <a:xfrm>
            <a:off x="0" y="5286375"/>
            <a:ext cx="9144000" cy="457200"/>
          </a:xfrm>
          <a:prstGeom prst="rect">
            <a:avLst/>
          </a:prstGeom>
          <a:noFill/>
          <a:ln w="9525">
            <a:noFill/>
            <a:miter lim="800000"/>
            <a:headEnd/>
            <a:tailEnd/>
          </a:ln>
        </p:spPr>
        <p:txBody>
          <a:bodyPr>
            <a:spAutoFit/>
          </a:bodyPr>
          <a:lstStyle/>
          <a:p>
            <a:pPr algn="ctr">
              <a:spcBef>
                <a:spcPct val="50000"/>
              </a:spcBef>
              <a:defRPr/>
            </a:pPr>
            <a:r>
              <a:rPr lang="en-US" sz="2400" dirty="0">
                <a:solidFill>
                  <a:srgbClr val="002060"/>
                </a:solidFill>
                <a:latin typeface="Arial" pitchFamily="34" charset="0"/>
                <a:cs typeface="Arial" pitchFamily="34" charset="0"/>
              </a:rPr>
              <a:t>Common ‘struggles’…</a:t>
            </a:r>
            <a:endParaRPr lang="en-CA" sz="2400" dirty="0">
              <a:solidFill>
                <a:srgbClr val="002060"/>
              </a:solidFill>
              <a:latin typeface="Arial" pitchFamily="34" charset="0"/>
              <a:cs typeface="Arial" pitchFamily="34" charset="0"/>
            </a:endParaRPr>
          </a:p>
        </p:txBody>
      </p:sp>
      <p:pic>
        <p:nvPicPr>
          <p:cNvPr id="1843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051"/>
          <p:cNvSpPr>
            <a:spLocks noGrp="1" noChangeArrowheads="1"/>
          </p:cNvSpPr>
          <p:nvPr>
            <p:ph idx="1"/>
          </p:nvPr>
        </p:nvSpPr>
        <p:spPr>
          <a:xfrm>
            <a:off x="457200" y="1600200"/>
            <a:ext cx="8229600" cy="4852988"/>
          </a:xfrm>
        </p:spPr>
        <p:txBody>
          <a:bodyPr/>
          <a:lstStyle/>
          <a:p>
            <a:pPr eaLnBrk="1" hangingPunct="1"/>
            <a:r>
              <a:rPr lang="en-US" sz="2400" dirty="0" smtClean="0">
                <a:solidFill>
                  <a:srgbClr val="002060"/>
                </a:solidFill>
                <a:latin typeface="Arial" charset="0"/>
                <a:cs typeface="Arial" charset="0"/>
              </a:rPr>
              <a:t>Strategic eating</a:t>
            </a:r>
          </a:p>
          <a:p>
            <a:pPr lvl="1" eaLnBrk="1" hangingPunct="1"/>
            <a:endParaRPr lang="en-US" sz="2000" dirty="0" smtClean="0">
              <a:solidFill>
                <a:srgbClr val="002060"/>
              </a:solidFill>
              <a:latin typeface="Arial" charset="0"/>
              <a:cs typeface="Arial" charset="0"/>
            </a:endParaRPr>
          </a:p>
          <a:p>
            <a:pPr lvl="1" eaLnBrk="1" hangingPunct="1"/>
            <a:r>
              <a:rPr lang="en-US" sz="2000" dirty="0" smtClean="0">
                <a:solidFill>
                  <a:srgbClr val="002060"/>
                </a:solidFill>
                <a:latin typeface="Arial" charset="0"/>
                <a:cs typeface="Arial" charset="0"/>
              </a:rPr>
              <a:t>3 macronutrients – carbohydrate, protein, fat</a:t>
            </a:r>
          </a:p>
          <a:p>
            <a:pPr lvl="1" eaLnBrk="1" hangingPunct="1">
              <a:buFont typeface="Verdana" pitchFamily="34" charset="0"/>
              <a:buNone/>
            </a:pPr>
            <a:endParaRPr lang="en-US" sz="2000" dirty="0" smtClean="0">
              <a:solidFill>
                <a:srgbClr val="002060"/>
              </a:solidFill>
              <a:latin typeface="Arial" charset="0"/>
              <a:cs typeface="Arial" charset="0"/>
            </a:endParaRPr>
          </a:p>
          <a:p>
            <a:pPr marL="1143000" lvl="2" eaLnBrk="1" hangingPunct="1"/>
            <a:r>
              <a:rPr lang="en-US" sz="1800" dirty="0" smtClean="0">
                <a:solidFill>
                  <a:srgbClr val="002060"/>
                </a:solidFill>
                <a:latin typeface="Arial" charset="0"/>
                <a:cs typeface="Arial" charset="0"/>
              </a:rPr>
              <a:t>DRY and WET carbs</a:t>
            </a:r>
          </a:p>
          <a:p>
            <a:pPr marL="1143000" lvl="2" eaLnBrk="1" hangingPunct="1">
              <a:buFont typeface="Wingdings 2" pitchFamily="18" charset="2"/>
              <a:buNone/>
            </a:pPr>
            <a:endParaRPr lang="en-US" sz="1800" dirty="0" smtClean="0">
              <a:solidFill>
                <a:srgbClr val="002060"/>
              </a:solidFill>
              <a:latin typeface="Arial" charset="0"/>
              <a:cs typeface="Arial" charset="0"/>
            </a:endParaRPr>
          </a:p>
          <a:p>
            <a:pPr marL="1143000" lvl="2" eaLnBrk="1" hangingPunct="1"/>
            <a:r>
              <a:rPr lang="en-US" sz="1800" dirty="0" smtClean="0">
                <a:solidFill>
                  <a:srgbClr val="002060"/>
                </a:solidFill>
                <a:latin typeface="Arial" charset="0"/>
                <a:cs typeface="Arial" charset="0"/>
              </a:rPr>
              <a:t>Low </a:t>
            </a:r>
            <a:r>
              <a:rPr lang="en-US" sz="1800" dirty="0" err="1" smtClean="0">
                <a:solidFill>
                  <a:srgbClr val="002060"/>
                </a:solidFill>
                <a:latin typeface="Arial" charset="0"/>
                <a:cs typeface="Arial" charset="0"/>
              </a:rPr>
              <a:t>vs</a:t>
            </a:r>
            <a:r>
              <a:rPr lang="en-US" sz="1800" dirty="0" smtClean="0">
                <a:solidFill>
                  <a:srgbClr val="002060"/>
                </a:solidFill>
                <a:latin typeface="Arial" charset="0"/>
                <a:cs typeface="Arial" charset="0"/>
              </a:rPr>
              <a:t> high glycemic index carbohydrates</a:t>
            </a:r>
          </a:p>
          <a:p>
            <a:pPr lvl="1" eaLnBrk="1" hangingPunct="1">
              <a:buFont typeface="Verdana" pitchFamily="34" charset="0"/>
              <a:buNone/>
            </a:pPr>
            <a:endParaRPr lang="en-US" sz="2000" dirty="0" smtClean="0">
              <a:solidFill>
                <a:srgbClr val="002060"/>
              </a:solidFill>
              <a:latin typeface="Arial" charset="0"/>
              <a:cs typeface="Arial" charset="0"/>
            </a:endParaRPr>
          </a:p>
        </p:txBody>
      </p:sp>
      <p:sp>
        <p:nvSpPr>
          <p:cNvPr id="79874" name="Rectangle 2050"/>
          <p:cNvSpPr>
            <a:spLocks noGrp="1" noChangeArrowheads="1"/>
          </p:cNvSpPr>
          <p:nvPr>
            <p:ph type="title"/>
          </p:nvPr>
        </p:nvSpPr>
        <p:spPr>
          <a:xfrm>
            <a:off x="323528" y="274638"/>
            <a:ext cx="6912297" cy="1143000"/>
          </a:xfrm>
        </p:spPr>
        <p:txBody>
          <a:bodyPr/>
          <a:lstStyle/>
          <a:p>
            <a:pPr eaLnBrk="1" fontAlgn="auto" hangingPunct="1">
              <a:spcAft>
                <a:spcPts val="0"/>
              </a:spcAft>
              <a:defRPr/>
            </a:pPr>
            <a:r>
              <a:rPr lang="en-US" sz="4000" dirty="0" smtClean="0">
                <a:solidFill>
                  <a:srgbClr val="002060"/>
                </a:solidFill>
                <a:effectLst/>
                <a:latin typeface="Arial" pitchFamily="34" charset="0"/>
                <a:cs typeface="Arial" pitchFamily="34" charset="0"/>
              </a:rPr>
              <a:t>The</a:t>
            </a:r>
            <a:r>
              <a:rPr lang="en-US" dirty="0" smtClean="0">
                <a:solidFill>
                  <a:srgbClr val="002060"/>
                </a:solidFill>
                <a:effectLst/>
                <a:latin typeface="Arial" pitchFamily="34" charset="0"/>
                <a:cs typeface="Arial" pitchFamily="34" charset="0"/>
              </a:rPr>
              <a:t> Right Food Choices</a:t>
            </a:r>
            <a:endParaRPr lang="en-CA" dirty="0" smtClean="0">
              <a:solidFill>
                <a:srgbClr val="002060"/>
              </a:solidFill>
              <a:effectLst/>
              <a:latin typeface="Arial" pitchFamily="34" charset="0"/>
              <a:cs typeface="Arial" pitchFamily="34" charset="0"/>
            </a:endParaRPr>
          </a:p>
        </p:txBody>
      </p:sp>
      <p:pic>
        <p:nvPicPr>
          <p:cNvPr id="19460" name="Picture 14" descr="http://tbn2.google.com/images?q=tbn:Fuwqkn7khujFcM:http://www.healthpm.com/wp-content/uploads/2008/03/healthy-foods.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72313" y="500063"/>
            <a:ext cx="1757362" cy="1260475"/>
          </a:xfrm>
          <a:prstGeom prst="rect">
            <a:avLst/>
          </a:prstGeom>
          <a:ln w="9525">
            <a:solidFill>
              <a:srgbClr val="000000"/>
            </a:solidFill>
            <a:miter lim="800000"/>
            <a:headEnd/>
            <a:tailEnd/>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946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412" name="Text Box 8"/>
          <p:cNvSpPr>
            <a:spLocks noGrp="1" noChangeArrowheads="1"/>
          </p:cNvSpPr>
          <p:nvPr>
            <p:ph sz="half" idx="1"/>
          </p:nvPr>
        </p:nvSpPr>
        <p:spPr>
          <a:xfrm>
            <a:off x="395536" y="1340768"/>
            <a:ext cx="3810000" cy="4032250"/>
          </a:xfrm>
          <a:solidFill>
            <a:srgbClr val="C0C0C0"/>
          </a:solidFill>
          <a:ln>
            <a:solidFill>
              <a:srgbClr val="000000"/>
            </a:solidFill>
          </a:ln>
        </p:spPr>
        <p:txBody>
          <a:bodyPr>
            <a:normAutofit fontScale="92500"/>
          </a:bodyPr>
          <a:lstStyle/>
          <a:p>
            <a:pPr marL="365760" indent="-256032" eaLnBrk="1" fontAlgn="auto" hangingPunct="1">
              <a:spcBef>
                <a:spcPct val="0"/>
              </a:spcBef>
              <a:spcAft>
                <a:spcPts val="0"/>
              </a:spcAft>
              <a:buFontTx/>
              <a:buNone/>
              <a:defRPr/>
            </a:pPr>
            <a:r>
              <a:rPr lang="en-US" sz="1600" b="1" dirty="0" smtClean="0">
                <a:solidFill>
                  <a:schemeClr val="bg2">
                    <a:lumMod val="50000"/>
                  </a:schemeClr>
                </a:solidFill>
                <a:latin typeface="Arial" pitchFamily="34" charset="0"/>
                <a:cs typeface="Arial" pitchFamily="34" charset="0"/>
              </a:rPr>
              <a:t>HIGH GLYCEMIC FOODS (&gt;70):</a:t>
            </a:r>
          </a:p>
          <a:p>
            <a:pPr marL="365760" indent="-256032" eaLnBrk="1" fontAlgn="auto" hangingPunct="1">
              <a:spcBef>
                <a:spcPct val="0"/>
              </a:spcBef>
              <a:spcAft>
                <a:spcPts val="0"/>
              </a:spcAft>
              <a:buFontTx/>
              <a:buNone/>
              <a:defRPr/>
            </a:pPr>
            <a:endParaRPr lang="en-US" sz="1600" b="1" u="sng" dirty="0" smtClean="0">
              <a:solidFill>
                <a:schemeClr val="bg2">
                  <a:lumMod val="50000"/>
                </a:schemeClr>
              </a:solidFill>
              <a:latin typeface="Arial" pitchFamily="34" charset="0"/>
              <a:cs typeface="Arial" pitchFamily="34" charset="0"/>
            </a:endParaRPr>
          </a:p>
          <a:p>
            <a:pPr marL="365760" indent="-256032" eaLnBrk="1" fontAlgn="auto" hangingPunct="1">
              <a:spcBef>
                <a:spcPct val="0"/>
              </a:spcBef>
              <a:spcAft>
                <a:spcPts val="0"/>
              </a:spcAft>
              <a:buFontTx/>
              <a:buNone/>
              <a:defRPr/>
            </a:pPr>
            <a:endParaRPr lang="en-US" sz="1400" b="1" u="sng" dirty="0" smtClean="0">
              <a:solidFill>
                <a:schemeClr val="bg2">
                  <a:lumMod val="50000"/>
                </a:schemeClr>
              </a:solidFill>
              <a:latin typeface="Arial" pitchFamily="34" charset="0"/>
              <a:cs typeface="Arial" pitchFamily="34" charset="0"/>
            </a:endParaRPr>
          </a:p>
          <a:p>
            <a:pPr marL="365760" indent="-256032" eaLnBrk="1" fontAlgn="auto" hangingPunct="1">
              <a:spcBef>
                <a:spcPct val="0"/>
              </a:spcBef>
              <a:spcAft>
                <a:spcPts val="0"/>
              </a:spcAft>
              <a:buFontTx/>
              <a:buNone/>
              <a:defRPr/>
            </a:pPr>
            <a:r>
              <a:rPr lang="en-US" sz="1400" b="1" u="sng" dirty="0" smtClean="0">
                <a:solidFill>
                  <a:schemeClr val="bg2">
                    <a:lumMod val="50000"/>
                  </a:schemeClr>
                </a:solidFill>
                <a:latin typeface="Arial" pitchFamily="34" charset="0"/>
                <a:cs typeface="Arial" pitchFamily="34" charset="0"/>
              </a:rPr>
              <a:t>Food			GI</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Instant Rice		124</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Corn flakes			119</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Rice </a:t>
            </a:r>
            <a:r>
              <a:rPr lang="en-US" sz="1400" dirty="0" err="1" smtClean="0">
                <a:solidFill>
                  <a:schemeClr val="bg2">
                    <a:lumMod val="50000"/>
                  </a:schemeClr>
                </a:solidFill>
                <a:latin typeface="Arial" pitchFamily="34" charset="0"/>
                <a:cs typeface="Arial" pitchFamily="34" charset="0"/>
              </a:rPr>
              <a:t>Krispies</a:t>
            </a:r>
            <a:r>
              <a:rPr lang="en-US" sz="1400" dirty="0" smtClean="0">
                <a:solidFill>
                  <a:schemeClr val="bg2">
                    <a:lumMod val="50000"/>
                  </a:schemeClr>
                </a:solidFill>
                <a:latin typeface="Arial" pitchFamily="34" charset="0"/>
                <a:cs typeface="Arial" pitchFamily="34" charset="0"/>
              </a:rPr>
              <a:t>		117</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Jelly Beans			114</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French Fries		107</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Soda Crackers		106</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Potato (boiled, mashed)	104</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White Bread		100</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Melba Toast		100</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Couscous			93</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Oatmeal (instant oats)		87</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Ice Cream			87</a:t>
            </a:r>
          </a:p>
          <a:p>
            <a:pPr marL="365760" indent="-256032" eaLnBrk="1" fontAlgn="auto" hangingPunct="1">
              <a:spcBef>
                <a:spcPct val="0"/>
              </a:spcBef>
              <a:spcAft>
                <a:spcPts val="0"/>
              </a:spcAft>
              <a:buFontTx/>
              <a:buNone/>
              <a:defRPr/>
            </a:pPr>
            <a:r>
              <a:rPr lang="en-US" sz="1400" dirty="0" smtClean="0">
                <a:solidFill>
                  <a:schemeClr val="bg2">
                    <a:lumMod val="50000"/>
                  </a:schemeClr>
                </a:solidFill>
                <a:latin typeface="Arial" pitchFamily="34" charset="0"/>
                <a:cs typeface="Arial" pitchFamily="34" charset="0"/>
              </a:rPr>
              <a:t>Table Sugar		83</a:t>
            </a:r>
          </a:p>
        </p:txBody>
      </p:sp>
      <p:sp>
        <p:nvSpPr>
          <p:cNvPr id="17411" name="Text Box 6"/>
          <p:cNvSpPr>
            <a:spLocks noGrp="1" noChangeArrowheads="1"/>
          </p:cNvSpPr>
          <p:nvPr>
            <p:ph sz="half" idx="2"/>
          </p:nvPr>
        </p:nvSpPr>
        <p:spPr>
          <a:xfrm>
            <a:off x="4716016" y="1340768"/>
            <a:ext cx="4032250" cy="4032250"/>
          </a:xfrm>
          <a:solidFill>
            <a:srgbClr val="C0C0C0"/>
          </a:solidFill>
          <a:ln>
            <a:solidFill>
              <a:srgbClr val="000000"/>
            </a:solidFill>
          </a:ln>
        </p:spPr>
        <p:txBody>
          <a:bodyPr>
            <a:normAutofit fontScale="92500"/>
          </a:bodyPr>
          <a:lstStyle/>
          <a:p>
            <a:pPr marL="365760" indent="-256032" eaLnBrk="1" fontAlgn="auto" hangingPunct="1">
              <a:spcBef>
                <a:spcPct val="0"/>
              </a:spcBef>
              <a:spcAft>
                <a:spcPts val="0"/>
              </a:spcAft>
              <a:buFontTx/>
              <a:buNone/>
              <a:defRPr/>
            </a:pPr>
            <a:r>
              <a:rPr lang="en-US" sz="1600" b="1" smtClean="0">
                <a:solidFill>
                  <a:schemeClr val="bg2">
                    <a:lumMod val="50000"/>
                  </a:schemeClr>
                </a:solidFill>
                <a:latin typeface="Arial" pitchFamily="34" charset="0"/>
                <a:cs typeface="Arial" pitchFamily="34" charset="0"/>
              </a:rPr>
              <a:t>LOW-MED GLYCEMIC FOODS (&lt;55-70)</a:t>
            </a:r>
            <a:r>
              <a:rPr lang="en-US" sz="1600" smtClean="0">
                <a:solidFill>
                  <a:schemeClr val="bg2">
                    <a:lumMod val="50000"/>
                  </a:schemeClr>
                </a:solidFill>
                <a:latin typeface="Arial" pitchFamily="34" charset="0"/>
                <a:cs typeface="Arial" pitchFamily="34" charset="0"/>
              </a:rPr>
              <a:t>:</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(Choose these more often)</a:t>
            </a:r>
          </a:p>
          <a:p>
            <a:pPr marL="365760" indent="-256032" eaLnBrk="1" fontAlgn="auto" hangingPunct="1">
              <a:spcBef>
                <a:spcPct val="0"/>
              </a:spcBef>
              <a:spcAft>
                <a:spcPts val="0"/>
              </a:spcAft>
              <a:buFontTx/>
              <a:buNone/>
              <a:defRPr/>
            </a:pPr>
            <a:endParaRPr lang="en-US" sz="1400" smtClean="0">
              <a:solidFill>
                <a:schemeClr val="bg2">
                  <a:lumMod val="50000"/>
                </a:schemeClr>
              </a:solidFill>
              <a:latin typeface="Arial" pitchFamily="34" charset="0"/>
              <a:cs typeface="Arial" pitchFamily="34" charset="0"/>
            </a:endParaRPr>
          </a:p>
          <a:p>
            <a:pPr marL="365760" indent="-256032" eaLnBrk="1" fontAlgn="auto" hangingPunct="1">
              <a:spcBef>
                <a:spcPct val="0"/>
              </a:spcBef>
              <a:spcAft>
                <a:spcPts val="0"/>
              </a:spcAft>
              <a:buFontTx/>
              <a:buNone/>
              <a:defRPr/>
            </a:pPr>
            <a:r>
              <a:rPr lang="en-US" sz="1400" b="1" u="sng" smtClean="0">
                <a:solidFill>
                  <a:schemeClr val="bg2">
                    <a:lumMod val="50000"/>
                  </a:schemeClr>
                </a:solidFill>
                <a:latin typeface="Arial" pitchFamily="34" charset="0"/>
                <a:cs typeface="Arial" pitchFamily="34" charset="0"/>
              </a:rPr>
              <a:t>Food			GI</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Oatmeal (slow cooked oats)	70</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Parboiled Rice		68</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Oat Bran Bread		68</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Pumpernickel		66</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All-Bran			60</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Popcorn			58</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Sweet Potato		54</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Skim Milk			46</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Brown Pasta/Rice		40-70</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Lentils, Kidney, Baked Beans	40-69</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Banana			46</a:t>
            </a:r>
          </a:p>
          <a:p>
            <a:pPr marL="365760" indent="-256032" eaLnBrk="1" fontAlgn="auto" hangingPunct="1">
              <a:spcBef>
                <a:spcPct val="0"/>
              </a:spcBef>
              <a:spcAft>
                <a:spcPts val="0"/>
              </a:spcAft>
              <a:buFontTx/>
              <a:buNone/>
              <a:defRPr/>
            </a:pPr>
            <a:r>
              <a:rPr lang="en-US" sz="1400" smtClean="0">
                <a:solidFill>
                  <a:schemeClr val="bg2">
                    <a:lumMod val="50000"/>
                  </a:schemeClr>
                </a:solidFill>
                <a:latin typeface="Arial" pitchFamily="34" charset="0"/>
                <a:cs typeface="Arial" pitchFamily="34" charset="0"/>
              </a:rPr>
              <a:t>Apple			34</a:t>
            </a:r>
          </a:p>
        </p:txBody>
      </p:sp>
      <p:sp>
        <p:nvSpPr>
          <p:cNvPr id="81922" name="Rectangle 2"/>
          <p:cNvSpPr>
            <a:spLocks noGrp="1" noChangeArrowheads="1"/>
          </p:cNvSpPr>
          <p:nvPr>
            <p:ph type="title"/>
          </p:nvPr>
        </p:nvSpPr>
        <p:spPr>
          <a:xfrm>
            <a:off x="0" y="214313"/>
            <a:ext cx="9144000" cy="1143000"/>
          </a:xfrm>
        </p:spPr>
        <p:txBody>
          <a:bodyPr/>
          <a:lstStyle/>
          <a:p>
            <a:pPr algn="ctr" eaLnBrk="1" fontAlgn="auto" hangingPunct="1">
              <a:spcAft>
                <a:spcPts val="0"/>
              </a:spcAft>
              <a:defRPr/>
            </a:pPr>
            <a:r>
              <a:rPr lang="en-US" sz="4000" dirty="0" err="1" smtClean="0">
                <a:solidFill>
                  <a:srgbClr val="002060"/>
                </a:solidFill>
                <a:effectLst/>
                <a:latin typeface="Arial" pitchFamily="34" charset="0"/>
                <a:cs typeface="Arial" pitchFamily="34" charset="0"/>
              </a:rPr>
              <a:t>Glycemic</a:t>
            </a:r>
            <a:r>
              <a:rPr lang="en-US" sz="4000" dirty="0" smtClean="0">
                <a:solidFill>
                  <a:srgbClr val="002060"/>
                </a:solidFill>
                <a:effectLst/>
                <a:latin typeface="Arial" pitchFamily="34" charset="0"/>
                <a:cs typeface="Arial" pitchFamily="34" charset="0"/>
              </a:rPr>
              <a:t> Index of Food</a:t>
            </a:r>
            <a:endParaRPr lang="en-CA" sz="4000" dirty="0" smtClean="0">
              <a:solidFill>
                <a:srgbClr val="002060"/>
              </a:solidFill>
              <a:effectLst/>
              <a:latin typeface="Arial" pitchFamily="34" charset="0"/>
              <a:cs typeface="Arial" pitchFamily="34" charset="0"/>
            </a:endParaRPr>
          </a:p>
        </p:txBody>
      </p:sp>
      <p:sp>
        <p:nvSpPr>
          <p:cNvPr id="20485" name="Text Box 9"/>
          <p:cNvSpPr txBox="1">
            <a:spLocks noChangeArrowheads="1"/>
          </p:cNvSpPr>
          <p:nvPr/>
        </p:nvSpPr>
        <p:spPr bwMode="auto">
          <a:xfrm>
            <a:off x="2571750" y="5572125"/>
            <a:ext cx="37925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sz="1200" b="1" i="1">
                <a:solidFill>
                  <a:srgbClr val="FF0000"/>
                </a:solidFill>
                <a:cs typeface="Arial" charset="0"/>
              </a:rPr>
              <a:t>Adapted from: Canadian Diabetes Association</a:t>
            </a:r>
          </a:p>
          <a:p>
            <a:endParaRPr lang="en-US" sz="1200" b="1" i="1">
              <a:solidFill>
                <a:srgbClr val="FF0000"/>
              </a:solidFill>
              <a:cs typeface="Arial" charset="0"/>
            </a:endParaRPr>
          </a:p>
        </p:txBody>
      </p:sp>
      <p:sp>
        <p:nvSpPr>
          <p:cNvPr id="81930" name="Rectangle 10"/>
          <p:cNvSpPr>
            <a:spLocks noChangeArrowheads="1"/>
          </p:cNvSpPr>
          <p:nvPr/>
        </p:nvSpPr>
        <p:spPr bwMode="auto">
          <a:xfrm rot="-1426205">
            <a:off x="5257800" y="3810000"/>
            <a:ext cx="3200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a:solidFill>
                  <a:srgbClr val="FF0000"/>
                </a:solidFill>
                <a:cs typeface="Arial" charset="0"/>
              </a:rPr>
              <a:t>WHY ??</a:t>
            </a:r>
            <a:endParaRPr lang="en-CA" sz="3600" b="1">
              <a:solidFill>
                <a:srgbClr val="FF0000"/>
              </a:solidFill>
              <a:cs typeface="Arial" charset="0"/>
            </a:endParaRPr>
          </a:p>
        </p:txBody>
      </p:sp>
      <p:pic>
        <p:nvPicPr>
          <p:cNvPr id="20487"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81930"/>
                                        </p:tgtEl>
                                        <p:attrNameLst>
                                          <p:attrName>style.visibility</p:attrName>
                                        </p:attrNameLst>
                                      </p:cBhvr>
                                      <p:to>
                                        <p:strVal val="visible"/>
                                      </p:to>
                                    </p:set>
                                    <p:anim calcmode="lin" valueType="num">
                                      <p:cBhvr additive="base">
                                        <p:cTn id="7" dur="500" fill="hold"/>
                                        <p:tgtEl>
                                          <p:spTgt spid="81930"/>
                                        </p:tgtEl>
                                        <p:attrNameLst>
                                          <p:attrName>ppt_x</p:attrName>
                                        </p:attrNameLst>
                                      </p:cBhvr>
                                      <p:tavLst>
                                        <p:tav tm="0">
                                          <p:val>
                                            <p:strVal val="1+#ppt_w/2"/>
                                          </p:val>
                                        </p:tav>
                                        <p:tav tm="100000">
                                          <p:val>
                                            <p:strVal val="#ppt_x"/>
                                          </p:val>
                                        </p:tav>
                                      </p:tavLst>
                                    </p:anim>
                                    <p:anim calcmode="lin" valueType="num">
                                      <p:cBhvr additive="base">
                                        <p:cTn id="8" dur="500" fill="hold"/>
                                        <p:tgtEl>
                                          <p:spTgt spid="819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050"/>
          <p:cNvSpPr>
            <a:spLocks noGrp="1" noChangeArrowheads="1"/>
          </p:cNvSpPr>
          <p:nvPr>
            <p:ph type="title" idx="4294967295"/>
          </p:nvPr>
        </p:nvSpPr>
        <p:spPr>
          <a:xfrm>
            <a:off x="323528" y="404664"/>
            <a:ext cx="6912297" cy="1143000"/>
          </a:xfrm>
        </p:spPr>
        <p:txBody>
          <a:bodyPr/>
          <a:lstStyle/>
          <a:p>
            <a:pPr eaLnBrk="1" fontAlgn="auto" hangingPunct="1">
              <a:spcAft>
                <a:spcPts val="0"/>
              </a:spcAft>
              <a:defRPr/>
            </a:pPr>
            <a:r>
              <a:rPr lang="en-US" dirty="0" smtClean="0">
                <a:solidFill>
                  <a:srgbClr val="002060"/>
                </a:solidFill>
                <a:effectLst/>
                <a:latin typeface="Arial" pitchFamily="34" charset="0"/>
                <a:cs typeface="Arial" pitchFamily="34" charset="0"/>
              </a:rPr>
              <a:t>The Right Food Choices</a:t>
            </a:r>
            <a:endParaRPr lang="en-CA" dirty="0" smtClean="0">
              <a:solidFill>
                <a:srgbClr val="002060"/>
              </a:solidFill>
              <a:effectLst/>
              <a:latin typeface="Arial" pitchFamily="34" charset="0"/>
              <a:cs typeface="Arial" pitchFamily="34" charset="0"/>
            </a:endParaRPr>
          </a:p>
        </p:txBody>
      </p:sp>
      <p:sp>
        <p:nvSpPr>
          <p:cNvPr id="21507" name="Rectangle 2051"/>
          <p:cNvSpPr>
            <a:spLocks noGrp="1" noChangeArrowheads="1"/>
          </p:cNvSpPr>
          <p:nvPr>
            <p:ph type="body" idx="4294967295"/>
          </p:nvPr>
        </p:nvSpPr>
        <p:spPr>
          <a:xfrm>
            <a:off x="395288" y="1600200"/>
            <a:ext cx="6985000" cy="4492625"/>
          </a:xfrm>
        </p:spPr>
        <p:txBody>
          <a:bodyPr/>
          <a:lstStyle/>
          <a:p>
            <a:pPr eaLnBrk="1" hangingPunct="1">
              <a:defRPr/>
            </a:pPr>
            <a:r>
              <a:rPr lang="en-US" sz="2400" dirty="0" smtClean="0">
                <a:solidFill>
                  <a:srgbClr val="002060"/>
                </a:solidFill>
                <a:latin typeface="Arial" charset="0"/>
                <a:cs typeface="Arial" charset="0"/>
              </a:rPr>
              <a:t>Strategic eating</a:t>
            </a:r>
          </a:p>
          <a:p>
            <a:pPr lvl="1" eaLnBrk="1" hangingPunct="1">
              <a:defRPr/>
            </a:pPr>
            <a:endParaRPr lang="en-US" sz="800" dirty="0" smtClean="0">
              <a:solidFill>
                <a:srgbClr val="002060"/>
              </a:solidFill>
              <a:latin typeface="Arial" charset="0"/>
              <a:cs typeface="Arial" charset="0"/>
            </a:endParaRPr>
          </a:p>
          <a:p>
            <a:pPr lvl="1" eaLnBrk="1" hangingPunct="1">
              <a:defRPr/>
            </a:pPr>
            <a:r>
              <a:rPr lang="en-US" sz="2000" dirty="0" smtClean="0">
                <a:solidFill>
                  <a:srgbClr val="002060"/>
                </a:solidFill>
                <a:latin typeface="Arial" charset="0"/>
                <a:cs typeface="Arial" charset="0"/>
              </a:rPr>
              <a:t>Low </a:t>
            </a:r>
            <a:r>
              <a:rPr lang="en-US" sz="2000" dirty="0" err="1" smtClean="0">
                <a:solidFill>
                  <a:srgbClr val="002060"/>
                </a:solidFill>
                <a:latin typeface="Arial" charset="0"/>
                <a:cs typeface="Arial" charset="0"/>
              </a:rPr>
              <a:t>vs</a:t>
            </a:r>
            <a:r>
              <a:rPr lang="en-US" sz="2000" dirty="0" smtClean="0">
                <a:solidFill>
                  <a:srgbClr val="002060"/>
                </a:solidFill>
                <a:latin typeface="Arial" charset="0"/>
                <a:cs typeface="Arial" charset="0"/>
              </a:rPr>
              <a:t> high glycemic index carbohydrates</a:t>
            </a:r>
          </a:p>
          <a:p>
            <a:pPr lvl="1" eaLnBrk="1" hangingPunct="1">
              <a:defRPr/>
            </a:pPr>
            <a:endParaRPr lang="en-US" sz="2000" dirty="0" smtClean="0">
              <a:solidFill>
                <a:srgbClr val="002060"/>
              </a:solidFill>
              <a:latin typeface="Arial" charset="0"/>
              <a:cs typeface="Arial" charset="0"/>
            </a:endParaRPr>
          </a:p>
          <a:p>
            <a:pPr lvl="1" eaLnBrk="1" hangingPunct="1">
              <a:defRPr/>
            </a:pPr>
            <a:r>
              <a:rPr lang="en-US" sz="2000" dirty="0" smtClean="0">
                <a:solidFill>
                  <a:srgbClr val="002060"/>
                </a:solidFill>
                <a:latin typeface="Arial" charset="0"/>
                <a:cs typeface="Arial" charset="0"/>
              </a:rPr>
              <a:t>Bright colored fruits and vegetables</a:t>
            </a:r>
          </a:p>
          <a:p>
            <a:pPr lvl="1" eaLnBrk="1" hangingPunct="1">
              <a:buFont typeface="Verdana" pitchFamily="34" charset="0"/>
              <a:buNone/>
              <a:defRPr/>
            </a:pPr>
            <a:endParaRPr lang="en-US" sz="2000" dirty="0" smtClean="0">
              <a:solidFill>
                <a:srgbClr val="002060"/>
              </a:solidFill>
              <a:latin typeface="Arial" charset="0"/>
              <a:cs typeface="Arial" charset="0"/>
            </a:endParaRPr>
          </a:p>
          <a:p>
            <a:pPr lvl="1" eaLnBrk="1" hangingPunct="1">
              <a:defRPr/>
            </a:pPr>
            <a:r>
              <a:rPr lang="en-US" sz="2000" dirty="0" smtClean="0">
                <a:solidFill>
                  <a:srgbClr val="002060"/>
                </a:solidFill>
                <a:latin typeface="Arial" charset="0"/>
                <a:cs typeface="Arial" charset="0"/>
              </a:rPr>
              <a:t>High </a:t>
            </a:r>
            <a:r>
              <a:rPr lang="en-US" sz="2000" dirty="0" err="1" smtClean="0">
                <a:solidFill>
                  <a:srgbClr val="002060"/>
                </a:solidFill>
                <a:latin typeface="Arial" charset="0"/>
                <a:cs typeface="Arial" charset="0"/>
              </a:rPr>
              <a:t>fibre</a:t>
            </a:r>
            <a:r>
              <a:rPr lang="en-US" sz="2000" dirty="0" smtClean="0">
                <a:solidFill>
                  <a:srgbClr val="002060"/>
                </a:solidFill>
                <a:latin typeface="Arial" charset="0"/>
                <a:cs typeface="Arial" charset="0"/>
              </a:rPr>
              <a:t> foods</a:t>
            </a:r>
          </a:p>
          <a:p>
            <a:pPr lvl="1" eaLnBrk="1" hangingPunct="1">
              <a:defRPr/>
            </a:pPr>
            <a:endParaRPr lang="en-US" sz="2000" dirty="0" smtClean="0">
              <a:solidFill>
                <a:srgbClr val="002060"/>
              </a:solidFill>
              <a:latin typeface="Arial" charset="0"/>
              <a:cs typeface="Arial" charset="0"/>
            </a:endParaRPr>
          </a:p>
          <a:p>
            <a:pPr lvl="1" eaLnBrk="1" hangingPunct="1">
              <a:defRPr/>
            </a:pPr>
            <a:r>
              <a:rPr lang="en-US" sz="2000" dirty="0" smtClean="0">
                <a:solidFill>
                  <a:srgbClr val="002060"/>
                </a:solidFill>
                <a:latin typeface="Arial" charset="0"/>
                <a:cs typeface="Arial" charset="0"/>
              </a:rPr>
              <a:t>Whole grain foods</a:t>
            </a:r>
          </a:p>
          <a:p>
            <a:pPr marL="392113" lvl="1" indent="0" eaLnBrk="1" hangingPunct="1">
              <a:buFont typeface="Verdana" pitchFamily="34" charset="0"/>
              <a:buNone/>
              <a:defRPr/>
            </a:pPr>
            <a:endParaRPr lang="en-US" sz="2000" dirty="0" smtClean="0">
              <a:solidFill>
                <a:srgbClr val="002060"/>
              </a:solidFill>
              <a:latin typeface="Arial" charset="0"/>
              <a:cs typeface="Arial" charset="0"/>
            </a:endParaRPr>
          </a:p>
          <a:p>
            <a:pPr lvl="1" eaLnBrk="1" hangingPunct="1">
              <a:defRPr/>
            </a:pPr>
            <a:r>
              <a:rPr lang="en-US" sz="2000" dirty="0" smtClean="0">
                <a:solidFill>
                  <a:srgbClr val="002060"/>
                </a:solidFill>
                <a:latin typeface="Arial" charset="0"/>
                <a:cs typeface="Arial" charset="0"/>
              </a:rPr>
              <a:t>Lean proteins</a:t>
            </a:r>
          </a:p>
          <a:p>
            <a:pPr lvl="1" eaLnBrk="1" hangingPunct="1">
              <a:defRPr/>
            </a:pPr>
            <a:endParaRPr lang="en-US" sz="2000" dirty="0" smtClean="0">
              <a:solidFill>
                <a:srgbClr val="002060"/>
              </a:solidFill>
              <a:latin typeface="Arial" charset="0"/>
              <a:cs typeface="Arial" charset="0"/>
            </a:endParaRPr>
          </a:p>
          <a:p>
            <a:pPr lvl="1" eaLnBrk="1" hangingPunct="1">
              <a:defRPr/>
            </a:pPr>
            <a:r>
              <a:rPr lang="en-US" sz="2000" dirty="0" smtClean="0">
                <a:solidFill>
                  <a:srgbClr val="002060"/>
                </a:solidFill>
                <a:latin typeface="Arial" charset="0"/>
                <a:cs typeface="Arial" charset="0"/>
              </a:rPr>
              <a:t>Low in saturate and trans fats [unsaturated]</a:t>
            </a:r>
          </a:p>
          <a:p>
            <a:pPr lvl="1" eaLnBrk="1" hangingPunct="1">
              <a:defRPr/>
            </a:pPr>
            <a:endParaRPr lang="en-US" sz="2000" dirty="0" smtClean="0">
              <a:solidFill>
                <a:srgbClr val="002060"/>
              </a:solidFill>
              <a:latin typeface="Arial" charset="0"/>
              <a:cs typeface="Arial" charset="0"/>
            </a:endParaRPr>
          </a:p>
          <a:p>
            <a:pPr eaLnBrk="1" hangingPunct="1">
              <a:defRPr/>
            </a:pPr>
            <a:endParaRPr lang="en-CA" dirty="0" smtClean="0">
              <a:solidFill>
                <a:srgbClr val="002060"/>
              </a:solidFill>
              <a:latin typeface="Arial" charset="0"/>
              <a:cs typeface="Arial" charset="0"/>
            </a:endParaRPr>
          </a:p>
        </p:txBody>
      </p:sp>
      <p:pic>
        <p:nvPicPr>
          <p:cNvPr id="21508" name="Picture 14" descr="http://tbn2.google.com/images?q=tbn:Fuwqkn7khujFcM:http://www.healthpm.com/wp-content/uploads/2008/03/healthy-foods.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72313" y="500063"/>
            <a:ext cx="1757362" cy="1260475"/>
          </a:xfrm>
          <a:prstGeom prst="rect">
            <a:avLst/>
          </a:prstGeom>
          <a:ln w="9525">
            <a:solidFill>
              <a:srgbClr val="000000"/>
            </a:solidFill>
            <a:miter lim="800000"/>
            <a:headEnd/>
            <a:tailEnd/>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2150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a:xfrm>
            <a:off x="457200" y="1600200"/>
            <a:ext cx="8362950" cy="4257675"/>
          </a:xfrm>
        </p:spPr>
        <p:txBody>
          <a:bodyPr>
            <a:normAutofit/>
          </a:bodyPr>
          <a:lstStyle/>
          <a:p>
            <a:pPr marL="365760" indent="-256032" eaLnBrk="1" fontAlgn="auto" hangingPunct="1">
              <a:spcAft>
                <a:spcPts val="0"/>
              </a:spcAft>
              <a:buFont typeface="Wingdings 3"/>
              <a:buChar char=""/>
              <a:defRPr/>
            </a:pPr>
            <a:r>
              <a:rPr lang="en-US" sz="2400" dirty="0" smtClean="0">
                <a:solidFill>
                  <a:schemeClr val="tx1">
                    <a:lumMod val="95000"/>
                    <a:lumOff val="5000"/>
                  </a:schemeClr>
                </a:solidFill>
                <a:latin typeface="Arial" pitchFamily="34" charset="0"/>
                <a:cs typeface="Arial" pitchFamily="34" charset="0"/>
              </a:rPr>
              <a:t>Eat a variety of foods</a:t>
            </a:r>
          </a:p>
          <a:p>
            <a:pPr marL="365760" indent="-256032" eaLnBrk="1" fontAlgn="auto" hangingPunct="1">
              <a:spcAft>
                <a:spcPts val="0"/>
              </a:spcAft>
              <a:buFont typeface="Wingdings 3"/>
              <a:buChar char=""/>
              <a:defRPr/>
            </a:pPr>
            <a:endParaRPr lang="en-US" sz="2000" dirty="0" smtClean="0">
              <a:solidFill>
                <a:schemeClr val="tx1">
                  <a:lumMod val="95000"/>
                  <a:lumOff val="5000"/>
                </a:schemeClr>
              </a:solidFill>
              <a:latin typeface="Arial" pitchFamily="34" charset="0"/>
              <a:cs typeface="Arial" pitchFamily="34" charset="0"/>
            </a:endParaRPr>
          </a:p>
          <a:p>
            <a:pPr marL="621792" lvl="1" eaLnBrk="1" fontAlgn="auto" hangingPunct="1">
              <a:spcBef>
                <a:spcPts val="324"/>
              </a:spcBef>
              <a:spcAft>
                <a:spcPts val="0"/>
              </a:spcAft>
              <a:buFont typeface="Wingdings" pitchFamily="2" charset="2"/>
              <a:buChar char="Ø"/>
              <a:defRPr/>
            </a:pPr>
            <a:r>
              <a:rPr lang="en-US" sz="2000" dirty="0" smtClean="0">
                <a:solidFill>
                  <a:schemeClr val="tx1">
                    <a:lumMod val="95000"/>
                    <a:lumOff val="5000"/>
                  </a:schemeClr>
                </a:solidFill>
                <a:latin typeface="Arial" pitchFamily="34" charset="0"/>
                <a:cs typeface="Arial" pitchFamily="34" charset="0"/>
              </a:rPr>
              <a:t>Lessen boredom</a:t>
            </a:r>
          </a:p>
          <a:p>
            <a:pPr marL="621792" lvl="1" eaLnBrk="1" fontAlgn="auto" hangingPunct="1">
              <a:spcBef>
                <a:spcPts val="324"/>
              </a:spcBef>
              <a:spcAft>
                <a:spcPts val="0"/>
              </a:spcAft>
              <a:buFont typeface="Wingdings" pitchFamily="2" charset="2"/>
              <a:buChar char="Ø"/>
              <a:defRPr/>
            </a:pPr>
            <a:endParaRPr lang="en-US" sz="2000" dirty="0" smtClean="0">
              <a:solidFill>
                <a:schemeClr val="tx1">
                  <a:lumMod val="95000"/>
                  <a:lumOff val="5000"/>
                </a:schemeClr>
              </a:solidFill>
              <a:latin typeface="Arial" pitchFamily="34" charset="0"/>
              <a:cs typeface="Arial" pitchFamily="34" charset="0"/>
            </a:endParaRPr>
          </a:p>
          <a:p>
            <a:pPr marL="621792" lvl="1" eaLnBrk="1" fontAlgn="auto" hangingPunct="1">
              <a:spcBef>
                <a:spcPts val="324"/>
              </a:spcBef>
              <a:spcAft>
                <a:spcPts val="0"/>
              </a:spcAft>
              <a:buFont typeface="Wingdings" pitchFamily="2" charset="2"/>
              <a:buChar char="Ø"/>
              <a:defRPr/>
            </a:pPr>
            <a:r>
              <a:rPr lang="en-US" sz="2000" dirty="0" smtClean="0">
                <a:solidFill>
                  <a:schemeClr val="tx1">
                    <a:lumMod val="95000"/>
                    <a:lumOff val="5000"/>
                  </a:schemeClr>
                </a:solidFill>
                <a:latin typeface="Arial" pitchFamily="34" charset="0"/>
                <a:cs typeface="Arial" pitchFamily="34" charset="0"/>
              </a:rPr>
              <a:t>Enough vitamins and minerals</a:t>
            </a:r>
          </a:p>
          <a:p>
            <a:pPr marL="365760" indent="-256032" eaLnBrk="1" fontAlgn="auto" hangingPunct="1">
              <a:spcAft>
                <a:spcPts val="0"/>
              </a:spcAft>
              <a:buFontTx/>
              <a:buNone/>
              <a:defRPr/>
            </a:pPr>
            <a:endParaRPr lang="en-US" sz="2400" dirty="0" smtClean="0">
              <a:solidFill>
                <a:schemeClr val="tx1">
                  <a:lumMod val="95000"/>
                  <a:lumOff val="5000"/>
                </a:schemeClr>
              </a:solidFill>
              <a:latin typeface="Arial" pitchFamily="34" charset="0"/>
              <a:cs typeface="Arial" pitchFamily="34" charset="0"/>
            </a:endParaRPr>
          </a:p>
          <a:p>
            <a:pPr marL="365760" indent="-256032" eaLnBrk="1" fontAlgn="auto" hangingPunct="1">
              <a:spcAft>
                <a:spcPts val="0"/>
              </a:spcAft>
              <a:buFont typeface="Wingdings 3"/>
              <a:buChar char=""/>
              <a:defRPr/>
            </a:pPr>
            <a:r>
              <a:rPr lang="en-US" sz="2400" dirty="0" smtClean="0">
                <a:solidFill>
                  <a:schemeClr val="tx1">
                    <a:lumMod val="95000"/>
                    <a:lumOff val="5000"/>
                  </a:schemeClr>
                </a:solidFill>
                <a:latin typeface="Arial" pitchFamily="34" charset="0"/>
                <a:cs typeface="Arial" pitchFamily="34" charset="0"/>
              </a:rPr>
              <a:t>Eat a carbohydrate and a protein together </a:t>
            </a:r>
          </a:p>
          <a:p>
            <a:pPr marL="365760" indent="-256032" eaLnBrk="1" fontAlgn="auto" hangingPunct="1">
              <a:spcAft>
                <a:spcPts val="0"/>
              </a:spcAft>
              <a:buFont typeface="Wingdings 3"/>
              <a:buNone/>
              <a:defRPr/>
            </a:pPr>
            <a:r>
              <a:rPr lang="en-US" sz="2400" dirty="0" smtClean="0">
                <a:solidFill>
                  <a:schemeClr val="tx1">
                    <a:lumMod val="95000"/>
                    <a:lumOff val="5000"/>
                  </a:schemeClr>
                </a:solidFill>
                <a:latin typeface="Arial" pitchFamily="34" charset="0"/>
                <a:cs typeface="Arial" pitchFamily="34" charset="0"/>
              </a:rPr>
              <a:t>	(</a:t>
            </a:r>
            <a:r>
              <a:rPr lang="en-US" sz="2400" i="1" dirty="0" smtClean="0">
                <a:solidFill>
                  <a:schemeClr val="tx1">
                    <a:lumMod val="95000"/>
                    <a:lumOff val="5000"/>
                  </a:schemeClr>
                </a:solidFill>
                <a:latin typeface="Arial" pitchFamily="34" charset="0"/>
                <a:cs typeface="Arial" pitchFamily="34" charset="0"/>
              </a:rPr>
              <a:t>with every meal)</a:t>
            </a:r>
            <a:endParaRPr lang="en-US" sz="2400" dirty="0" smtClean="0">
              <a:solidFill>
                <a:schemeClr val="tx1">
                  <a:lumMod val="95000"/>
                  <a:lumOff val="5000"/>
                </a:schemeClr>
              </a:solidFill>
              <a:latin typeface="Arial" pitchFamily="34" charset="0"/>
              <a:cs typeface="Arial" pitchFamily="34" charset="0"/>
            </a:endParaRPr>
          </a:p>
          <a:p>
            <a:pPr marL="365760" indent="-256032" eaLnBrk="1" fontAlgn="auto" hangingPunct="1">
              <a:spcAft>
                <a:spcPts val="0"/>
              </a:spcAft>
              <a:buFont typeface="Wingdings 3"/>
              <a:buChar char=""/>
              <a:defRPr/>
            </a:pPr>
            <a:endParaRPr lang="en-US" sz="2000" dirty="0" smtClean="0">
              <a:solidFill>
                <a:schemeClr val="tx1">
                  <a:lumMod val="95000"/>
                  <a:lumOff val="5000"/>
                </a:schemeClr>
              </a:solidFill>
              <a:latin typeface="Arial" pitchFamily="34" charset="0"/>
              <a:cs typeface="Arial" pitchFamily="34" charset="0"/>
            </a:endParaRPr>
          </a:p>
          <a:p>
            <a:pPr marL="621792" lvl="1" eaLnBrk="1" fontAlgn="auto" hangingPunct="1">
              <a:spcBef>
                <a:spcPts val="324"/>
              </a:spcBef>
              <a:spcAft>
                <a:spcPts val="0"/>
              </a:spcAft>
              <a:buFont typeface="Wingdings" pitchFamily="2" charset="2"/>
              <a:buChar char="Ø"/>
              <a:defRPr/>
            </a:pPr>
            <a:r>
              <a:rPr lang="en-US" sz="2000" dirty="0" smtClean="0">
                <a:solidFill>
                  <a:schemeClr val="tx1">
                    <a:lumMod val="95000"/>
                    <a:lumOff val="5000"/>
                  </a:schemeClr>
                </a:solidFill>
                <a:latin typeface="Arial" pitchFamily="34" charset="0"/>
                <a:cs typeface="Arial" pitchFamily="34" charset="0"/>
              </a:rPr>
              <a:t>Not </a:t>
            </a:r>
            <a:r>
              <a:rPr lang="en-US" sz="2000" i="1" dirty="0" smtClean="0">
                <a:solidFill>
                  <a:schemeClr val="tx1">
                    <a:lumMod val="95000"/>
                    <a:lumOff val="5000"/>
                  </a:schemeClr>
                </a:solidFill>
                <a:latin typeface="Arial" pitchFamily="34" charset="0"/>
                <a:cs typeface="Arial" pitchFamily="34" charset="0"/>
              </a:rPr>
              <a:t>5</a:t>
            </a:r>
            <a:r>
              <a:rPr lang="en-US" sz="2000" dirty="0" smtClean="0">
                <a:solidFill>
                  <a:schemeClr val="tx1">
                    <a:lumMod val="95000"/>
                    <a:lumOff val="5000"/>
                  </a:schemeClr>
                </a:solidFill>
                <a:latin typeface="Arial" pitchFamily="34" charset="0"/>
                <a:cs typeface="Arial" pitchFamily="34" charset="0"/>
              </a:rPr>
              <a:t> chicken breasts…</a:t>
            </a:r>
          </a:p>
          <a:p>
            <a:pPr marL="621792" lvl="1" eaLnBrk="1" fontAlgn="auto" hangingPunct="1">
              <a:spcBef>
                <a:spcPts val="324"/>
              </a:spcBef>
              <a:spcAft>
                <a:spcPts val="0"/>
              </a:spcAft>
              <a:buFont typeface="Verdana"/>
              <a:buChar char="◦"/>
              <a:defRPr/>
            </a:pPr>
            <a:endParaRPr lang="en-CA" sz="2000" dirty="0" smtClean="0">
              <a:solidFill>
                <a:schemeClr val="tx1">
                  <a:lumMod val="95000"/>
                  <a:lumOff val="5000"/>
                </a:schemeClr>
              </a:solidFill>
              <a:latin typeface="Arial" pitchFamily="34" charset="0"/>
              <a:cs typeface="Arial" pitchFamily="34" charset="0"/>
            </a:endParaRPr>
          </a:p>
        </p:txBody>
      </p:sp>
      <p:sp>
        <p:nvSpPr>
          <p:cNvPr id="89090" name="Rectangle 2"/>
          <p:cNvSpPr>
            <a:spLocks noGrp="1" noChangeArrowheads="1"/>
          </p:cNvSpPr>
          <p:nvPr>
            <p:ph type="title"/>
          </p:nvPr>
        </p:nvSpPr>
        <p:spPr>
          <a:xfrm>
            <a:off x="467544" y="260350"/>
            <a:ext cx="6912744" cy="1143000"/>
          </a:xfrm>
        </p:spPr>
        <p:txBody>
          <a:bodyPr/>
          <a:lstStyle/>
          <a:p>
            <a:pPr eaLnBrk="1" fontAlgn="auto" hangingPunct="1">
              <a:spcAft>
                <a:spcPts val="0"/>
              </a:spcAft>
              <a:defRPr/>
            </a:pPr>
            <a:r>
              <a:rPr lang="en-US" sz="4000" dirty="0" smtClean="0">
                <a:solidFill>
                  <a:srgbClr val="002060"/>
                </a:solidFill>
                <a:effectLst/>
                <a:latin typeface="Arial" pitchFamily="34" charset="0"/>
                <a:cs typeface="Arial" pitchFamily="34" charset="0"/>
              </a:rPr>
              <a:t>The Right Combinations</a:t>
            </a:r>
            <a:endParaRPr lang="en-CA" sz="4000" dirty="0" smtClean="0">
              <a:solidFill>
                <a:srgbClr val="002060"/>
              </a:solidFill>
              <a:effectLst/>
              <a:latin typeface="Arial" pitchFamily="34" charset="0"/>
              <a:cs typeface="Arial" pitchFamily="34" charset="0"/>
            </a:endParaRPr>
          </a:p>
        </p:txBody>
      </p:sp>
      <p:sp>
        <p:nvSpPr>
          <p:cNvPr id="89094" name="AutoShape 6"/>
          <p:cNvSpPr>
            <a:spLocks noChangeArrowheads="1"/>
          </p:cNvSpPr>
          <p:nvPr/>
        </p:nvSpPr>
        <p:spPr bwMode="auto">
          <a:xfrm>
            <a:off x="179388" y="3789363"/>
            <a:ext cx="647700" cy="576262"/>
          </a:xfrm>
          <a:prstGeom prst="star5">
            <a:avLst/>
          </a:prstGeom>
          <a:solidFill>
            <a:srgbClr val="FF0000"/>
          </a:solidFill>
          <a:ln w="9525">
            <a:solidFill>
              <a:schemeClr val="tx1"/>
            </a:solidFill>
            <a:miter lim="800000"/>
            <a:headEnd/>
            <a:tailEnd/>
          </a:ln>
          <a:effectLst/>
        </p:spPr>
        <p:txBody>
          <a:bodyPr wrap="none" anchor="ctr"/>
          <a:lstStyle/>
          <a:p>
            <a:pPr>
              <a:defRPr/>
            </a:pPr>
            <a:endParaRPr lang="en-CA">
              <a:solidFill>
                <a:schemeClr val="tx1">
                  <a:lumMod val="95000"/>
                  <a:lumOff val="5000"/>
                </a:schemeClr>
              </a:solidFill>
              <a:latin typeface="Arial" pitchFamily="34" charset="0"/>
              <a:cs typeface="Arial" pitchFamily="34" charset="0"/>
            </a:endParaRPr>
          </a:p>
        </p:txBody>
      </p:sp>
      <p:pic>
        <p:nvPicPr>
          <p:cNvPr id="22533" name="Picture 16" descr="http://tbn2.google.com/images?q=tbn:TkTuMzf_aIv-AM:http://ecisdcafe.net/Portals/32/healthy%2520plat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0875" y="428625"/>
            <a:ext cx="1616075" cy="1260475"/>
          </a:xfrm>
          <a:prstGeom prst="rect">
            <a:avLst/>
          </a:prstGeom>
          <a:ln w="9525">
            <a:solidFill>
              <a:srgbClr val="000000"/>
            </a:solidFill>
            <a:miter lim="800000"/>
            <a:headEnd/>
            <a:tailEnd/>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2253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additive="base">
                                        <p:cTn id="7" dur="5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1">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89091">
                                            <p:txEl>
                                              <p:pRg st="2" end="2"/>
                                            </p:txEl>
                                          </p:spTgt>
                                        </p:tgtEl>
                                        <p:attrNameLst>
                                          <p:attrName>style.visibility</p:attrName>
                                        </p:attrNameLst>
                                      </p:cBhvr>
                                      <p:to>
                                        <p:strVal val="visible"/>
                                      </p:to>
                                    </p:set>
                                    <p:anim calcmode="lin" valueType="num">
                                      <p:cBhvr additive="base">
                                        <p:cTn id="11" dur="5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9091">
                                            <p:txEl>
                                              <p:pRg st="2" end="2"/>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89091">
                                            <p:txEl>
                                              <p:pRg st="4" end="4"/>
                                            </p:txEl>
                                          </p:spTgt>
                                        </p:tgtEl>
                                        <p:attrNameLst>
                                          <p:attrName>style.visibility</p:attrName>
                                        </p:attrNameLst>
                                      </p:cBhvr>
                                      <p:to>
                                        <p:strVal val="visible"/>
                                      </p:to>
                                    </p:set>
                                    <p:anim calcmode="lin" valueType="num">
                                      <p:cBhvr additive="base">
                                        <p:cTn id="15" dur="500" fill="hold"/>
                                        <p:tgtEl>
                                          <p:spTgt spid="89091">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9091">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1" fill="hold" grpId="0" nodeType="clickEffect">
                                  <p:stCondLst>
                                    <p:cond delay="0"/>
                                  </p:stCondLst>
                                  <p:childTnLst>
                                    <p:set>
                                      <p:cBhvr>
                                        <p:cTn id="20" dur="1" fill="hold">
                                          <p:stCondLst>
                                            <p:cond delay="0"/>
                                          </p:stCondLst>
                                        </p:cTn>
                                        <p:tgtEl>
                                          <p:spTgt spid="89091">
                                            <p:txEl>
                                              <p:pRg st="6" end="6"/>
                                            </p:txEl>
                                          </p:spTgt>
                                        </p:tgtEl>
                                        <p:attrNameLst>
                                          <p:attrName>style.visibility</p:attrName>
                                        </p:attrNameLst>
                                      </p:cBhvr>
                                      <p:to>
                                        <p:strVal val="visible"/>
                                      </p:to>
                                    </p:set>
                                    <p:anim calcmode="lin" valueType="num">
                                      <p:cBhvr additive="base">
                                        <p:cTn id="21" dur="500" fill="hold"/>
                                        <p:tgtEl>
                                          <p:spTgt spid="89091">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9091">
                                            <p:txEl>
                                              <p:pRg st="6" end="6"/>
                                            </p:txEl>
                                          </p:spTgt>
                                        </p:tgtEl>
                                        <p:attrNameLst>
                                          <p:attrName>ppt_y</p:attrName>
                                        </p:attrNameLst>
                                      </p:cBhvr>
                                      <p:tavLst>
                                        <p:tav tm="0">
                                          <p:val>
                                            <p:strVal val="0-#ppt_h/2"/>
                                          </p:val>
                                        </p:tav>
                                        <p:tav tm="100000">
                                          <p:val>
                                            <p:strVal val="#ppt_y"/>
                                          </p:val>
                                        </p:tav>
                                      </p:tavLst>
                                    </p:anim>
                                  </p:childTnLst>
                                </p:cTn>
                              </p:par>
                              <p:par>
                                <p:cTn id="23" presetID="2" presetClass="entr" presetSubtype="1" fill="hold" grpId="0" nodeType="withEffect">
                                  <p:stCondLst>
                                    <p:cond delay="0"/>
                                  </p:stCondLst>
                                  <p:childTnLst>
                                    <p:set>
                                      <p:cBhvr>
                                        <p:cTn id="24" dur="1" fill="hold">
                                          <p:stCondLst>
                                            <p:cond delay="0"/>
                                          </p:stCondLst>
                                        </p:cTn>
                                        <p:tgtEl>
                                          <p:spTgt spid="89091">
                                            <p:txEl>
                                              <p:pRg st="7" end="7"/>
                                            </p:txEl>
                                          </p:spTgt>
                                        </p:tgtEl>
                                        <p:attrNameLst>
                                          <p:attrName>style.visibility</p:attrName>
                                        </p:attrNameLst>
                                      </p:cBhvr>
                                      <p:to>
                                        <p:strVal val="visible"/>
                                      </p:to>
                                    </p:set>
                                    <p:anim calcmode="lin" valueType="num">
                                      <p:cBhvr additive="base">
                                        <p:cTn id="25" dur="500" fill="hold"/>
                                        <p:tgtEl>
                                          <p:spTgt spid="89091">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9091">
                                            <p:txEl>
                                              <p:pRg st="7" end="7"/>
                                            </p:txEl>
                                          </p:spTgt>
                                        </p:tgtEl>
                                        <p:attrNameLst>
                                          <p:attrName>ppt_y</p:attrName>
                                        </p:attrNameLst>
                                      </p:cBhvr>
                                      <p:tavLst>
                                        <p:tav tm="0">
                                          <p:val>
                                            <p:strVal val="0-#ppt_h/2"/>
                                          </p:val>
                                        </p:tav>
                                        <p:tav tm="100000">
                                          <p:val>
                                            <p:strVal val="#ppt_y"/>
                                          </p:val>
                                        </p:tav>
                                      </p:tavLst>
                                    </p:anim>
                                  </p:childTnLst>
                                </p:cTn>
                              </p:par>
                              <p:par>
                                <p:cTn id="27" presetID="2" presetClass="entr" presetSubtype="1" fill="hold" grpId="0" nodeType="withEffect">
                                  <p:stCondLst>
                                    <p:cond delay="0"/>
                                  </p:stCondLst>
                                  <p:childTnLst>
                                    <p:set>
                                      <p:cBhvr>
                                        <p:cTn id="28" dur="1" fill="hold">
                                          <p:stCondLst>
                                            <p:cond delay="0"/>
                                          </p:stCondLst>
                                        </p:cTn>
                                        <p:tgtEl>
                                          <p:spTgt spid="89091">
                                            <p:txEl>
                                              <p:pRg st="9" end="9"/>
                                            </p:txEl>
                                          </p:spTgt>
                                        </p:tgtEl>
                                        <p:attrNameLst>
                                          <p:attrName>style.visibility</p:attrName>
                                        </p:attrNameLst>
                                      </p:cBhvr>
                                      <p:to>
                                        <p:strVal val="visible"/>
                                      </p:to>
                                    </p:set>
                                    <p:anim calcmode="lin" valueType="num">
                                      <p:cBhvr additive="base">
                                        <p:cTn id="29" dur="500" fill="hold"/>
                                        <p:tgtEl>
                                          <p:spTgt spid="89091">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9091">
                                            <p:txEl>
                                              <p:pRg st="9" end="9"/>
                                            </p:txEl>
                                          </p:spTgt>
                                        </p:tgtEl>
                                        <p:attrNameLst>
                                          <p:attrName>ppt_y</p:attrName>
                                        </p:attrNameLst>
                                      </p:cBhvr>
                                      <p:tavLst>
                                        <p:tav tm="0">
                                          <p:val>
                                            <p:strVal val="0-#ppt_h/2"/>
                                          </p:val>
                                        </p:tav>
                                        <p:tav tm="100000">
                                          <p:val>
                                            <p:strVal val="#ppt_y"/>
                                          </p:val>
                                        </p:tav>
                                      </p:tavLst>
                                    </p:anim>
                                  </p:childTnLst>
                                </p:cTn>
                              </p:par>
                            </p:childTnLst>
                          </p:cTn>
                        </p:par>
                        <p:par>
                          <p:cTn id="31" fill="hold" nodeType="afterGroup">
                            <p:stCondLst>
                              <p:cond delay="500"/>
                            </p:stCondLst>
                            <p:childTnLst>
                              <p:par>
                                <p:cTn id="32" presetID="1" presetClass="entr" presetSubtype="0" fill="hold" nodeType="afterEffect">
                                  <p:stCondLst>
                                    <p:cond delay="1000"/>
                                  </p:stCondLst>
                                  <p:childTnLst>
                                    <p:set>
                                      <p:cBhvr>
                                        <p:cTn id="33" dur="1" fill="hold">
                                          <p:stCondLst>
                                            <p:cond delay="0"/>
                                          </p:stCondLst>
                                        </p:cTn>
                                        <p:tgtEl>
                                          <p:spTgt spid="890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5"/>
          <p:cNvGraphicFramePr>
            <a:graphicFrameLocks noChangeAspect="1"/>
          </p:cNvGraphicFramePr>
          <p:nvPr>
            <p:ph idx="1"/>
            <p:extLst>
              <p:ext uri="{D42A27DB-BD31-4B8C-83A1-F6EECF244321}">
                <p14:modId xmlns:p14="http://schemas.microsoft.com/office/powerpoint/2010/main" val="96988246"/>
              </p:ext>
            </p:extLst>
          </p:nvPr>
        </p:nvGraphicFramePr>
        <p:xfrm>
          <a:off x="683568" y="1606550"/>
          <a:ext cx="7577138" cy="4343400"/>
        </p:xfrm>
        <a:graphic>
          <a:graphicData uri="http://schemas.openxmlformats.org/presentationml/2006/ole">
            <mc:AlternateContent xmlns:mc="http://schemas.openxmlformats.org/markup-compatibility/2006">
              <mc:Choice xmlns:v="urn:schemas-microsoft-com:vml" Requires="v">
                <p:oleObj spid="_x0000_s23559" name="Worksheet" r:id="rId4" imgW="7343775" imgH="4210050" progId="Excel.Sheet.8">
                  <p:embed/>
                </p:oleObj>
              </mc:Choice>
              <mc:Fallback>
                <p:oleObj name="Worksheet" r:id="rId4" imgW="7343775" imgH="4210050" progId="Excel.Shee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1606550"/>
                        <a:ext cx="7577138"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8066" name="Rectangle 2"/>
          <p:cNvSpPr>
            <a:spLocks noGrp="1" noChangeArrowheads="1"/>
          </p:cNvSpPr>
          <p:nvPr>
            <p:ph type="title"/>
          </p:nvPr>
        </p:nvSpPr>
        <p:spPr>
          <a:xfrm>
            <a:off x="323528" y="260350"/>
            <a:ext cx="7056760" cy="1143000"/>
          </a:xfrm>
        </p:spPr>
        <p:txBody>
          <a:bodyPr/>
          <a:lstStyle/>
          <a:p>
            <a:pPr eaLnBrk="1" fontAlgn="auto" hangingPunct="1">
              <a:spcAft>
                <a:spcPts val="0"/>
              </a:spcAft>
              <a:defRPr/>
            </a:pPr>
            <a:r>
              <a:rPr lang="en-US" sz="4000" dirty="0" smtClean="0">
                <a:solidFill>
                  <a:srgbClr val="002060"/>
                </a:solidFill>
                <a:effectLst/>
                <a:latin typeface="Arial" pitchFamily="34" charset="0"/>
                <a:cs typeface="Arial" pitchFamily="34" charset="0"/>
              </a:rPr>
              <a:t>The Right Combinations</a:t>
            </a:r>
            <a:endParaRPr lang="en-CA" sz="4000" dirty="0" smtClean="0">
              <a:solidFill>
                <a:srgbClr val="002060"/>
              </a:solidFill>
              <a:effectLst/>
              <a:latin typeface="Arial" pitchFamily="34" charset="0"/>
              <a:cs typeface="Arial" pitchFamily="34" charset="0"/>
            </a:endParaRPr>
          </a:p>
        </p:txBody>
      </p:sp>
      <p:pic>
        <p:nvPicPr>
          <p:cNvPr id="23556" name="Picture 16" descr="http://tbn2.google.com/images?q=tbn:TkTuMzf_aIv-AM:http://ecisdcafe.net/Portals/32/healthy%2520plate.jp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72313" y="214313"/>
            <a:ext cx="1616075" cy="1260475"/>
          </a:xfrm>
          <a:prstGeom prst="rect">
            <a:avLst/>
          </a:prstGeom>
          <a:ln w="9525">
            <a:solidFill>
              <a:srgbClr val="000000"/>
            </a:solidFill>
            <a:miter lim="800000"/>
            <a:headEnd/>
            <a:tailEnd/>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23557"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27"/>
          <p:cNvSpPr>
            <a:spLocks noGrp="1" noChangeArrowheads="1"/>
          </p:cNvSpPr>
          <p:nvPr>
            <p:ph idx="1"/>
          </p:nvPr>
        </p:nvSpPr>
        <p:spPr>
          <a:xfrm>
            <a:off x="179388" y="1428750"/>
            <a:ext cx="8321675" cy="4267200"/>
          </a:xfrm>
        </p:spPr>
        <p:txBody>
          <a:bodyPr>
            <a:normAutofit/>
          </a:bodyPr>
          <a:lstStyle/>
          <a:p>
            <a:pPr marL="365760" indent="-256032" eaLnBrk="1" fontAlgn="auto" hangingPunct="1">
              <a:lnSpc>
                <a:spcPct val="90000"/>
              </a:lnSpc>
              <a:spcAft>
                <a:spcPts val="0"/>
              </a:spcAft>
              <a:buFontTx/>
              <a:buNone/>
              <a:defRPr/>
            </a:pPr>
            <a:r>
              <a:rPr lang="en-CA" sz="2800" dirty="0" smtClean="0">
                <a:solidFill>
                  <a:schemeClr val="tx1">
                    <a:lumMod val="95000"/>
                    <a:lumOff val="5000"/>
                  </a:schemeClr>
                </a:solidFill>
                <a:latin typeface="Arial" pitchFamily="34" charset="0"/>
                <a:cs typeface="Arial" pitchFamily="34" charset="0"/>
              </a:rPr>
              <a:t> </a:t>
            </a:r>
            <a:endParaRPr lang="en-US" sz="2800" dirty="0" smtClean="0">
              <a:solidFill>
                <a:schemeClr val="tx1">
                  <a:lumMod val="95000"/>
                  <a:lumOff val="5000"/>
                </a:schemeClr>
              </a:solidFill>
              <a:latin typeface="Arial" pitchFamily="34" charset="0"/>
              <a:cs typeface="Arial" pitchFamily="34" charset="0"/>
            </a:endParaRPr>
          </a:p>
          <a:p>
            <a:pPr marL="621792" lvl="1" eaLnBrk="1" fontAlgn="auto" hangingPunct="1">
              <a:lnSpc>
                <a:spcPct val="90000"/>
              </a:lnSpc>
              <a:spcBef>
                <a:spcPts val="324"/>
              </a:spcBef>
              <a:spcAft>
                <a:spcPts val="0"/>
              </a:spcAft>
              <a:buFont typeface="Wingdings" pitchFamily="2" charset="2"/>
              <a:buChar char="Ø"/>
              <a:defRPr/>
            </a:pPr>
            <a:r>
              <a:rPr lang="en-US" sz="2400" dirty="0" smtClean="0">
                <a:solidFill>
                  <a:schemeClr val="tx1">
                    <a:lumMod val="95000"/>
                    <a:lumOff val="5000"/>
                  </a:schemeClr>
                </a:solidFill>
                <a:latin typeface="Arial" pitchFamily="34" charset="0"/>
                <a:cs typeface="Arial" pitchFamily="34" charset="0"/>
              </a:rPr>
              <a:t>Eating every 3 hours</a:t>
            </a:r>
          </a:p>
          <a:p>
            <a:pPr marL="621792" lvl="1" eaLnBrk="1" fontAlgn="auto" hangingPunct="1">
              <a:lnSpc>
                <a:spcPct val="90000"/>
              </a:lnSpc>
              <a:spcBef>
                <a:spcPts val="324"/>
              </a:spcBef>
              <a:spcAft>
                <a:spcPts val="0"/>
              </a:spcAft>
              <a:buFont typeface="Wingdings" pitchFamily="2" charset="2"/>
              <a:buChar char="Ø"/>
              <a:defRPr/>
            </a:pPr>
            <a:endParaRPr lang="en-US" sz="2400" dirty="0" smtClean="0">
              <a:solidFill>
                <a:schemeClr val="tx1">
                  <a:lumMod val="95000"/>
                  <a:lumOff val="5000"/>
                </a:schemeClr>
              </a:solidFill>
              <a:latin typeface="Arial" pitchFamily="34" charset="0"/>
              <a:cs typeface="Arial" pitchFamily="34" charset="0"/>
            </a:endParaRPr>
          </a:p>
          <a:p>
            <a:pPr marL="621792" lvl="1" eaLnBrk="1" fontAlgn="auto" hangingPunct="1">
              <a:lnSpc>
                <a:spcPct val="90000"/>
              </a:lnSpc>
              <a:spcBef>
                <a:spcPts val="324"/>
              </a:spcBef>
              <a:spcAft>
                <a:spcPts val="0"/>
              </a:spcAft>
              <a:buFont typeface="Wingdings" pitchFamily="2" charset="2"/>
              <a:buChar char="Ø"/>
              <a:defRPr/>
            </a:pPr>
            <a:r>
              <a:rPr lang="en-US" sz="2400" dirty="0" smtClean="0">
                <a:solidFill>
                  <a:schemeClr val="tx1">
                    <a:lumMod val="95000"/>
                    <a:lumOff val="5000"/>
                  </a:schemeClr>
                </a:solidFill>
                <a:latin typeface="Arial" pitchFamily="34" charset="0"/>
                <a:cs typeface="Arial" pitchFamily="34" charset="0"/>
              </a:rPr>
              <a:t>Choosing the right foods</a:t>
            </a:r>
          </a:p>
          <a:p>
            <a:pPr marL="621792" lvl="1" eaLnBrk="1" fontAlgn="auto" hangingPunct="1">
              <a:lnSpc>
                <a:spcPct val="90000"/>
              </a:lnSpc>
              <a:spcBef>
                <a:spcPts val="324"/>
              </a:spcBef>
              <a:spcAft>
                <a:spcPts val="0"/>
              </a:spcAft>
              <a:buFont typeface="Wingdings" pitchFamily="2" charset="2"/>
              <a:buChar char="Ø"/>
              <a:defRPr/>
            </a:pPr>
            <a:endParaRPr lang="en-US" sz="2400" dirty="0" smtClean="0">
              <a:solidFill>
                <a:schemeClr val="tx1">
                  <a:lumMod val="95000"/>
                  <a:lumOff val="5000"/>
                </a:schemeClr>
              </a:solidFill>
              <a:latin typeface="Arial" pitchFamily="34" charset="0"/>
              <a:cs typeface="Arial" pitchFamily="34" charset="0"/>
            </a:endParaRPr>
          </a:p>
          <a:p>
            <a:pPr marL="621792" lvl="1" eaLnBrk="1" fontAlgn="auto" hangingPunct="1">
              <a:lnSpc>
                <a:spcPct val="90000"/>
              </a:lnSpc>
              <a:spcBef>
                <a:spcPts val="324"/>
              </a:spcBef>
              <a:spcAft>
                <a:spcPts val="0"/>
              </a:spcAft>
              <a:buFont typeface="Wingdings" pitchFamily="2" charset="2"/>
              <a:buChar char="Ø"/>
              <a:defRPr/>
            </a:pPr>
            <a:r>
              <a:rPr lang="en-US" sz="2400" dirty="0" smtClean="0">
                <a:solidFill>
                  <a:schemeClr val="tx1">
                    <a:lumMod val="95000"/>
                    <a:lumOff val="5000"/>
                  </a:schemeClr>
                </a:solidFill>
                <a:latin typeface="Arial" pitchFamily="34" charset="0"/>
                <a:cs typeface="Arial" pitchFamily="34" charset="0"/>
              </a:rPr>
              <a:t>Eating the right combinations of foods </a:t>
            </a:r>
          </a:p>
          <a:p>
            <a:pPr marL="621792" lvl="1" eaLnBrk="1" fontAlgn="auto" hangingPunct="1">
              <a:lnSpc>
                <a:spcPct val="90000"/>
              </a:lnSpc>
              <a:spcBef>
                <a:spcPts val="324"/>
              </a:spcBef>
              <a:spcAft>
                <a:spcPts val="0"/>
              </a:spcAft>
              <a:buFont typeface="Verdana"/>
              <a:buNone/>
              <a:defRPr/>
            </a:pPr>
            <a:r>
              <a:rPr lang="en-US" sz="2400" dirty="0" smtClean="0">
                <a:solidFill>
                  <a:schemeClr val="tx1">
                    <a:lumMod val="95000"/>
                    <a:lumOff val="5000"/>
                  </a:schemeClr>
                </a:solidFill>
                <a:latin typeface="Arial" pitchFamily="34" charset="0"/>
                <a:cs typeface="Arial" pitchFamily="34" charset="0"/>
              </a:rPr>
              <a:t>	(carbohydrate and protein coupled together)</a:t>
            </a:r>
          </a:p>
          <a:p>
            <a:pPr marL="621792" lvl="1" eaLnBrk="1" fontAlgn="auto" hangingPunct="1">
              <a:lnSpc>
                <a:spcPct val="90000"/>
              </a:lnSpc>
              <a:spcBef>
                <a:spcPts val="324"/>
              </a:spcBef>
              <a:spcAft>
                <a:spcPts val="0"/>
              </a:spcAft>
              <a:buFont typeface="Wingdings" pitchFamily="2" charset="2"/>
              <a:buChar char="Ø"/>
              <a:defRPr/>
            </a:pPr>
            <a:endParaRPr lang="en-US" sz="2400" dirty="0" smtClean="0">
              <a:solidFill>
                <a:schemeClr val="tx1">
                  <a:lumMod val="95000"/>
                  <a:lumOff val="5000"/>
                </a:schemeClr>
              </a:solidFill>
              <a:latin typeface="Arial" pitchFamily="34" charset="0"/>
              <a:cs typeface="Arial" pitchFamily="34" charset="0"/>
            </a:endParaRPr>
          </a:p>
          <a:p>
            <a:pPr marL="621792" lvl="1" eaLnBrk="1" fontAlgn="auto" hangingPunct="1">
              <a:lnSpc>
                <a:spcPct val="90000"/>
              </a:lnSpc>
              <a:spcBef>
                <a:spcPts val="324"/>
              </a:spcBef>
              <a:spcAft>
                <a:spcPts val="0"/>
              </a:spcAft>
              <a:buFont typeface="Wingdings" pitchFamily="2" charset="2"/>
              <a:buChar char="Ø"/>
              <a:defRPr/>
            </a:pPr>
            <a:r>
              <a:rPr lang="en-US" sz="2400" dirty="0" smtClean="0">
                <a:solidFill>
                  <a:schemeClr val="tx1">
                    <a:lumMod val="95000"/>
                    <a:lumOff val="5000"/>
                  </a:schemeClr>
                </a:solidFill>
                <a:latin typeface="Arial" pitchFamily="34" charset="0"/>
                <a:cs typeface="Arial" pitchFamily="34" charset="0"/>
              </a:rPr>
              <a:t>Remember Mr. </a:t>
            </a:r>
            <a:r>
              <a:rPr lang="en-CA" sz="2400" dirty="0" smtClean="0">
                <a:solidFill>
                  <a:schemeClr val="tx1">
                    <a:lumMod val="95000"/>
                    <a:lumOff val="5000"/>
                  </a:schemeClr>
                </a:solidFill>
                <a:latin typeface="Arial" pitchFamily="34" charset="0"/>
                <a:cs typeface="Arial" pitchFamily="34" charset="0"/>
                <a:hlinkClick r:id="rId2"/>
              </a:rPr>
              <a:t> </a:t>
            </a:r>
            <a:r>
              <a:rPr lang="en-CA" sz="2400" dirty="0" smtClean="0">
                <a:solidFill>
                  <a:schemeClr val="tx1">
                    <a:lumMod val="95000"/>
                    <a:lumOff val="5000"/>
                  </a:schemeClr>
                </a:solidFill>
                <a:latin typeface="Arial" pitchFamily="34" charset="0"/>
                <a:cs typeface="Arial" pitchFamily="34" charset="0"/>
              </a:rPr>
              <a:t> </a:t>
            </a:r>
          </a:p>
        </p:txBody>
      </p:sp>
      <p:sp>
        <p:nvSpPr>
          <p:cNvPr id="108546" name="Rectangle 1026"/>
          <p:cNvSpPr>
            <a:spLocks noGrp="1" noChangeArrowheads="1"/>
          </p:cNvSpPr>
          <p:nvPr>
            <p:ph type="title"/>
          </p:nvPr>
        </p:nvSpPr>
        <p:spPr/>
        <p:txBody>
          <a:bodyPr/>
          <a:lstStyle/>
          <a:p>
            <a:pPr eaLnBrk="1" fontAlgn="auto" hangingPunct="1">
              <a:spcAft>
                <a:spcPts val="0"/>
              </a:spcAft>
              <a:defRPr/>
            </a:pPr>
            <a:r>
              <a:rPr lang="en-CA" sz="4000" dirty="0" smtClean="0">
                <a:solidFill>
                  <a:srgbClr val="002060"/>
                </a:solidFill>
                <a:effectLst/>
                <a:latin typeface="Arial" pitchFamily="34" charset="0"/>
                <a:cs typeface="Arial" pitchFamily="34" charset="0"/>
              </a:rPr>
              <a:t>Summary</a:t>
            </a:r>
          </a:p>
        </p:txBody>
      </p:sp>
      <p:pic>
        <p:nvPicPr>
          <p:cNvPr id="24580" name="Picture 1039" descr="guide2_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0" y="357188"/>
            <a:ext cx="1338263" cy="1944687"/>
          </a:xfrm>
          <a:prstGeom prst="rect">
            <a:avLst/>
          </a:prstGeom>
          <a:ln w="9525">
            <a:solidFill>
              <a:srgbClr val="000000"/>
            </a:solidFill>
            <a:miter lim="800000"/>
            <a:headEnd/>
            <a:tailEnd/>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8561" name="Picture 1041" descr="pacm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113" y="4149725"/>
            <a:ext cx="143986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085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3"/>
          <p:cNvSpPr txBox="1">
            <a:spLocks noChangeArrowheads="1"/>
          </p:cNvSpPr>
          <p:nvPr/>
        </p:nvSpPr>
        <p:spPr bwMode="auto">
          <a:xfrm>
            <a:off x="0" y="5661248"/>
            <a:ext cx="9144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800" b="1" dirty="0" smtClean="0">
                <a:solidFill>
                  <a:srgbClr val="001236"/>
                </a:solidFill>
                <a:latin typeface="Arial" charset="0"/>
                <a:cs typeface="Arial" charset="0"/>
              </a:rPr>
              <a:t>Meaghan Jansen </a:t>
            </a:r>
          </a:p>
          <a:p>
            <a:pPr algn="ctr" eaLnBrk="1" hangingPunct="1">
              <a:spcBef>
                <a:spcPct val="50000"/>
              </a:spcBef>
            </a:pPr>
            <a:r>
              <a:rPr lang="en-US" sz="1400" b="1" dirty="0" smtClean="0">
                <a:solidFill>
                  <a:srgbClr val="001236"/>
                </a:solidFill>
                <a:latin typeface="Arial" charset="0"/>
                <a:cs typeface="Arial" charset="0"/>
              </a:rPr>
              <a:t>Certified Corporate Wellness Specialist, Employee </a:t>
            </a:r>
            <a:r>
              <a:rPr lang="en-US" sz="1400" b="1" dirty="0">
                <a:solidFill>
                  <a:srgbClr val="001236"/>
                </a:solidFill>
                <a:latin typeface="Arial" charset="0"/>
                <a:cs typeface="Arial" charset="0"/>
              </a:rPr>
              <a:t>Wellness Solutions Network</a:t>
            </a:r>
          </a:p>
          <a:p>
            <a:pPr algn="ctr" eaLnBrk="1" hangingPunct="1">
              <a:spcBef>
                <a:spcPct val="50000"/>
              </a:spcBef>
            </a:pPr>
            <a:r>
              <a:rPr lang="en-US" sz="1400" b="1" u="sng" dirty="0">
                <a:solidFill>
                  <a:srgbClr val="001236"/>
                </a:solidFill>
                <a:latin typeface="Arial" charset="0"/>
                <a:cs typeface="Arial" charset="0"/>
              </a:rPr>
              <a:t>www.EWSNetwork.com</a:t>
            </a:r>
            <a:r>
              <a:rPr lang="en-US" sz="1400" b="1" dirty="0">
                <a:solidFill>
                  <a:srgbClr val="001236"/>
                </a:solidFill>
                <a:latin typeface="Arial" charset="0"/>
                <a:cs typeface="Arial" charset="0"/>
              </a:rPr>
              <a:t>   I  </a:t>
            </a:r>
            <a:r>
              <a:rPr lang="en-US" sz="1400" b="1" u="sng" dirty="0">
                <a:solidFill>
                  <a:srgbClr val="001236"/>
                </a:solidFill>
                <a:latin typeface="Arial" charset="0"/>
                <a:cs typeface="Arial" charset="0"/>
              </a:rPr>
              <a:t>garth@EWSNetwork.com</a:t>
            </a:r>
            <a:r>
              <a:rPr lang="en-US" sz="1400" b="1" dirty="0">
                <a:solidFill>
                  <a:srgbClr val="001236"/>
                </a:solidFill>
                <a:latin typeface="Arial" charset="0"/>
                <a:cs typeface="Arial" charset="0"/>
              </a:rPr>
              <a:t>   I  519.860.0502</a:t>
            </a:r>
            <a:endParaRPr lang="en-CA" sz="1400" b="1" dirty="0">
              <a:solidFill>
                <a:srgbClr val="001236"/>
              </a:solidFill>
              <a:latin typeface="Arial" charset="0"/>
              <a:cs typeface="Arial" charset="0"/>
            </a:endParaRPr>
          </a:p>
        </p:txBody>
      </p:sp>
      <p:sp>
        <p:nvSpPr>
          <p:cNvPr id="9" name="Rectangle 2"/>
          <p:cNvSpPr>
            <a:spLocks noGrp="1" noChangeArrowheads="1"/>
          </p:cNvSpPr>
          <p:nvPr>
            <p:ph type="ctrTitle"/>
          </p:nvPr>
        </p:nvSpPr>
        <p:spPr>
          <a:xfrm>
            <a:off x="13386" y="836712"/>
            <a:ext cx="9130613" cy="4032448"/>
          </a:xfrm>
        </p:spPr>
        <p:txBody>
          <a:bodyPr/>
          <a:lstStyle/>
          <a:p>
            <a:pPr algn="ctr" eaLnBrk="1" fontAlgn="auto" hangingPunct="1">
              <a:spcAft>
                <a:spcPts val="0"/>
              </a:spcAft>
              <a:defRPr/>
            </a:pPr>
            <a:r>
              <a:rPr lang="en-US" sz="3200" dirty="0" smtClean="0">
                <a:solidFill>
                  <a:schemeClr val="tx1"/>
                </a:solidFill>
                <a:effectLst/>
                <a:latin typeface="Arial" pitchFamily="34" charset="0"/>
                <a:cs typeface="Arial" pitchFamily="34" charset="0"/>
              </a:rPr>
              <a:t/>
            </a:r>
            <a:br>
              <a:rPr lang="en-US" sz="3200" dirty="0" smtClean="0">
                <a:solidFill>
                  <a:schemeClr val="tx1"/>
                </a:solidFill>
                <a:effectLst/>
                <a:latin typeface="Arial" pitchFamily="34" charset="0"/>
                <a:cs typeface="Arial" pitchFamily="34" charset="0"/>
              </a:rPr>
            </a:br>
            <a:r>
              <a:rPr lang="en-US" sz="3200" dirty="0" smtClean="0">
                <a:solidFill>
                  <a:schemeClr val="tx1"/>
                </a:solidFill>
                <a:effectLst/>
                <a:latin typeface="Arial" pitchFamily="34" charset="0"/>
                <a:cs typeface="Arial" pitchFamily="34" charset="0"/>
              </a:rPr>
              <a:t/>
            </a:r>
            <a:br>
              <a:rPr lang="en-US" sz="3200" dirty="0" smtClean="0">
                <a:solidFill>
                  <a:schemeClr val="tx1"/>
                </a:solidFill>
                <a:effectLst/>
                <a:latin typeface="Arial" pitchFamily="34" charset="0"/>
                <a:cs typeface="Arial" pitchFamily="34" charset="0"/>
              </a:rPr>
            </a:br>
            <a:r>
              <a:rPr lang="en-US" sz="3200" dirty="0" smtClean="0">
                <a:solidFill>
                  <a:srgbClr val="002060"/>
                </a:solidFill>
                <a:effectLst/>
                <a:latin typeface="Arial" pitchFamily="34" charset="0"/>
                <a:cs typeface="Arial" pitchFamily="34" charset="0"/>
              </a:rPr>
              <a:t>Thank you.</a:t>
            </a:r>
            <a:br>
              <a:rPr lang="en-US" sz="3200" dirty="0" smtClean="0">
                <a:solidFill>
                  <a:srgbClr val="002060"/>
                </a:solidFill>
                <a:effectLst/>
                <a:latin typeface="Arial" pitchFamily="34" charset="0"/>
                <a:cs typeface="Arial" pitchFamily="34" charset="0"/>
              </a:rPr>
            </a:br>
            <a:r>
              <a:rPr lang="en-US" sz="2400" dirty="0" smtClean="0">
                <a:solidFill>
                  <a:srgbClr val="002060"/>
                </a:solidFill>
                <a:effectLst/>
                <a:latin typeface="Arial" pitchFamily="34" charset="0"/>
                <a:cs typeface="Arial" pitchFamily="34" charset="0"/>
              </a:rPr>
              <a:t>Questions now or later?</a:t>
            </a:r>
            <a:endParaRPr lang="en-CA" sz="1800" dirty="0" smtClean="0">
              <a:solidFill>
                <a:srgbClr val="002060"/>
              </a:solidFill>
              <a:effectLst/>
              <a:latin typeface="Arial" pitchFamily="34" charset="0"/>
              <a:cs typeface="Arial" pitchFamily="34" charset="0"/>
            </a:endParaRPr>
          </a:p>
        </p:txBody>
      </p:sp>
      <p:pic>
        <p:nvPicPr>
          <p:cNvPr id="43012" name="Picture 5" descr="C:\Documents and Settings\user\Desktop\EWS Network\EWSN_logo_suite\EmployeeWellness_Logo2 800x486.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5263" y="1196975"/>
            <a:ext cx="367347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01568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95287" y="476672"/>
            <a:ext cx="7878151" cy="1143000"/>
          </a:xfrm>
        </p:spPr>
        <p:txBody>
          <a:bodyPr/>
          <a:lstStyle/>
          <a:p>
            <a:pPr eaLnBrk="1" fontAlgn="auto" hangingPunct="1">
              <a:spcAft>
                <a:spcPts val="0"/>
              </a:spcAft>
              <a:defRPr/>
            </a:pPr>
            <a:r>
              <a:rPr lang="en-US" sz="4000" dirty="0" smtClean="0">
                <a:solidFill>
                  <a:srgbClr val="002060"/>
                </a:solidFill>
                <a:effectLst/>
                <a:latin typeface="Arial" pitchFamily="34" charset="0"/>
                <a:cs typeface="Arial" pitchFamily="34" charset="0"/>
              </a:rPr>
              <a:t>You </a:t>
            </a:r>
            <a:r>
              <a:rPr lang="en-US" sz="4000" dirty="0" smtClean="0">
                <a:solidFill>
                  <a:srgbClr val="002060"/>
                </a:solidFill>
                <a:effectLst/>
                <a:latin typeface="Arial" pitchFamily="34" charset="0"/>
                <a:cs typeface="Arial" pitchFamily="34" charset="0"/>
              </a:rPr>
              <a:t>are what you EAT!</a:t>
            </a:r>
            <a:endParaRPr lang="en-CA" sz="4000" dirty="0" smtClean="0">
              <a:solidFill>
                <a:srgbClr val="002060"/>
              </a:solidFill>
              <a:effectLst/>
              <a:latin typeface="Arial" pitchFamily="34" charset="0"/>
              <a:cs typeface="Arial" pitchFamily="34" charset="0"/>
            </a:endParaRPr>
          </a:p>
        </p:txBody>
      </p:sp>
      <p:sp>
        <p:nvSpPr>
          <p:cNvPr id="46083" name="Text Box 3"/>
          <p:cNvSpPr txBox="1">
            <a:spLocks noChangeArrowheads="1"/>
          </p:cNvSpPr>
          <p:nvPr/>
        </p:nvSpPr>
        <p:spPr bwMode="auto">
          <a:xfrm>
            <a:off x="395288" y="2276475"/>
            <a:ext cx="6781800" cy="448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dirty="0">
                <a:solidFill>
                  <a:srgbClr val="002060"/>
                </a:solidFill>
                <a:cs typeface="Arial" charset="0"/>
              </a:rPr>
              <a:t>Do you eat breakfast?</a:t>
            </a:r>
          </a:p>
          <a:p>
            <a:pPr eaLnBrk="1" hangingPunct="1">
              <a:spcBef>
                <a:spcPct val="50000"/>
              </a:spcBef>
            </a:pPr>
            <a:r>
              <a:rPr lang="en-US" sz="2400" dirty="0">
                <a:solidFill>
                  <a:srgbClr val="002060"/>
                </a:solidFill>
                <a:cs typeface="Arial" charset="0"/>
              </a:rPr>
              <a:t>Do you bring a lunch to work/buy it?</a:t>
            </a:r>
          </a:p>
          <a:p>
            <a:pPr eaLnBrk="1" hangingPunct="1">
              <a:spcBef>
                <a:spcPct val="50000"/>
              </a:spcBef>
            </a:pPr>
            <a:r>
              <a:rPr lang="en-US" sz="2400" dirty="0">
                <a:solidFill>
                  <a:srgbClr val="002060"/>
                </a:solidFill>
                <a:cs typeface="Arial" charset="0"/>
              </a:rPr>
              <a:t>How many meals/day do you consume?</a:t>
            </a:r>
          </a:p>
          <a:p>
            <a:pPr eaLnBrk="1" hangingPunct="1">
              <a:spcBef>
                <a:spcPct val="50000"/>
              </a:spcBef>
            </a:pPr>
            <a:r>
              <a:rPr lang="en-US" sz="2400" dirty="0">
                <a:solidFill>
                  <a:srgbClr val="002060"/>
                </a:solidFill>
                <a:cs typeface="Arial" charset="0"/>
              </a:rPr>
              <a:t>Do you eat a well-balanced dinner? Eat out?</a:t>
            </a:r>
          </a:p>
          <a:p>
            <a:pPr eaLnBrk="1" hangingPunct="1">
              <a:spcBef>
                <a:spcPct val="50000"/>
              </a:spcBef>
            </a:pPr>
            <a:r>
              <a:rPr lang="en-US" sz="2400" dirty="0">
                <a:solidFill>
                  <a:srgbClr val="002060"/>
                </a:solidFill>
                <a:cs typeface="Arial" charset="0"/>
              </a:rPr>
              <a:t>Do you drink at least 8 glasses of water/day?</a:t>
            </a:r>
          </a:p>
          <a:p>
            <a:pPr eaLnBrk="1" hangingPunct="1">
              <a:spcBef>
                <a:spcPct val="50000"/>
              </a:spcBef>
            </a:pPr>
            <a:r>
              <a:rPr lang="en-US" sz="2400" dirty="0">
                <a:solidFill>
                  <a:srgbClr val="002060"/>
                </a:solidFill>
                <a:cs typeface="Arial" charset="0"/>
              </a:rPr>
              <a:t>How much coffee do you consume/day?</a:t>
            </a:r>
          </a:p>
          <a:p>
            <a:pPr eaLnBrk="1" hangingPunct="1">
              <a:spcBef>
                <a:spcPct val="50000"/>
              </a:spcBef>
            </a:pPr>
            <a:endParaRPr lang="en-US" sz="2400" dirty="0">
              <a:solidFill>
                <a:srgbClr val="002060"/>
              </a:solidFill>
              <a:cs typeface="Arial" charset="0"/>
            </a:endParaRPr>
          </a:p>
          <a:p>
            <a:pPr eaLnBrk="1" hangingPunct="1">
              <a:spcBef>
                <a:spcPct val="50000"/>
              </a:spcBef>
            </a:pPr>
            <a:endParaRPr lang="en-CA" sz="2400" dirty="0">
              <a:solidFill>
                <a:srgbClr val="002060"/>
              </a:solidFill>
              <a:cs typeface="Arial" charset="0"/>
            </a:endParaRPr>
          </a:p>
        </p:txBody>
      </p:sp>
      <p:pic>
        <p:nvPicPr>
          <p:cNvPr id="10244" name="Picture 9" descr="hambur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0" y="2714625"/>
            <a:ext cx="7239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11" descr="hamburg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15188" y="3929063"/>
            <a:ext cx="1181100"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12" descr="hamburg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15188" y="3143250"/>
            <a:ext cx="1181100"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13" descr="hamburg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0" y="1785938"/>
            <a:ext cx="133350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4" descr="hambur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2313" y="4714875"/>
            <a:ext cx="7239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15" descr="hamburg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9438" y="5143500"/>
            <a:ext cx="5715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Picture 16" descr="hamburg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9563" y="4714875"/>
            <a:ext cx="6477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Picture 17" descr="hamburg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43875" y="5143500"/>
            <a:ext cx="6477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2" name="Picture 18" descr="hamburg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58188" y="5500688"/>
            <a:ext cx="5715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3" name="Picture 19" descr="hamburg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6563" y="5500688"/>
            <a:ext cx="5715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4" name="Picture 20" descr="hamburg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6563" y="3357563"/>
            <a:ext cx="609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5" name="Picture 23" descr="hamburg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29375" y="3143250"/>
            <a:ext cx="6096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6" name="Picture 24" descr="hamburg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67713" y="3214688"/>
            <a:ext cx="5191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7" name="Picture 26" descr="hamburge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86500" y="3000375"/>
            <a:ext cx="4953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8" name="Picture 27" descr="hamburge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43875" y="3429000"/>
            <a:ext cx="528638"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9" name="Picture 29" descr="hamburg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15188" y="3571875"/>
            <a:ext cx="1181100"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0" name="Picture 26" descr="hamburge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48700" y="2928938"/>
            <a:ext cx="4953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1" name="Picture 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gtEl>
                                        <p:attrNameLst>
                                          <p:attrName>style.visibility</p:attrName>
                                        </p:attrNameLst>
                                      </p:cBhvr>
                                      <p:to>
                                        <p:strVal val="visible"/>
                                      </p:to>
                                    </p:set>
                                    <p:anim calcmode="lin" valueType="num">
                                      <p:cBhvr additive="base">
                                        <p:cTn id="7" dur="500" fill="hold"/>
                                        <p:tgtEl>
                                          <p:spTgt spid="46083"/>
                                        </p:tgtEl>
                                        <p:attrNameLst>
                                          <p:attrName>ppt_x</p:attrName>
                                        </p:attrNameLst>
                                      </p:cBhvr>
                                      <p:tavLst>
                                        <p:tav tm="0">
                                          <p:val>
                                            <p:strVal val="0-#ppt_w/2"/>
                                          </p:val>
                                        </p:tav>
                                        <p:tav tm="100000">
                                          <p:val>
                                            <p:strVal val="#ppt_x"/>
                                          </p:val>
                                        </p:tav>
                                      </p:tavLst>
                                    </p:anim>
                                    <p:anim calcmode="lin" valueType="num">
                                      <p:cBhvr additive="base">
                                        <p:cTn id="8" dur="500" fill="hold"/>
                                        <p:tgtEl>
                                          <p:spTgt spid="460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539750" y="1844675"/>
            <a:ext cx="8375650" cy="4479925"/>
          </a:xfrm>
        </p:spPr>
        <p:txBody>
          <a:bodyPr>
            <a:normAutofit/>
          </a:bodyPr>
          <a:lstStyle/>
          <a:p>
            <a:pPr marL="365760" indent="-256032" eaLnBrk="1" fontAlgn="auto" hangingPunct="1">
              <a:spcAft>
                <a:spcPts val="0"/>
              </a:spcAft>
              <a:buFont typeface="Wingdings 3"/>
              <a:buChar char=""/>
              <a:defRPr/>
            </a:pPr>
            <a:r>
              <a:rPr lang="en-US" sz="2400" dirty="0" smtClean="0">
                <a:solidFill>
                  <a:srgbClr val="002060"/>
                </a:solidFill>
                <a:latin typeface="Arial" pitchFamily="34" charset="0"/>
                <a:cs typeface="Arial" pitchFamily="34" charset="0"/>
              </a:rPr>
              <a:t>“Eat 3 ‘square’ meals a day”.</a:t>
            </a:r>
          </a:p>
          <a:p>
            <a:pPr marL="365760" indent="-256032" eaLnBrk="1" fontAlgn="auto" hangingPunct="1">
              <a:spcAft>
                <a:spcPts val="0"/>
              </a:spcAft>
              <a:buFontTx/>
              <a:buNone/>
              <a:defRPr/>
            </a:pPr>
            <a:endParaRPr lang="en-US" sz="2400" dirty="0" smtClean="0">
              <a:solidFill>
                <a:srgbClr val="002060"/>
              </a:solidFill>
              <a:latin typeface="Arial" pitchFamily="34" charset="0"/>
              <a:cs typeface="Arial" pitchFamily="34" charset="0"/>
            </a:endParaRPr>
          </a:p>
          <a:p>
            <a:pPr marL="365760" indent="-256032" eaLnBrk="1" fontAlgn="auto" hangingPunct="1">
              <a:spcAft>
                <a:spcPts val="0"/>
              </a:spcAft>
              <a:buFont typeface="Wingdings 3"/>
              <a:buChar char=""/>
              <a:defRPr/>
            </a:pPr>
            <a:r>
              <a:rPr lang="en-US" sz="2400" dirty="0" smtClean="0">
                <a:solidFill>
                  <a:srgbClr val="002060"/>
                </a:solidFill>
                <a:latin typeface="Arial" pitchFamily="34" charset="0"/>
                <a:cs typeface="Arial" pitchFamily="34" charset="0"/>
              </a:rPr>
              <a:t>“Only eat when hungry”.</a:t>
            </a:r>
          </a:p>
          <a:p>
            <a:pPr marL="365760" indent="-256032" eaLnBrk="1" fontAlgn="auto" hangingPunct="1">
              <a:spcAft>
                <a:spcPts val="0"/>
              </a:spcAft>
              <a:buFontTx/>
              <a:buNone/>
              <a:defRPr/>
            </a:pPr>
            <a:endParaRPr lang="en-US" sz="2400" dirty="0" smtClean="0">
              <a:solidFill>
                <a:srgbClr val="002060"/>
              </a:solidFill>
              <a:latin typeface="Arial" pitchFamily="34" charset="0"/>
              <a:cs typeface="Arial" pitchFamily="34" charset="0"/>
            </a:endParaRPr>
          </a:p>
          <a:p>
            <a:pPr marL="365760" indent="-256032" eaLnBrk="1" fontAlgn="auto" hangingPunct="1">
              <a:spcAft>
                <a:spcPts val="0"/>
              </a:spcAft>
              <a:buFont typeface="Wingdings 3"/>
              <a:buChar char=""/>
              <a:defRPr/>
            </a:pPr>
            <a:r>
              <a:rPr lang="en-US" sz="2400" dirty="0" smtClean="0">
                <a:solidFill>
                  <a:srgbClr val="002060"/>
                </a:solidFill>
                <a:latin typeface="Arial" pitchFamily="34" charset="0"/>
                <a:cs typeface="Arial" pitchFamily="34" charset="0"/>
              </a:rPr>
              <a:t>“Only drink when thirsty”.</a:t>
            </a:r>
          </a:p>
          <a:p>
            <a:pPr marL="365760" indent="-256032" eaLnBrk="1" fontAlgn="auto" hangingPunct="1">
              <a:spcAft>
                <a:spcPts val="0"/>
              </a:spcAft>
              <a:buFontTx/>
              <a:buNone/>
              <a:defRPr/>
            </a:pPr>
            <a:endParaRPr lang="en-US" sz="2400" dirty="0" smtClean="0">
              <a:solidFill>
                <a:srgbClr val="002060"/>
              </a:solidFill>
              <a:latin typeface="Arial" pitchFamily="34" charset="0"/>
              <a:cs typeface="Arial" pitchFamily="34" charset="0"/>
            </a:endParaRPr>
          </a:p>
          <a:p>
            <a:pPr marL="365760" indent="-256032" eaLnBrk="1" fontAlgn="auto" hangingPunct="1">
              <a:spcAft>
                <a:spcPts val="0"/>
              </a:spcAft>
              <a:buFont typeface="Wingdings 3"/>
              <a:buChar char=""/>
              <a:defRPr/>
            </a:pPr>
            <a:r>
              <a:rPr lang="en-US" sz="2400" dirty="0" smtClean="0">
                <a:solidFill>
                  <a:srgbClr val="002060"/>
                </a:solidFill>
                <a:latin typeface="Arial" pitchFamily="34" charset="0"/>
                <a:cs typeface="Arial" pitchFamily="34" charset="0"/>
              </a:rPr>
              <a:t>“Eat once a day for weight loss”.</a:t>
            </a:r>
          </a:p>
          <a:p>
            <a:pPr marL="621792" lvl="1" eaLnBrk="1" fontAlgn="auto" hangingPunct="1">
              <a:spcBef>
                <a:spcPts val="324"/>
              </a:spcBef>
              <a:spcAft>
                <a:spcPts val="0"/>
              </a:spcAft>
              <a:buFont typeface="Verdana"/>
              <a:buChar char="◦"/>
              <a:defRPr/>
            </a:pPr>
            <a:r>
              <a:rPr lang="en-US" sz="2000" dirty="0" smtClean="0">
                <a:solidFill>
                  <a:srgbClr val="002060"/>
                </a:solidFill>
                <a:latin typeface="Arial" pitchFamily="34" charset="0"/>
                <a:cs typeface="Arial" pitchFamily="34" charset="0"/>
              </a:rPr>
              <a:t>The less calories in, the better!</a:t>
            </a:r>
          </a:p>
          <a:p>
            <a:pPr marL="365760" indent="-256032" eaLnBrk="1" fontAlgn="auto" hangingPunct="1">
              <a:spcAft>
                <a:spcPts val="0"/>
              </a:spcAft>
              <a:buFont typeface="Wingdings 3"/>
              <a:buChar char=""/>
              <a:defRPr/>
            </a:pPr>
            <a:endParaRPr lang="en-US" sz="2400" dirty="0" smtClean="0">
              <a:solidFill>
                <a:srgbClr val="002060"/>
              </a:solidFill>
              <a:latin typeface="Arial" pitchFamily="34" charset="0"/>
              <a:cs typeface="Arial" pitchFamily="34" charset="0"/>
            </a:endParaRPr>
          </a:p>
        </p:txBody>
      </p:sp>
      <p:sp>
        <p:nvSpPr>
          <p:cNvPr id="72706" name="Rectangle 2"/>
          <p:cNvSpPr>
            <a:spLocks noGrp="1" noChangeArrowheads="1"/>
          </p:cNvSpPr>
          <p:nvPr>
            <p:ph type="title"/>
          </p:nvPr>
        </p:nvSpPr>
        <p:spPr/>
        <p:txBody>
          <a:bodyPr/>
          <a:lstStyle/>
          <a:p>
            <a:pPr eaLnBrk="1" fontAlgn="auto" hangingPunct="1">
              <a:spcAft>
                <a:spcPts val="0"/>
              </a:spcAft>
              <a:defRPr/>
            </a:pPr>
            <a:r>
              <a:rPr lang="en-US" sz="4000" dirty="0" smtClean="0">
                <a:solidFill>
                  <a:srgbClr val="002060"/>
                </a:solidFill>
                <a:effectLst/>
                <a:latin typeface="Arial" pitchFamily="34" charset="0"/>
                <a:cs typeface="Arial" pitchFamily="34" charset="0"/>
              </a:rPr>
              <a:t>Once upon a time…</a:t>
            </a:r>
            <a:endParaRPr lang="en-CA" sz="4000" dirty="0" smtClean="0">
              <a:solidFill>
                <a:srgbClr val="002060"/>
              </a:solidFill>
              <a:effectLst/>
              <a:latin typeface="Arial" pitchFamily="34" charset="0"/>
              <a:cs typeface="Arial" pitchFamily="34" charset="0"/>
            </a:endParaRPr>
          </a:p>
        </p:txBody>
      </p:sp>
      <p:pic>
        <p:nvPicPr>
          <p:cNvPr id="11268" name="Picture 5" descr="OpenBookB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525" y="2349500"/>
            <a:ext cx="3086100" cy="18859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323528" y="265112"/>
            <a:ext cx="9139560" cy="1143000"/>
          </a:xfrm>
        </p:spPr>
        <p:txBody>
          <a:bodyPr/>
          <a:lstStyle/>
          <a:p>
            <a:pPr eaLnBrk="1" fontAlgn="auto" hangingPunct="1">
              <a:spcAft>
                <a:spcPts val="0"/>
              </a:spcAft>
              <a:defRPr/>
            </a:pPr>
            <a:r>
              <a:rPr lang="en-US" sz="4000" dirty="0" smtClean="0">
                <a:solidFill>
                  <a:srgbClr val="002060"/>
                </a:solidFill>
                <a:effectLst/>
                <a:latin typeface="Arial" pitchFamily="34" charset="0"/>
                <a:cs typeface="Arial" pitchFamily="34" charset="0"/>
              </a:rPr>
              <a:t>Maintaining energy…</a:t>
            </a:r>
            <a:r>
              <a:rPr lang="en-US" sz="4000" i="1" dirty="0" smtClean="0">
                <a:solidFill>
                  <a:srgbClr val="002060"/>
                </a:solidFill>
                <a:effectLst/>
                <a:latin typeface="Arial" pitchFamily="34" charset="0"/>
                <a:cs typeface="Arial" pitchFamily="34" charset="0"/>
              </a:rPr>
              <a:t>nutritionally</a:t>
            </a:r>
            <a:endParaRPr lang="en-CA" sz="4000" i="1" dirty="0" smtClean="0">
              <a:solidFill>
                <a:srgbClr val="002060"/>
              </a:solidFill>
              <a:effectLst/>
              <a:latin typeface="Arial" pitchFamily="34" charset="0"/>
              <a:cs typeface="Arial" pitchFamily="34" charset="0"/>
            </a:endParaRPr>
          </a:p>
        </p:txBody>
      </p:sp>
      <p:sp>
        <p:nvSpPr>
          <p:cNvPr id="51207" name="Text Box 7"/>
          <p:cNvSpPr txBox="1">
            <a:spLocks noChangeArrowheads="1"/>
          </p:cNvSpPr>
          <p:nvPr/>
        </p:nvSpPr>
        <p:spPr bwMode="auto">
          <a:xfrm>
            <a:off x="468313" y="2708275"/>
            <a:ext cx="1981200" cy="1077913"/>
          </a:xfrm>
          <a:prstGeom prst="rect">
            <a:avLst/>
          </a:prstGeom>
          <a:noFill/>
          <a:ln w="9525">
            <a:noFill/>
            <a:miter lim="800000"/>
            <a:headEnd/>
            <a:tailEnd/>
          </a:ln>
          <a:effectLst/>
        </p:spPr>
        <p:txBody>
          <a:bodyPr>
            <a:spAutoFit/>
          </a:bodyPr>
          <a:lstStyle/>
          <a:p>
            <a:pPr algn="ctr">
              <a:spcBef>
                <a:spcPct val="50000"/>
              </a:spcBef>
              <a:defRPr/>
            </a:pPr>
            <a:r>
              <a:rPr lang="en-US" sz="3200" b="1" dirty="0">
                <a:solidFill>
                  <a:srgbClr val="002060"/>
                </a:solidFill>
                <a:latin typeface="Arial" pitchFamily="34" charset="0"/>
                <a:cs typeface="Arial" pitchFamily="34" charset="0"/>
              </a:rPr>
              <a:t>Right Times</a:t>
            </a:r>
            <a:endParaRPr lang="en-CA" sz="3200" b="1" dirty="0">
              <a:solidFill>
                <a:srgbClr val="002060"/>
              </a:solidFill>
              <a:latin typeface="Arial" pitchFamily="34" charset="0"/>
              <a:cs typeface="Arial" pitchFamily="34" charset="0"/>
            </a:endParaRPr>
          </a:p>
        </p:txBody>
      </p:sp>
      <p:sp>
        <p:nvSpPr>
          <p:cNvPr id="51208" name="Text Box 8"/>
          <p:cNvSpPr txBox="1">
            <a:spLocks noChangeArrowheads="1"/>
          </p:cNvSpPr>
          <p:nvPr/>
        </p:nvSpPr>
        <p:spPr bwMode="auto">
          <a:xfrm>
            <a:off x="2857500" y="5500688"/>
            <a:ext cx="3941763" cy="1077912"/>
          </a:xfrm>
          <a:prstGeom prst="rect">
            <a:avLst/>
          </a:prstGeom>
          <a:noFill/>
          <a:ln w="9525">
            <a:noFill/>
            <a:miter lim="800000"/>
            <a:headEnd/>
            <a:tailEnd/>
          </a:ln>
          <a:effectLst/>
        </p:spPr>
        <p:txBody>
          <a:bodyPr>
            <a:spAutoFit/>
          </a:bodyPr>
          <a:lstStyle/>
          <a:p>
            <a:pPr algn="ctr">
              <a:spcBef>
                <a:spcPct val="50000"/>
              </a:spcBef>
              <a:defRPr/>
            </a:pPr>
            <a:r>
              <a:rPr lang="en-US" sz="3200" b="1" dirty="0">
                <a:solidFill>
                  <a:srgbClr val="002060"/>
                </a:solidFill>
                <a:latin typeface="Arial" pitchFamily="34" charset="0"/>
                <a:cs typeface="Arial" pitchFamily="34" charset="0"/>
              </a:rPr>
              <a:t>Right Combinations</a:t>
            </a:r>
            <a:endParaRPr lang="en-CA" sz="3200" b="1" dirty="0">
              <a:solidFill>
                <a:srgbClr val="002060"/>
              </a:solidFill>
              <a:latin typeface="Arial" pitchFamily="34" charset="0"/>
              <a:cs typeface="Arial" pitchFamily="34" charset="0"/>
            </a:endParaRPr>
          </a:p>
        </p:txBody>
      </p:sp>
      <p:sp>
        <p:nvSpPr>
          <p:cNvPr id="51209" name="Text Box 9"/>
          <p:cNvSpPr txBox="1">
            <a:spLocks noChangeArrowheads="1"/>
          </p:cNvSpPr>
          <p:nvPr/>
        </p:nvSpPr>
        <p:spPr bwMode="auto">
          <a:xfrm>
            <a:off x="6897688" y="2708275"/>
            <a:ext cx="2246312" cy="1077913"/>
          </a:xfrm>
          <a:prstGeom prst="rect">
            <a:avLst/>
          </a:prstGeom>
          <a:noFill/>
          <a:ln w="9525">
            <a:noFill/>
            <a:miter lim="800000"/>
            <a:headEnd/>
            <a:tailEnd/>
          </a:ln>
          <a:effectLst/>
        </p:spPr>
        <p:txBody>
          <a:bodyPr>
            <a:spAutoFit/>
          </a:bodyPr>
          <a:lstStyle/>
          <a:p>
            <a:pPr algn="ctr">
              <a:spcBef>
                <a:spcPct val="50000"/>
              </a:spcBef>
              <a:defRPr/>
            </a:pPr>
            <a:r>
              <a:rPr lang="en-US" sz="3200" b="1" dirty="0">
                <a:solidFill>
                  <a:srgbClr val="002060"/>
                </a:solidFill>
                <a:latin typeface="Arial" pitchFamily="34" charset="0"/>
                <a:cs typeface="Arial" pitchFamily="34" charset="0"/>
              </a:rPr>
              <a:t>Right Choices</a:t>
            </a:r>
            <a:endParaRPr lang="en-CA" sz="3200" b="1" dirty="0">
              <a:solidFill>
                <a:srgbClr val="002060"/>
              </a:solidFill>
              <a:latin typeface="Arial" pitchFamily="34" charset="0"/>
              <a:cs typeface="Arial" pitchFamily="34" charset="0"/>
            </a:endParaRPr>
          </a:p>
        </p:txBody>
      </p:sp>
      <p:sp>
        <p:nvSpPr>
          <p:cNvPr id="15370" name="Oval 15"/>
          <p:cNvSpPr>
            <a:spLocks noChangeArrowheads="1"/>
          </p:cNvSpPr>
          <p:nvPr/>
        </p:nvSpPr>
        <p:spPr bwMode="auto">
          <a:xfrm>
            <a:off x="2643188" y="1571625"/>
            <a:ext cx="4105275" cy="3744913"/>
          </a:xfrm>
          <a:prstGeom prst="ellipse">
            <a:avLst/>
          </a:prstGeom>
          <a:solidFill>
            <a:schemeClr val="bg1">
              <a:alpha val="0"/>
            </a:schemeClr>
          </a:solidFill>
          <a:ln w="76200">
            <a:solidFill>
              <a:srgbClr val="FF0000"/>
            </a:solidFill>
            <a:miter lim="800000"/>
            <a:headEnd/>
            <a:tailEnd/>
          </a:ln>
        </p:spPr>
        <p:txBody>
          <a:bodyPr wrap="none" anchor="ctr"/>
          <a:lstStyle/>
          <a:p>
            <a:pPr>
              <a:defRPr/>
            </a:pPr>
            <a:endParaRPr lang="en-US">
              <a:solidFill>
                <a:srgbClr val="002060"/>
              </a:solidFill>
              <a:latin typeface="Arial" pitchFamily="34" charset="0"/>
              <a:cs typeface="Arial" pitchFamily="34" charset="0"/>
            </a:endParaRPr>
          </a:p>
        </p:txBody>
      </p:sp>
      <p:sp>
        <p:nvSpPr>
          <p:cNvPr id="15371" name="Line 16"/>
          <p:cNvSpPr>
            <a:spLocks noChangeShapeType="1"/>
          </p:cNvSpPr>
          <p:nvPr/>
        </p:nvSpPr>
        <p:spPr bwMode="auto">
          <a:xfrm>
            <a:off x="4716463" y="1628775"/>
            <a:ext cx="0" cy="1871663"/>
          </a:xfrm>
          <a:prstGeom prst="line">
            <a:avLst/>
          </a:prstGeom>
          <a:noFill/>
          <a:ln w="76200">
            <a:solidFill>
              <a:srgbClr val="FF0000"/>
            </a:solidFill>
            <a:miter lim="800000"/>
            <a:headEnd/>
            <a:tailEnd/>
          </a:ln>
        </p:spPr>
        <p:txBody>
          <a:bodyPr wrap="none"/>
          <a:lstStyle/>
          <a:p>
            <a:pPr>
              <a:defRPr/>
            </a:pPr>
            <a:endParaRPr lang="en-US">
              <a:solidFill>
                <a:srgbClr val="002060"/>
              </a:solidFill>
              <a:latin typeface="Arial" pitchFamily="34" charset="0"/>
              <a:cs typeface="Arial" pitchFamily="34" charset="0"/>
            </a:endParaRPr>
          </a:p>
        </p:txBody>
      </p:sp>
      <p:sp>
        <p:nvSpPr>
          <p:cNvPr id="15372" name="Line 17"/>
          <p:cNvSpPr>
            <a:spLocks noChangeShapeType="1"/>
          </p:cNvSpPr>
          <p:nvPr/>
        </p:nvSpPr>
        <p:spPr bwMode="auto">
          <a:xfrm flipH="1">
            <a:off x="2843213" y="3500438"/>
            <a:ext cx="1873250" cy="720725"/>
          </a:xfrm>
          <a:prstGeom prst="line">
            <a:avLst/>
          </a:prstGeom>
          <a:noFill/>
          <a:ln w="76200">
            <a:solidFill>
              <a:srgbClr val="FF0000"/>
            </a:solidFill>
            <a:miter lim="800000"/>
            <a:headEnd/>
            <a:tailEnd/>
          </a:ln>
        </p:spPr>
        <p:txBody>
          <a:bodyPr wrap="none"/>
          <a:lstStyle/>
          <a:p>
            <a:pPr>
              <a:defRPr/>
            </a:pPr>
            <a:endParaRPr lang="en-US">
              <a:solidFill>
                <a:srgbClr val="002060"/>
              </a:solidFill>
              <a:latin typeface="Arial" pitchFamily="34" charset="0"/>
              <a:cs typeface="Arial" pitchFamily="34" charset="0"/>
            </a:endParaRPr>
          </a:p>
        </p:txBody>
      </p:sp>
      <p:sp>
        <p:nvSpPr>
          <p:cNvPr id="15373" name="Line 18"/>
          <p:cNvSpPr>
            <a:spLocks noChangeShapeType="1"/>
          </p:cNvSpPr>
          <p:nvPr/>
        </p:nvSpPr>
        <p:spPr bwMode="auto">
          <a:xfrm>
            <a:off x="4716463" y="3500438"/>
            <a:ext cx="1800225" cy="720725"/>
          </a:xfrm>
          <a:prstGeom prst="line">
            <a:avLst/>
          </a:prstGeom>
          <a:noFill/>
          <a:ln w="76200">
            <a:solidFill>
              <a:srgbClr val="FF0000"/>
            </a:solidFill>
            <a:miter lim="800000"/>
            <a:headEnd/>
            <a:tailEnd/>
          </a:ln>
        </p:spPr>
        <p:txBody>
          <a:bodyPr wrap="none"/>
          <a:lstStyle/>
          <a:p>
            <a:pPr>
              <a:defRPr/>
            </a:pPr>
            <a:endParaRPr lang="en-US">
              <a:solidFill>
                <a:srgbClr val="002060"/>
              </a:solidFill>
              <a:latin typeface="Arial" pitchFamily="34" charset="0"/>
              <a:cs typeface="Arial" pitchFamily="34" charset="0"/>
            </a:endParaRPr>
          </a:p>
        </p:txBody>
      </p:sp>
      <p:pic>
        <p:nvPicPr>
          <p:cNvPr id="12298" name="Picture 33" descr="http://images.hayneedle.com/mgen/master:HMI2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6900" y="2357438"/>
            <a:ext cx="1249363"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8" descr="http://dev.standupandeat.org/images/Food-on-Plat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75" y="3929063"/>
            <a:ext cx="1214438"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2" descr="http://healnh.org/YYFH/FoodNutri/NutriYou/blogphotos/VegFruit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9338" y="2492375"/>
            <a:ext cx="1571625"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1207"/>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1209"/>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12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7" grpId="0" autoUpdateAnimBg="0"/>
      <p:bldP spid="51208" grpId="0" autoUpdateAnimBg="0"/>
      <p:bldP spid="5120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1" name="Rectangle 3"/>
          <p:cNvSpPr>
            <a:spLocks noGrp="1" noChangeArrowheads="1"/>
          </p:cNvSpPr>
          <p:nvPr>
            <p:ph idx="1"/>
          </p:nvPr>
        </p:nvSpPr>
        <p:spPr>
          <a:xfrm>
            <a:off x="468313" y="1844675"/>
            <a:ext cx="8432800" cy="3733800"/>
          </a:xfrm>
        </p:spPr>
        <p:txBody>
          <a:bodyPr/>
          <a:lstStyle/>
          <a:p>
            <a:pPr eaLnBrk="1" hangingPunct="1"/>
            <a:r>
              <a:rPr lang="en-US" sz="2400" smtClean="0">
                <a:solidFill>
                  <a:srgbClr val="002060"/>
                </a:solidFill>
                <a:latin typeface="Arial" charset="0"/>
                <a:cs typeface="Arial" charset="0"/>
              </a:rPr>
              <a:t>Metabolic environment</a:t>
            </a:r>
          </a:p>
          <a:p>
            <a:pPr lvl="1" eaLnBrk="1" hangingPunct="1"/>
            <a:r>
              <a:rPr lang="en-US" sz="2000" smtClean="0">
                <a:solidFill>
                  <a:srgbClr val="002060"/>
                </a:solidFill>
                <a:latin typeface="Arial" charset="0"/>
                <a:cs typeface="Arial" charset="0"/>
              </a:rPr>
              <a:t>Metabolic wheels – are yours turning?</a:t>
            </a:r>
          </a:p>
          <a:p>
            <a:pPr lvl="1" eaLnBrk="1" hangingPunct="1">
              <a:buFont typeface="Verdana" pitchFamily="34" charset="0"/>
              <a:buNone/>
            </a:pPr>
            <a:endParaRPr lang="en-US" sz="2000" smtClean="0">
              <a:solidFill>
                <a:srgbClr val="002060"/>
              </a:solidFill>
              <a:latin typeface="Arial" charset="0"/>
              <a:cs typeface="Arial" charset="0"/>
            </a:endParaRPr>
          </a:p>
          <a:p>
            <a:pPr lvl="1" eaLnBrk="1" hangingPunct="1"/>
            <a:r>
              <a:rPr lang="en-US" sz="2000" smtClean="0">
                <a:solidFill>
                  <a:srgbClr val="002060"/>
                </a:solidFill>
                <a:latin typeface="Arial" charset="0"/>
                <a:cs typeface="Arial" charset="0"/>
              </a:rPr>
              <a:t>Resting metabolic rate</a:t>
            </a:r>
          </a:p>
          <a:p>
            <a:pPr lvl="1" eaLnBrk="1" hangingPunct="1">
              <a:buFont typeface="Verdana" pitchFamily="34" charset="0"/>
              <a:buNone/>
            </a:pPr>
            <a:endParaRPr lang="en-US" sz="2000" smtClean="0">
              <a:solidFill>
                <a:srgbClr val="002060"/>
              </a:solidFill>
              <a:latin typeface="Arial" charset="0"/>
              <a:cs typeface="Arial" charset="0"/>
            </a:endParaRPr>
          </a:p>
          <a:p>
            <a:pPr lvl="1" eaLnBrk="1" hangingPunct="1"/>
            <a:r>
              <a:rPr lang="en-US" sz="2000" smtClean="0">
                <a:solidFill>
                  <a:srgbClr val="002060"/>
                </a:solidFill>
                <a:latin typeface="Arial" charset="0"/>
                <a:cs typeface="Arial" charset="0"/>
              </a:rPr>
              <a:t>Blood sugar drops? Fatigue?</a:t>
            </a:r>
          </a:p>
          <a:p>
            <a:pPr eaLnBrk="1" hangingPunct="1"/>
            <a:endParaRPr lang="en-US" sz="2800" smtClean="0">
              <a:solidFill>
                <a:srgbClr val="002060"/>
              </a:solidFill>
              <a:latin typeface="Arial" charset="0"/>
              <a:cs typeface="Arial" charset="0"/>
            </a:endParaRPr>
          </a:p>
          <a:p>
            <a:pPr eaLnBrk="1" hangingPunct="1"/>
            <a:endParaRPr lang="en-US" sz="3600" smtClean="0">
              <a:solidFill>
                <a:srgbClr val="002060"/>
              </a:solidFill>
              <a:latin typeface="Arial" charset="0"/>
              <a:cs typeface="Arial" charset="0"/>
            </a:endParaRPr>
          </a:p>
          <a:p>
            <a:pPr eaLnBrk="1" hangingPunct="1"/>
            <a:endParaRPr lang="en-CA" sz="3600" smtClean="0">
              <a:solidFill>
                <a:srgbClr val="002060"/>
              </a:solidFill>
              <a:latin typeface="Arial" charset="0"/>
              <a:cs typeface="Arial" charset="0"/>
            </a:endParaRPr>
          </a:p>
        </p:txBody>
      </p:sp>
      <p:sp>
        <p:nvSpPr>
          <p:cNvPr id="73730" name="Rectangle 2"/>
          <p:cNvSpPr>
            <a:spLocks noGrp="1" noChangeArrowheads="1"/>
          </p:cNvSpPr>
          <p:nvPr>
            <p:ph type="title"/>
          </p:nvPr>
        </p:nvSpPr>
        <p:spPr>
          <a:xfrm>
            <a:off x="500063" y="357188"/>
            <a:ext cx="8229600" cy="1143000"/>
          </a:xfrm>
        </p:spPr>
        <p:txBody>
          <a:bodyPr/>
          <a:lstStyle/>
          <a:p>
            <a:pPr eaLnBrk="1" fontAlgn="auto" hangingPunct="1">
              <a:spcAft>
                <a:spcPts val="0"/>
              </a:spcAft>
              <a:defRPr/>
            </a:pPr>
            <a:r>
              <a:rPr lang="en-US" sz="4000" dirty="0" smtClean="0">
                <a:solidFill>
                  <a:srgbClr val="002060"/>
                </a:solidFill>
                <a:effectLst/>
                <a:latin typeface="Arial" pitchFamily="34" charset="0"/>
                <a:cs typeface="Arial" pitchFamily="34" charset="0"/>
              </a:rPr>
              <a:t>The Right Times</a:t>
            </a:r>
            <a:endParaRPr lang="en-CA" sz="4000" dirty="0" smtClean="0">
              <a:solidFill>
                <a:srgbClr val="002060"/>
              </a:solidFill>
              <a:effectLst/>
              <a:latin typeface="Arial" pitchFamily="34" charset="0"/>
              <a:cs typeface="Arial" pitchFamily="34" charset="0"/>
            </a:endParaRPr>
          </a:p>
        </p:txBody>
      </p:sp>
      <p:pic>
        <p:nvPicPr>
          <p:cNvPr id="13316" name="Picture 33" descr="http://images.hayneedle.com/mgen/master:HMI2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850" y="333375"/>
            <a:ext cx="153670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 calcmode="lin" valueType="num">
                                      <p:cBhvr additive="base">
                                        <p:cTn id="7" dur="5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3731">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73731">
                                            <p:txEl>
                                              <p:pRg st="1" end="1"/>
                                            </p:txEl>
                                          </p:spTgt>
                                        </p:tgtEl>
                                        <p:attrNameLst>
                                          <p:attrName>style.visibility</p:attrName>
                                        </p:attrNameLst>
                                      </p:cBhvr>
                                      <p:to>
                                        <p:strVal val="visible"/>
                                      </p:to>
                                    </p:set>
                                    <p:anim calcmode="lin" valueType="num">
                                      <p:cBhvr additive="base">
                                        <p:cTn id="11" dur="500" fill="hold"/>
                                        <p:tgtEl>
                                          <p:spTgt spid="7373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3731">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73731">
                                            <p:txEl>
                                              <p:pRg st="3" end="3"/>
                                            </p:txEl>
                                          </p:spTgt>
                                        </p:tgtEl>
                                        <p:attrNameLst>
                                          <p:attrName>style.visibility</p:attrName>
                                        </p:attrNameLst>
                                      </p:cBhvr>
                                      <p:to>
                                        <p:strVal val="visible"/>
                                      </p:to>
                                    </p:set>
                                    <p:anim calcmode="lin" valueType="num">
                                      <p:cBhvr additive="base">
                                        <p:cTn id="15" dur="500" fill="hold"/>
                                        <p:tgtEl>
                                          <p:spTgt spid="73731">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3731">
                                            <p:txEl>
                                              <p:pRg st="3" end="3"/>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73731">
                                            <p:txEl>
                                              <p:pRg st="5" end="5"/>
                                            </p:txEl>
                                          </p:spTgt>
                                        </p:tgtEl>
                                        <p:attrNameLst>
                                          <p:attrName>style.visibility</p:attrName>
                                        </p:attrNameLst>
                                      </p:cBhvr>
                                      <p:to>
                                        <p:strVal val="visible"/>
                                      </p:to>
                                    </p:set>
                                    <p:anim calcmode="lin" valueType="num">
                                      <p:cBhvr additive="base">
                                        <p:cTn id="19" dur="500" fill="hold"/>
                                        <p:tgtEl>
                                          <p:spTgt spid="73731">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3731">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11267" name="Rectangle 3"/>
          <p:cNvSpPr>
            <a:spLocks noGrp="1" noChangeArrowheads="1"/>
          </p:cNvSpPr>
          <p:nvPr>
            <p:ph sz="half" idx="1"/>
          </p:nvPr>
        </p:nvSpPr>
        <p:spPr>
          <a:xfrm>
            <a:off x="357188" y="1857375"/>
            <a:ext cx="4037012" cy="571500"/>
          </a:xfrm>
        </p:spPr>
        <p:txBody>
          <a:bodyPr>
            <a:normAutofit fontScale="25000" lnSpcReduction="20000"/>
          </a:bodyPr>
          <a:lstStyle/>
          <a:p>
            <a:pPr marL="365760" indent="-256032" eaLnBrk="1" fontAlgn="auto" hangingPunct="1">
              <a:spcAft>
                <a:spcPts val="0"/>
              </a:spcAft>
              <a:buFont typeface="Wingdings 3"/>
              <a:buChar char=""/>
              <a:defRPr/>
            </a:pPr>
            <a:r>
              <a:rPr lang="en-US" sz="9600" b="1" dirty="0" smtClean="0">
                <a:solidFill>
                  <a:srgbClr val="002060"/>
                </a:solidFill>
                <a:latin typeface="Arial" pitchFamily="34" charset="0"/>
                <a:cs typeface="Arial" pitchFamily="34" charset="0"/>
              </a:rPr>
              <a:t>FAVORABLE</a:t>
            </a:r>
          </a:p>
          <a:p>
            <a:pPr marL="365760" indent="-256032" eaLnBrk="1" fontAlgn="auto" hangingPunct="1">
              <a:spcAft>
                <a:spcPts val="0"/>
              </a:spcAft>
              <a:buFont typeface="Wingdings 3"/>
              <a:buChar char=""/>
              <a:defRPr/>
            </a:pPr>
            <a:endParaRPr lang="en-US" b="1" dirty="0" smtClean="0">
              <a:solidFill>
                <a:srgbClr val="002060"/>
              </a:solidFill>
              <a:latin typeface="Arial" pitchFamily="34" charset="0"/>
              <a:cs typeface="Arial" pitchFamily="34" charset="0"/>
            </a:endParaRPr>
          </a:p>
          <a:p>
            <a:pPr marL="365760" indent="-256032" eaLnBrk="1" fontAlgn="auto" hangingPunct="1">
              <a:spcAft>
                <a:spcPts val="0"/>
              </a:spcAft>
              <a:buFontTx/>
              <a:buNone/>
              <a:defRPr/>
            </a:pPr>
            <a:r>
              <a:rPr lang="en-US" dirty="0" smtClean="0">
                <a:solidFill>
                  <a:srgbClr val="002060"/>
                </a:solidFill>
                <a:latin typeface="Arial" pitchFamily="34" charset="0"/>
                <a:cs typeface="Arial" pitchFamily="34" charset="0"/>
              </a:rPr>
              <a:t>	</a:t>
            </a:r>
            <a:endParaRPr lang="en-CA" dirty="0" smtClean="0">
              <a:solidFill>
                <a:srgbClr val="002060"/>
              </a:solidFill>
              <a:latin typeface="Arial" pitchFamily="34" charset="0"/>
              <a:cs typeface="Arial" pitchFamily="34" charset="0"/>
            </a:endParaRPr>
          </a:p>
        </p:txBody>
      </p:sp>
      <p:sp>
        <p:nvSpPr>
          <p:cNvPr id="11268" name="Rectangle 4"/>
          <p:cNvSpPr>
            <a:spLocks noGrp="1" noChangeArrowheads="1"/>
          </p:cNvSpPr>
          <p:nvPr>
            <p:ph sz="half" idx="2"/>
          </p:nvPr>
        </p:nvSpPr>
        <p:spPr>
          <a:xfrm>
            <a:off x="4429125" y="1857375"/>
            <a:ext cx="4037013" cy="571500"/>
          </a:xfrm>
        </p:spPr>
        <p:txBody>
          <a:bodyPr>
            <a:noAutofit/>
          </a:bodyPr>
          <a:lstStyle/>
          <a:p>
            <a:pPr marL="365760" indent="-256032" eaLnBrk="1" fontAlgn="auto" hangingPunct="1">
              <a:spcAft>
                <a:spcPts val="0"/>
              </a:spcAft>
              <a:buFont typeface="Wingdings 3"/>
              <a:buChar char=""/>
              <a:defRPr/>
            </a:pPr>
            <a:r>
              <a:rPr lang="en-US" sz="2400" b="1" dirty="0" smtClean="0">
                <a:solidFill>
                  <a:srgbClr val="002060"/>
                </a:solidFill>
                <a:latin typeface="Arial" pitchFamily="34" charset="0"/>
                <a:cs typeface="Arial" pitchFamily="34" charset="0"/>
              </a:rPr>
              <a:t>UNFAVORABLE</a:t>
            </a:r>
          </a:p>
        </p:txBody>
      </p:sp>
      <p:sp>
        <p:nvSpPr>
          <p:cNvPr id="75778" name="Rectangle 2"/>
          <p:cNvSpPr>
            <a:spLocks noGrp="1" noChangeArrowheads="1"/>
          </p:cNvSpPr>
          <p:nvPr>
            <p:ph type="title"/>
          </p:nvPr>
        </p:nvSpPr>
        <p:spPr>
          <a:xfrm>
            <a:off x="0" y="214313"/>
            <a:ext cx="9144000" cy="1143000"/>
          </a:xfrm>
        </p:spPr>
        <p:txBody>
          <a:bodyPr/>
          <a:lstStyle/>
          <a:p>
            <a:pPr algn="ctr" eaLnBrk="1" fontAlgn="auto" hangingPunct="1">
              <a:spcAft>
                <a:spcPts val="0"/>
              </a:spcAft>
              <a:defRPr/>
            </a:pPr>
            <a:r>
              <a:rPr lang="en-US" sz="4000" dirty="0" smtClean="0">
                <a:solidFill>
                  <a:srgbClr val="002060"/>
                </a:solidFill>
                <a:effectLst/>
                <a:latin typeface="Arial" pitchFamily="34" charset="0"/>
                <a:cs typeface="Arial" pitchFamily="34" charset="0"/>
              </a:rPr>
              <a:t>Ideal timing is every 3 hours</a:t>
            </a:r>
            <a:endParaRPr lang="en-CA" sz="4000" dirty="0" smtClean="0">
              <a:solidFill>
                <a:srgbClr val="002060"/>
              </a:solidFill>
              <a:effectLst/>
              <a:latin typeface="Arial" pitchFamily="34" charset="0"/>
              <a:cs typeface="Arial" pitchFamily="34" charset="0"/>
            </a:endParaRPr>
          </a:p>
        </p:txBody>
      </p:sp>
      <p:sp>
        <p:nvSpPr>
          <p:cNvPr id="11269" name="Line 8"/>
          <p:cNvSpPr>
            <a:spLocks noChangeShapeType="1"/>
          </p:cNvSpPr>
          <p:nvPr/>
        </p:nvSpPr>
        <p:spPr bwMode="auto">
          <a:xfrm flipV="1">
            <a:off x="571500"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70" name="Line 9"/>
          <p:cNvSpPr>
            <a:spLocks noChangeShapeType="1"/>
          </p:cNvSpPr>
          <p:nvPr/>
        </p:nvSpPr>
        <p:spPr bwMode="auto">
          <a:xfrm>
            <a:off x="785813" y="3071813"/>
            <a:ext cx="838200" cy="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71" name="Line 11"/>
          <p:cNvSpPr>
            <a:spLocks noChangeShapeType="1"/>
          </p:cNvSpPr>
          <p:nvPr/>
        </p:nvSpPr>
        <p:spPr bwMode="auto">
          <a:xfrm>
            <a:off x="1643063"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72" name="Text Box 12"/>
          <p:cNvSpPr txBox="1">
            <a:spLocks noChangeArrowheads="1"/>
          </p:cNvSpPr>
          <p:nvPr/>
        </p:nvSpPr>
        <p:spPr bwMode="auto">
          <a:xfrm>
            <a:off x="611188" y="2636838"/>
            <a:ext cx="1371600" cy="228600"/>
          </a:xfrm>
          <a:prstGeom prst="rect">
            <a:avLst/>
          </a:prstGeom>
          <a:noFill/>
          <a:ln w="9525">
            <a:noFill/>
            <a:miter lim="800000"/>
            <a:headEnd/>
            <a:tailEnd/>
          </a:ln>
        </p:spPr>
        <p:txBody>
          <a:bodyPr/>
          <a:lstStyle/>
          <a:p>
            <a:pPr algn="ctr" eaLnBrk="0" hangingPunct="0">
              <a:defRPr/>
            </a:pPr>
            <a:r>
              <a:rPr lang="en-US" sz="1600" b="1">
                <a:solidFill>
                  <a:srgbClr val="002060"/>
                </a:solidFill>
                <a:latin typeface="Arial" pitchFamily="34" charset="0"/>
                <a:cs typeface="Arial" pitchFamily="34" charset="0"/>
              </a:rPr>
              <a:t>3 hours</a:t>
            </a:r>
          </a:p>
        </p:txBody>
      </p:sp>
      <p:sp>
        <p:nvSpPr>
          <p:cNvPr id="11273" name="Line 14"/>
          <p:cNvSpPr>
            <a:spLocks noChangeShapeType="1"/>
          </p:cNvSpPr>
          <p:nvPr/>
        </p:nvSpPr>
        <p:spPr bwMode="auto">
          <a:xfrm flipV="1">
            <a:off x="1857375"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74" name="Line 15"/>
          <p:cNvSpPr>
            <a:spLocks noChangeShapeType="1"/>
          </p:cNvSpPr>
          <p:nvPr/>
        </p:nvSpPr>
        <p:spPr bwMode="auto">
          <a:xfrm>
            <a:off x="2071688" y="3071813"/>
            <a:ext cx="838200" cy="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75" name="Line 16"/>
          <p:cNvSpPr>
            <a:spLocks noChangeShapeType="1"/>
          </p:cNvSpPr>
          <p:nvPr/>
        </p:nvSpPr>
        <p:spPr bwMode="auto">
          <a:xfrm>
            <a:off x="2928938"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76" name="Text Box 17"/>
          <p:cNvSpPr txBox="1">
            <a:spLocks noChangeArrowheads="1"/>
          </p:cNvSpPr>
          <p:nvPr/>
        </p:nvSpPr>
        <p:spPr bwMode="auto">
          <a:xfrm>
            <a:off x="1979613" y="2636838"/>
            <a:ext cx="1371600" cy="228600"/>
          </a:xfrm>
          <a:prstGeom prst="rect">
            <a:avLst/>
          </a:prstGeom>
          <a:noFill/>
          <a:ln w="9525">
            <a:noFill/>
            <a:miter lim="800000"/>
            <a:headEnd/>
            <a:tailEnd/>
          </a:ln>
        </p:spPr>
        <p:txBody>
          <a:bodyPr/>
          <a:lstStyle/>
          <a:p>
            <a:pPr eaLnBrk="0" hangingPunct="0">
              <a:defRPr/>
            </a:pPr>
            <a:r>
              <a:rPr lang="en-US" sz="1600" b="1">
                <a:solidFill>
                  <a:srgbClr val="002060"/>
                </a:solidFill>
                <a:latin typeface="Arial" pitchFamily="34" charset="0"/>
                <a:cs typeface="Arial" pitchFamily="34" charset="0"/>
              </a:rPr>
              <a:t>   3 hours</a:t>
            </a:r>
          </a:p>
        </p:txBody>
      </p:sp>
      <p:sp>
        <p:nvSpPr>
          <p:cNvPr id="75794" name="Rectangle 18"/>
          <p:cNvSpPr>
            <a:spLocks noChangeArrowheads="1"/>
          </p:cNvSpPr>
          <p:nvPr/>
        </p:nvSpPr>
        <p:spPr bwMode="auto">
          <a:xfrm>
            <a:off x="357188" y="3571875"/>
            <a:ext cx="3643312" cy="2000250"/>
          </a:xfrm>
          <a:prstGeom prst="rect">
            <a:avLst/>
          </a:prstGeom>
          <a:solidFill>
            <a:srgbClr val="C0C0C0"/>
          </a:solidFill>
          <a:ln w="31750">
            <a:solidFill>
              <a:srgbClr val="FF0000"/>
            </a:solidFill>
            <a:miter lim="800000"/>
            <a:headEnd/>
            <a:tailEnd/>
          </a:ln>
        </p:spPr>
        <p:txBody>
          <a:bodyPr/>
          <a:lstStyle/>
          <a:p>
            <a:pPr eaLnBrk="0" hangingPunct="0">
              <a:buFont typeface="Wingdings" pitchFamily="2" charset="2"/>
              <a:buChar char="§"/>
              <a:defRPr/>
            </a:pPr>
            <a:r>
              <a:rPr lang="en-US" sz="2000">
                <a:solidFill>
                  <a:srgbClr val="002060"/>
                </a:solidFill>
                <a:latin typeface="Arial" pitchFamily="34" charset="0"/>
                <a:cs typeface="Arial" pitchFamily="34" charset="0"/>
              </a:rPr>
              <a:t>Blood sugar is consistent</a:t>
            </a:r>
          </a:p>
          <a:p>
            <a:pPr eaLnBrk="0" hangingPunct="0">
              <a:buFont typeface="Wingdings" pitchFamily="2" charset="2"/>
              <a:buChar char="§"/>
              <a:defRPr/>
            </a:pPr>
            <a:endParaRPr lang="en-US" sz="2000">
              <a:solidFill>
                <a:srgbClr val="002060"/>
              </a:solidFill>
              <a:latin typeface="Arial" pitchFamily="34" charset="0"/>
              <a:cs typeface="Arial" pitchFamily="34" charset="0"/>
            </a:endParaRPr>
          </a:p>
          <a:p>
            <a:pPr eaLnBrk="0" hangingPunct="0">
              <a:buFont typeface="Wingdings" pitchFamily="2" charset="2"/>
              <a:buChar char="§"/>
              <a:defRPr/>
            </a:pPr>
            <a:r>
              <a:rPr lang="en-US" sz="2000">
                <a:solidFill>
                  <a:srgbClr val="002060"/>
                </a:solidFill>
                <a:latin typeface="Arial" pitchFamily="34" charset="0"/>
                <a:cs typeface="Arial" pitchFamily="34" charset="0"/>
              </a:rPr>
              <a:t>No drops or spikes in energy</a:t>
            </a:r>
          </a:p>
          <a:p>
            <a:pPr eaLnBrk="0" hangingPunct="0">
              <a:buFont typeface="Wingdings" pitchFamily="2" charset="2"/>
              <a:buChar char="§"/>
              <a:defRPr/>
            </a:pPr>
            <a:endParaRPr lang="en-US" sz="2000">
              <a:solidFill>
                <a:srgbClr val="002060"/>
              </a:solidFill>
              <a:latin typeface="Arial" pitchFamily="34" charset="0"/>
              <a:cs typeface="Arial" pitchFamily="34" charset="0"/>
            </a:endParaRPr>
          </a:p>
          <a:p>
            <a:pPr eaLnBrk="0" hangingPunct="0">
              <a:buFont typeface="Wingdings" pitchFamily="2" charset="2"/>
              <a:buChar char="§"/>
              <a:defRPr/>
            </a:pPr>
            <a:r>
              <a:rPr lang="en-US" sz="2000">
                <a:solidFill>
                  <a:srgbClr val="002060"/>
                </a:solidFill>
                <a:latin typeface="Arial" pitchFamily="34" charset="0"/>
                <a:cs typeface="Arial" pitchFamily="34" charset="0"/>
              </a:rPr>
              <a:t>Energy is sustained</a:t>
            </a:r>
          </a:p>
        </p:txBody>
      </p:sp>
      <p:sp>
        <p:nvSpPr>
          <p:cNvPr id="11278" name="Line 21"/>
          <p:cNvSpPr>
            <a:spLocks noChangeShapeType="1"/>
          </p:cNvSpPr>
          <p:nvPr/>
        </p:nvSpPr>
        <p:spPr bwMode="auto">
          <a:xfrm flipV="1">
            <a:off x="4857750"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79" name="Line 22"/>
          <p:cNvSpPr>
            <a:spLocks noChangeShapeType="1"/>
          </p:cNvSpPr>
          <p:nvPr/>
        </p:nvSpPr>
        <p:spPr bwMode="auto">
          <a:xfrm>
            <a:off x="5929313"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80" name="Line 23"/>
          <p:cNvSpPr>
            <a:spLocks noChangeShapeType="1"/>
          </p:cNvSpPr>
          <p:nvPr/>
        </p:nvSpPr>
        <p:spPr bwMode="auto">
          <a:xfrm>
            <a:off x="5500688"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81" name="Line 24"/>
          <p:cNvSpPr>
            <a:spLocks noChangeShapeType="1"/>
          </p:cNvSpPr>
          <p:nvPr/>
        </p:nvSpPr>
        <p:spPr bwMode="auto">
          <a:xfrm>
            <a:off x="5072063"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82" name="Line 25"/>
          <p:cNvSpPr>
            <a:spLocks noChangeShapeType="1"/>
          </p:cNvSpPr>
          <p:nvPr/>
        </p:nvSpPr>
        <p:spPr bwMode="auto">
          <a:xfrm flipV="1">
            <a:off x="5715000"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83" name="Line 26"/>
          <p:cNvSpPr>
            <a:spLocks noChangeShapeType="1"/>
          </p:cNvSpPr>
          <p:nvPr/>
        </p:nvSpPr>
        <p:spPr bwMode="auto">
          <a:xfrm flipV="1">
            <a:off x="5286375"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84" name="Line 27"/>
          <p:cNvSpPr>
            <a:spLocks noChangeShapeType="1"/>
          </p:cNvSpPr>
          <p:nvPr/>
        </p:nvSpPr>
        <p:spPr bwMode="auto">
          <a:xfrm flipV="1">
            <a:off x="6572250"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85" name="Line 28"/>
          <p:cNvSpPr>
            <a:spLocks noChangeShapeType="1"/>
          </p:cNvSpPr>
          <p:nvPr/>
        </p:nvSpPr>
        <p:spPr bwMode="auto">
          <a:xfrm flipV="1">
            <a:off x="6143625"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86" name="Line 29"/>
          <p:cNvSpPr>
            <a:spLocks noChangeShapeType="1"/>
          </p:cNvSpPr>
          <p:nvPr/>
        </p:nvSpPr>
        <p:spPr bwMode="auto">
          <a:xfrm>
            <a:off x="6357938"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11287" name="Line 30"/>
          <p:cNvSpPr>
            <a:spLocks noChangeShapeType="1"/>
          </p:cNvSpPr>
          <p:nvPr/>
        </p:nvSpPr>
        <p:spPr bwMode="auto">
          <a:xfrm>
            <a:off x="6786563" y="3071813"/>
            <a:ext cx="228600" cy="228600"/>
          </a:xfrm>
          <a:prstGeom prst="line">
            <a:avLst/>
          </a:prstGeom>
          <a:noFill/>
          <a:ln w="25400">
            <a:solidFill>
              <a:schemeClr val="bg1"/>
            </a:solidFill>
            <a:round/>
            <a:headEnd/>
            <a:tailEnd/>
          </a:ln>
        </p:spPr>
        <p:txBody>
          <a:bodyPr/>
          <a:lstStyle/>
          <a:p>
            <a:pPr>
              <a:defRPr/>
            </a:pPr>
            <a:endParaRPr lang="en-US">
              <a:solidFill>
                <a:srgbClr val="002060"/>
              </a:solidFill>
              <a:latin typeface="Arial" pitchFamily="34" charset="0"/>
              <a:cs typeface="Arial" pitchFamily="34" charset="0"/>
            </a:endParaRPr>
          </a:p>
        </p:txBody>
      </p:sp>
      <p:sp>
        <p:nvSpPr>
          <p:cNvPr id="75807" name="Rectangle 31"/>
          <p:cNvSpPr>
            <a:spLocks noChangeArrowheads="1"/>
          </p:cNvSpPr>
          <p:nvPr/>
        </p:nvSpPr>
        <p:spPr bwMode="auto">
          <a:xfrm>
            <a:off x="4572000" y="3571875"/>
            <a:ext cx="3857625" cy="2000250"/>
          </a:xfrm>
          <a:prstGeom prst="rect">
            <a:avLst/>
          </a:prstGeom>
          <a:solidFill>
            <a:srgbClr val="C0C0C0"/>
          </a:solidFill>
          <a:ln w="31750">
            <a:solidFill>
              <a:srgbClr val="FF0000"/>
            </a:solidFill>
            <a:miter lim="800000"/>
            <a:headEnd/>
            <a:tailEnd/>
          </a:ln>
        </p:spPr>
        <p:txBody>
          <a:bodyPr/>
          <a:lstStyle/>
          <a:p>
            <a:pPr eaLnBrk="0" hangingPunct="0">
              <a:buFont typeface="Wingdings" pitchFamily="2" charset="2"/>
              <a:buChar char="§"/>
              <a:defRPr/>
            </a:pPr>
            <a:r>
              <a:rPr lang="en-US" sz="2000">
                <a:solidFill>
                  <a:srgbClr val="002060"/>
                </a:solidFill>
                <a:latin typeface="Arial" pitchFamily="34" charset="0"/>
                <a:cs typeface="Arial" pitchFamily="34" charset="0"/>
              </a:rPr>
              <a:t>Blood sugar is NOT consistent</a:t>
            </a:r>
          </a:p>
          <a:p>
            <a:pPr eaLnBrk="0" hangingPunct="0">
              <a:buFont typeface="Wingdings" pitchFamily="2" charset="2"/>
              <a:buChar char="§"/>
              <a:defRPr/>
            </a:pPr>
            <a:endParaRPr lang="en-US" sz="2000">
              <a:solidFill>
                <a:srgbClr val="002060"/>
              </a:solidFill>
              <a:latin typeface="Arial" pitchFamily="34" charset="0"/>
              <a:cs typeface="Arial" pitchFamily="34" charset="0"/>
            </a:endParaRPr>
          </a:p>
          <a:p>
            <a:pPr eaLnBrk="0" hangingPunct="0">
              <a:buFont typeface="Wingdings" pitchFamily="2" charset="2"/>
              <a:buChar char="§"/>
              <a:defRPr/>
            </a:pPr>
            <a:r>
              <a:rPr lang="en-US" sz="2000">
                <a:solidFill>
                  <a:srgbClr val="002060"/>
                </a:solidFill>
                <a:latin typeface="Arial" pitchFamily="34" charset="0"/>
                <a:cs typeface="Arial" pitchFamily="34" charset="0"/>
              </a:rPr>
              <a:t>Energy levels drop and peak</a:t>
            </a:r>
          </a:p>
          <a:p>
            <a:pPr eaLnBrk="0" hangingPunct="0">
              <a:defRPr/>
            </a:pPr>
            <a:r>
              <a:rPr lang="en-US" sz="2000">
                <a:solidFill>
                  <a:srgbClr val="002060"/>
                </a:solidFill>
                <a:latin typeface="Arial" pitchFamily="34" charset="0"/>
                <a:cs typeface="Arial" pitchFamily="34" charset="0"/>
              </a:rPr>
              <a:t>  which may lead to over-eating</a:t>
            </a:r>
          </a:p>
          <a:p>
            <a:pPr eaLnBrk="0" hangingPunct="0">
              <a:buFont typeface="Wingdings" pitchFamily="2" charset="2"/>
              <a:buChar char="§"/>
              <a:defRPr/>
            </a:pPr>
            <a:endParaRPr lang="en-US" sz="2000">
              <a:solidFill>
                <a:srgbClr val="002060"/>
              </a:solidFill>
              <a:latin typeface="Arial" pitchFamily="34" charset="0"/>
              <a:cs typeface="Arial" pitchFamily="34" charset="0"/>
            </a:endParaRPr>
          </a:p>
          <a:p>
            <a:pPr eaLnBrk="0" hangingPunct="0">
              <a:buFont typeface="Wingdings" pitchFamily="2" charset="2"/>
              <a:buChar char="§"/>
              <a:defRPr/>
            </a:pPr>
            <a:r>
              <a:rPr lang="en-US" sz="2000">
                <a:solidFill>
                  <a:srgbClr val="002060"/>
                </a:solidFill>
                <a:latin typeface="Arial" pitchFamily="34" charset="0"/>
                <a:cs typeface="Arial" pitchFamily="34" charset="0"/>
              </a:rPr>
              <a:t>Energy is NOT sustained</a:t>
            </a:r>
          </a:p>
        </p:txBody>
      </p:sp>
      <p:pic>
        <p:nvPicPr>
          <p:cNvPr id="14361"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794"/>
                                        </p:tgtEl>
                                        <p:attrNameLst>
                                          <p:attrName>style.visibility</p:attrName>
                                        </p:attrNameLst>
                                      </p:cBhvr>
                                      <p:to>
                                        <p:strVal val="visible"/>
                                      </p:to>
                                    </p:set>
                                    <p:anim calcmode="lin" valueType="num">
                                      <p:cBhvr additive="base">
                                        <p:cTn id="7" dur="500" fill="hold"/>
                                        <p:tgtEl>
                                          <p:spTgt spid="75794"/>
                                        </p:tgtEl>
                                        <p:attrNameLst>
                                          <p:attrName>ppt_x</p:attrName>
                                        </p:attrNameLst>
                                      </p:cBhvr>
                                      <p:tavLst>
                                        <p:tav tm="0">
                                          <p:val>
                                            <p:strVal val="0-#ppt_w/2"/>
                                          </p:val>
                                        </p:tav>
                                        <p:tav tm="100000">
                                          <p:val>
                                            <p:strVal val="#ppt_x"/>
                                          </p:val>
                                        </p:tav>
                                      </p:tavLst>
                                    </p:anim>
                                    <p:anim calcmode="lin" valueType="num">
                                      <p:cBhvr additive="base">
                                        <p:cTn id="8" dur="500" fill="hold"/>
                                        <p:tgtEl>
                                          <p:spTgt spid="757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5807"/>
                                        </p:tgtEl>
                                        <p:attrNameLst>
                                          <p:attrName>style.visibility</p:attrName>
                                        </p:attrNameLst>
                                      </p:cBhvr>
                                      <p:to>
                                        <p:strVal val="visible"/>
                                      </p:to>
                                    </p:set>
                                    <p:anim calcmode="lin" valueType="num">
                                      <p:cBhvr additive="base">
                                        <p:cTn id="13" dur="500" fill="hold"/>
                                        <p:tgtEl>
                                          <p:spTgt spid="75807"/>
                                        </p:tgtEl>
                                        <p:attrNameLst>
                                          <p:attrName>ppt_x</p:attrName>
                                        </p:attrNameLst>
                                      </p:cBhvr>
                                      <p:tavLst>
                                        <p:tav tm="0">
                                          <p:val>
                                            <p:strVal val="1+#ppt_w/2"/>
                                          </p:val>
                                        </p:tav>
                                        <p:tav tm="100000">
                                          <p:val>
                                            <p:strVal val="#ppt_x"/>
                                          </p:val>
                                        </p:tav>
                                      </p:tavLst>
                                    </p:anim>
                                    <p:anim calcmode="lin" valueType="num">
                                      <p:cBhvr additive="base">
                                        <p:cTn id="14" dur="500" fill="hold"/>
                                        <p:tgtEl>
                                          <p:spTgt spid="758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4" grpId="0" animBg="1" autoUpdateAnimBg="0"/>
      <p:bldP spid="75807"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106499" name="Rectangle 3"/>
          <p:cNvSpPr>
            <a:spLocks noGrp="1" noChangeArrowheads="1"/>
          </p:cNvSpPr>
          <p:nvPr>
            <p:ph sz="half" idx="1"/>
          </p:nvPr>
        </p:nvSpPr>
        <p:spPr>
          <a:xfrm>
            <a:off x="500063" y="1357313"/>
            <a:ext cx="4037012" cy="4525962"/>
          </a:xfrm>
        </p:spPr>
        <p:txBody>
          <a:bodyPr/>
          <a:lstStyle/>
          <a:p>
            <a:pPr eaLnBrk="1" hangingPunct="1"/>
            <a:r>
              <a:rPr lang="en-US" sz="2400" i="1" dirty="0" smtClean="0">
                <a:solidFill>
                  <a:schemeClr val="bg1"/>
                </a:solidFill>
                <a:latin typeface="Arial" charset="0"/>
                <a:cs typeface="Arial" charset="0"/>
              </a:rPr>
              <a:t>New England Journal Med.</a:t>
            </a:r>
          </a:p>
          <a:p>
            <a:pPr lvl="1" eaLnBrk="1" hangingPunct="1">
              <a:buFont typeface="Wingdings" pitchFamily="2" charset="2"/>
              <a:buChar char="Ø"/>
            </a:pPr>
            <a:r>
              <a:rPr lang="en-US" sz="2000" dirty="0" smtClean="0">
                <a:solidFill>
                  <a:schemeClr val="bg1"/>
                </a:solidFill>
                <a:latin typeface="Arial" charset="0"/>
                <a:cs typeface="Arial" charset="0"/>
              </a:rPr>
              <a:t>2 weeks</a:t>
            </a:r>
          </a:p>
          <a:p>
            <a:pPr lvl="1" eaLnBrk="1" hangingPunct="1">
              <a:buFont typeface="Wingdings" pitchFamily="2" charset="2"/>
              <a:buChar char="Ø"/>
            </a:pPr>
            <a:r>
              <a:rPr lang="en-US" sz="2000" dirty="0" smtClean="0">
                <a:solidFill>
                  <a:schemeClr val="bg1"/>
                </a:solidFill>
                <a:latin typeface="Arial" charset="0"/>
                <a:cs typeface="Arial" charset="0"/>
              </a:rPr>
              <a:t>Ate 6 small meals </a:t>
            </a:r>
            <a:r>
              <a:rPr lang="en-US" sz="2000" dirty="0" err="1" smtClean="0">
                <a:solidFill>
                  <a:schemeClr val="bg1"/>
                </a:solidFill>
                <a:latin typeface="Arial" charset="0"/>
                <a:cs typeface="Arial" charset="0"/>
              </a:rPr>
              <a:t>vs</a:t>
            </a:r>
            <a:r>
              <a:rPr lang="en-US" sz="2000" dirty="0" smtClean="0">
                <a:solidFill>
                  <a:schemeClr val="bg1"/>
                </a:solidFill>
                <a:latin typeface="Arial" charset="0"/>
                <a:cs typeface="Arial" charset="0"/>
              </a:rPr>
              <a:t> 3 large meals (containing the same amount of food)</a:t>
            </a:r>
          </a:p>
          <a:p>
            <a:pPr lvl="2" eaLnBrk="1" hangingPunct="1"/>
            <a:r>
              <a:rPr lang="en-US" dirty="0" smtClean="0">
                <a:solidFill>
                  <a:srgbClr val="FF0000"/>
                </a:solidFill>
                <a:latin typeface="Arial" charset="0"/>
                <a:cs typeface="Arial" charset="0"/>
              </a:rPr>
              <a:t>Reduced LDL by 15%</a:t>
            </a:r>
          </a:p>
          <a:p>
            <a:pPr lvl="2" eaLnBrk="1" hangingPunct="1"/>
            <a:r>
              <a:rPr lang="en-US" dirty="0" smtClean="0">
                <a:solidFill>
                  <a:srgbClr val="FF0000"/>
                </a:solidFill>
                <a:latin typeface="Arial" charset="0"/>
                <a:cs typeface="Arial" charset="0"/>
              </a:rPr>
              <a:t>Reduced cortisol (stress hormone) by 17%</a:t>
            </a:r>
          </a:p>
          <a:p>
            <a:pPr lvl="2" eaLnBrk="1" hangingPunct="1"/>
            <a:r>
              <a:rPr lang="en-US" dirty="0" smtClean="0">
                <a:solidFill>
                  <a:srgbClr val="FF0000"/>
                </a:solidFill>
                <a:latin typeface="Arial" charset="0"/>
                <a:cs typeface="Arial" charset="0"/>
              </a:rPr>
              <a:t>Reduced insulin levels by 28%</a:t>
            </a:r>
            <a:endParaRPr lang="en-CA" dirty="0" smtClean="0">
              <a:solidFill>
                <a:srgbClr val="FF0000"/>
              </a:solidFill>
              <a:latin typeface="Arial" charset="0"/>
              <a:cs typeface="Arial" charset="0"/>
            </a:endParaRPr>
          </a:p>
        </p:txBody>
      </p:sp>
      <p:sp>
        <p:nvSpPr>
          <p:cNvPr id="106500" name="Rectangle 4"/>
          <p:cNvSpPr>
            <a:spLocks noGrp="1" noChangeArrowheads="1"/>
          </p:cNvSpPr>
          <p:nvPr>
            <p:ph sz="half" idx="2"/>
          </p:nvPr>
        </p:nvSpPr>
        <p:spPr>
          <a:xfrm>
            <a:off x="4500563" y="1357313"/>
            <a:ext cx="4232275" cy="3857625"/>
          </a:xfrm>
        </p:spPr>
        <p:txBody>
          <a:bodyPr/>
          <a:lstStyle/>
          <a:p>
            <a:pPr eaLnBrk="1" hangingPunct="1"/>
            <a:r>
              <a:rPr lang="en-US" sz="2400" i="1" dirty="0" smtClean="0">
                <a:solidFill>
                  <a:schemeClr val="bg1"/>
                </a:solidFill>
                <a:latin typeface="Arial" charset="0"/>
                <a:cs typeface="Arial" charset="0"/>
              </a:rPr>
              <a:t>European Journal Clinical Nut.</a:t>
            </a:r>
          </a:p>
          <a:p>
            <a:pPr eaLnBrk="1" hangingPunct="1">
              <a:buFontTx/>
              <a:buNone/>
            </a:pPr>
            <a:endParaRPr lang="en-US" sz="2400" i="1" dirty="0" smtClean="0">
              <a:solidFill>
                <a:schemeClr val="bg1"/>
              </a:solidFill>
              <a:latin typeface="Arial" charset="0"/>
              <a:cs typeface="Arial" charset="0"/>
            </a:endParaRPr>
          </a:p>
          <a:p>
            <a:pPr lvl="1" eaLnBrk="1" hangingPunct="1">
              <a:buFont typeface="Wingdings" pitchFamily="2" charset="2"/>
              <a:buChar char="Ø"/>
            </a:pPr>
            <a:r>
              <a:rPr lang="en-US" sz="2000" dirty="0" smtClean="0">
                <a:solidFill>
                  <a:schemeClr val="bg1"/>
                </a:solidFill>
                <a:latin typeface="Arial" charset="0"/>
                <a:cs typeface="Arial" charset="0"/>
              </a:rPr>
              <a:t>Eating compact, balanced, nutritious meals every 2-3 hours throughout the day:</a:t>
            </a:r>
          </a:p>
          <a:p>
            <a:pPr lvl="2" eaLnBrk="1" hangingPunct="1"/>
            <a:r>
              <a:rPr lang="en-US" dirty="0" smtClean="0">
                <a:solidFill>
                  <a:srgbClr val="FF0000"/>
                </a:solidFill>
                <a:latin typeface="Arial" charset="0"/>
                <a:cs typeface="Arial" charset="0"/>
              </a:rPr>
              <a:t>Increased metabolism</a:t>
            </a:r>
          </a:p>
          <a:p>
            <a:pPr lvl="2" eaLnBrk="1" hangingPunct="1"/>
            <a:r>
              <a:rPr lang="en-US" dirty="0" smtClean="0">
                <a:solidFill>
                  <a:srgbClr val="FF0000"/>
                </a:solidFill>
                <a:latin typeface="Arial" charset="0"/>
                <a:cs typeface="Arial" charset="0"/>
              </a:rPr>
              <a:t>Burned more fat</a:t>
            </a:r>
          </a:p>
          <a:p>
            <a:pPr lvl="2" eaLnBrk="1" hangingPunct="1"/>
            <a:r>
              <a:rPr lang="en-US" dirty="0" smtClean="0">
                <a:solidFill>
                  <a:srgbClr val="FF0000"/>
                </a:solidFill>
                <a:latin typeface="Arial" charset="0"/>
                <a:cs typeface="Arial" charset="0"/>
              </a:rPr>
              <a:t>Lessened chance of becoming overweight</a:t>
            </a:r>
            <a:endParaRPr lang="en-CA" dirty="0" smtClean="0">
              <a:solidFill>
                <a:srgbClr val="FF0000"/>
              </a:solidFill>
              <a:latin typeface="Arial" charset="0"/>
              <a:cs typeface="Arial" charset="0"/>
            </a:endParaRPr>
          </a:p>
        </p:txBody>
      </p:sp>
      <p:sp>
        <p:nvSpPr>
          <p:cNvPr id="106498" name="Rectangle 2"/>
          <p:cNvSpPr>
            <a:spLocks noGrp="1" noChangeArrowheads="1"/>
          </p:cNvSpPr>
          <p:nvPr>
            <p:ph type="title"/>
          </p:nvPr>
        </p:nvSpPr>
        <p:spPr>
          <a:xfrm>
            <a:off x="0" y="274638"/>
            <a:ext cx="9144000" cy="1143000"/>
          </a:xfrm>
        </p:spPr>
        <p:txBody>
          <a:bodyPr/>
          <a:lstStyle/>
          <a:p>
            <a:pPr algn="ctr" eaLnBrk="1" fontAlgn="auto" hangingPunct="1">
              <a:spcAft>
                <a:spcPts val="0"/>
              </a:spcAft>
              <a:defRPr/>
            </a:pPr>
            <a:r>
              <a:rPr lang="en-US" sz="4000" dirty="0" smtClean="0">
                <a:solidFill>
                  <a:srgbClr val="002060"/>
                </a:solidFill>
                <a:effectLst/>
                <a:latin typeface="Arial" pitchFamily="34" charset="0"/>
                <a:cs typeface="Arial" pitchFamily="34" charset="0"/>
              </a:rPr>
              <a:t>Convincing Data</a:t>
            </a:r>
            <a:endParaRPr lang="en-CA" sz="4000" dirty="0" smtClean="0">
              <a:solidFill>
                <a:srgbClr val="002060"/>
              </a:solidFill>
              <a:effectLst/>
              <a:latin typeface="Arial" pitchFamily="34" charset="0"/>
              <a:cs typeface="Arial" pitchFamily="34" charset="0"/>
            </a:endParaRPr>
          </a:p>
        </p:txBody>
      </p:sp>
      <p:pic>
        <p:nvPicPr>
          <p:cNvPr id="1536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6499">
                                            <p:txEl>
                                              <p:pRg st="1" end="1"/>
                                            </p:txEl>
                                          </p:spTgt>
                                        </p:tgtEl>
                                        <p:attrNameLst>
                                          <p:attrName>style.visibility</p:attrName>
                                        </p:attrNameLst>
                                      </p:cBhvr>
                                      <p:to>
                                        <p:strVal val="visible"/>
                                      </p:to>
                                    </p:set>
                                    <p:anim calcmode="lin" valueType="num">
                                      <p:cBhvr additive="base">
                                        <p:cTn id="11" dur="500" fill="hold"/>
                                        <p:tgtEl>
                                          <p:spTgt spid="10649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649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6499">
                                            <p:txEl>
                                              <p:pRg st="2" end="2"/>
                                            </p:txEl>
                                          </p:spTgt>
                                        </p:tgtEl>
                                        <p:attrNameLst>
                                          <p:attrName>style.visibility</p:attrName>
                                        </p:attrNameLst>
                                      </p:cBhvr>
                                      <p:to>
                                        <p:strVal val="visible"/>
                                      </p:to>
                                    </p:set>
                                    <p:anim calcmode="lin" valueType="num">
                                      <p:cBhvr additive="base">
                                        <p:cTn id="15" dur="500" fill="hold"/>
                                        <p:tgtEl>
                                          <p:spTgt spid="10649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649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6499">
                                            <p:txEl>
                                              <p:pRg st="3" end="3"/>
                                            </p:txEl>
                                          </p:spTgt>
                                        </p:tgtEl>
                                        <p:attrNameLst>
                                          <p:attrName>style.visibility</p:attrName>
                                        </p:attrNameLst>
                                      </p:cBhvr>
                                      <p:to>
                                        <p:strVal val="visible"/>
                                      </p:to>
                                    </p:set>
                                    <p:anim calcmode="lin" valueType="num">
                                      <p:cBhvr additive="base">
                                        <p:cTn id="19" dur="500" fill="hold"/>
                                        <p:tgtEl>
                                          <p:spTgt spid="10649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6499">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6499">
                                            <p:txEl>
                                              <p:pRg st="4" end="4"/>
                                            </p:txEl>
                                          </p:spTgt>
                                        </p:tgtEl>
                                        <p:attrNameLst>
                                          <p:attrName>style.visibility</p:attrName>
                                        </p:attrNameLst>
                                      </p:cBhvr>
                                      <p:to>
                                        <p:strVal val="visible"/>
                                      </p:to>
                                    </p:set>
                                    <p:anim calcmode="lin" valueType="num">
                                      <p:cBhvr additive="base">
                                        <p:cTn id="23" dur="500" fill="hold"/>
                                        <p:tgtEl>
                                          <p:spTgt spid="106499">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6499">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06499">
                                            <p:txEl>
                                              <p:pRg st="5" end="5"/>
                                            </p:txEl>
                                          </p:spTgt>
                                        </p:tgtEl>
                                        <p:attrNameLst>
                                          <p:attrName>style.visibility</p:attrName>
                                        </p:attrNameLst>
                                      </p:cBhvr>
                                      <p:to>
                                        <p:strVal val="visible"/>
                                      </p:to>
                                    </p:set>
                                    <p:anim calcmode="lin" valueType="num">
                                      <p:cBhvr additive="base">
                                        <p:cTn id="27" dur="500" fill="hold"/>
                                        <p:tgtEl>
                                          <p:spTgt spid="106499">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064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06500">
                                            <p:txEl>
                                              <p:pRg st="0" end="0"/>
                                            </p:txEl>
                                          </p:spTgt>
                                        </p:tgtEl>
                                        <p:attrNameLst>
                                          <p:attrName>style.visibility</p:attrName>
                                        </p:attrNameLst>
                                      </p:cBhvr>
                                      <p:to>
                                        <p:strVal val="visible"/>
                                      </p:to>
                                    </p:set>
                                    <p:anim calcmode="lin" valueType="num">
                                      <p:cBhvr additive="base">
                                        <p:cTn id="33" dur="500" fill="hold"/>
                                        <p:tgtEl>
                                          <p:spTgt spid="106500">
                                            <p:txEl>
                                              <p:pRg st="0" end="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06500">
                                            <p:txEl>
                                              <p:pRg st="0" end="0"/>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106500">
                                            <p:txEl>
                                              <p:pRg st="2" end="2"/>
                                            </p:txEl>
                                          </p:spTgt>
                                        </p:tgtEl>
                                        <p:attrNameLst>
                                          <p:attrName>style.visibility</p:attrName>
                                        </p:attrNameLst>
                                      </p:cBhvr>
                                      <p:to>
                                        <p:strVal val="visible"/>
                                      </p:to>
                                    </p:set>
                                    <p:anim calcmode="lin" valueType="num">
                                      <p:cBhvr additive="base">
                                        <p:cTn id="37" dur="500" fill="hold"/>
                                        <p:tgtEl>
                                          <p:spTgt spid="106500">
                                            <p:txEl>
                                              <p:pRg st="2" end="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6500">
                                            <p:txEl>
                                              <p:pRg st="2" end="2"/>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106500">
                                            <p:txEl>
                                              <p:pRg st="3" end="3"/>
                                            </p:txEl>
                                          </p:spTgt>
                                        </p:tgtEl>
                                        <p:attrNameLst>
                                          <p:attrName>style.visibility</p:attrName>
                                        </p:attrNameLst>
                                      </p:cBhvr>
                                      <p:to>
                                        <p:strVal val="visible"/>
                                      </p:to>
                                    </p:set>
                                    <p:anim calcmode="lin" valueType="num">
                                      <p:cBhvr additive="base">
                                        <p:cTn id="41" dur="500" fill="hold"/>
                                        <p:tgtEl>
                                          <p:spTgt spid="106500">
                                            <p:txEl>
                                              <p:pRg st="3" end="3"/>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06500">
                                            <p:txEl>
                                              <p:pRg st="3" end="3"/>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106500">
                                            <p:txEl>
                                              <p:pRg st="4" end="4"/>
                                            </p:txEl>
                                          </p:spTgt>
                                        </p:tgtEl>
                                        <p:attrNameLst>
                                          <p:attrName>style.visibility</p:attrName>
                                        </p:attrNameLst>
                                      </p:cBhvr>
                                      <p:to>
                                        <p:strVal val="visible"/>
                                      </p:to>
                                    </p:set>
                                    <p:anim calcmode="lin" valueType="num">
                                      <p:cBhvr additive="base">
                                        <p:cTn id="45" dur="500" fill="hold"/>
                                        <p:tgtEl>
                                          <p:spTgt spid="106500">
                                            <p:txEl>
                                              <p:pRg st="4" end="4"/>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106500">
                                            <p:txEl>
                                              <p:pRg st="4" end="4"/>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106500">
                                            <p:txEl>
                                              <p:pRg st="5" end="5"/>
                                            </p:txEl>
                                          </p:spTgt>
                                        </p:tgtEl>
                                        <p:attrNameLst>
                                          <p:attrName>style.visibility</p:attrName>
                                        </p:attrNameLst>
                                      </p:cBhvr>
                                      <p:to>
                                        <p:strVal val="visible"/>
                                      </p:to>
                                    </p:set>
                                    <p:anim calcmode="lin" valueType="num">
                                      <p:cBhvr additive="base">
                                        <p:cTn id="49" dur="500" fill="hold"/>
                                        <p:tgtEl>
                                          <p:spTgt spid="106500">
                                            <p:txEl>
                                              <p:pRg st="5" end="5"/>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06500">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autoUpdateAnimBg="0"/>
      <p:bldP spid="106500"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107523" name="Rectangle 3"/>
          <p:cNvSpPr>
            <a:spLocks noGrp="1" noChangeArrowheads="1"/>
          </p:cNvSpPr>
          <p:nvPr>
            <p:ph sz="half" idx="1"/>
          </p:nvPr>
        </p:nvSpPr>
        <p:spPr>
          <a:xfrm>
            <a:off x="4786313" y="1340768"/>
            <a:ext cx="4152900" cy="4796507"/>
          </a:xfrm>
        </p:spPr>
        <p:txBody>
          <a:bodyPr/>
          <a:lstStyle/>
          <a:p>
            <a:pPr eaLnBrk="1" hangingPunct="1"/>
            <a:r>
              <a:rPr lang="en-US" sz="2400" b="1" i="1" dirty="0" smtClean="0">
                <a:solidFill>
                  <a:schemeClr val="bg1"/>
                </a:solidFill>
                <a:latin typeface="Arial" charset="0"/>
                <a:cs typeface="Arial" charset="0"/>
              </a:rPr>
              <a:t>European Journal Clinical Nut.</a:t>
            </a:r>
          </a:p>
          <a:p>
            <a:pPr eaLnBrk="1" hangingPunct="1">
              <a:buFontTx/>
              <a:buNone/>
            </a:pPr>
            <a:endParaRPr lang="en-US" sz="1600" b="1" i="1" dirty="0" smtClean="0">
              <a:solidFill>
                <a:schemeClr val="bg1"/>
              </a:solidFill>
              <a:latin typeface="Arial" charset="0"/>
              <a:cs typeface="Arial" charset="0"/>
            </a:endParaRPr>
          </a:p>
          <a:p>
            <a:pPr lvl="1" eaLnBrk="1" hangingPunct="1">
              <a:buFont typeface="Wingdings" pitchFamily="2" charset="2"/>
              <a:buChar char="Ø"/>
            </a:pPr>
            <a:r>
              <a:rPr lang="en-US" sz="2000" dirty="0" smtClean="0">
                <a:solidFill>
                  <a:schemeClr val="bg1"/>
                </a:solidFill>
                <a:latin typeface="Arial" charset="0"/>
                <a:cs typeface="Arial" charset="0"/>
              </a:rPr>
              <a:t>6 meals/d vs. 2 meals/d</a:t>
            </a:r>
          </a:p>
          <a:p>
            <a:pPr lvl="1" eaLnBrk="1" hangingPunct="1">
              <a:buFont typeface="Wingdings" pitchFamily="2" charset="2"/>
              <a:buChar char="Ø"/>
            </a:pPr>
            <a:r>
              <a:rPr lang="en-US" sz="2000" dirty="0" smtClean="0">
                <a:solidFill>
                  <a:schemeClr val="bg1"/>
                </a:solidFill>
                <a:latin typeface="Arial" charset="0"/>
                <a:cs typeface="Arial" charset="0"/>
              </a:rPr>
              <a:t>Frequent eating helps blood sugar and insulin levels stay strong and steady.</a:t>
            </a:r>
          </a:p>
          <a:p>
            <a:pPr lvl="2" eaLnBrk="1" hangingPunct="1"/>
            <a:r>
              <a:rPr lang="en-US" b="1" dirty="0" smtClean="0">
                <a:solidFill>
                  <a:srgbClr val="FF0000"/>
                </a:solidFill>
                <a:latin typeface="Arial" charset="0"/>
                <a:cs typeface="Arial" charset="0"/>
              </a:rPr>
              <a:t>Insulin levels spike, fat storage starts, blood sugar drops, energy plummets with 2 meals/d.</a:t>
            </a:r>
          </a:p>
          <a:p>
            <a:pPr lvl="2" eaLnBrk="1" hangingPunct="1">
              <a:buFontTx/>
              <a:buNone/>
            </a:pPr>
            <a:endParaRPr lang="en-CA" b="1" i="1" dirty="0" smtClean="0">
              <a:solidFill>
                <a:schemeClr val="folHlink"/>
              </a:solidFill>
              <a:latin typeface="Arial" charset="0"/>
              <a:cs typeface="Arial" charset="0"/>
            </a:endParaRPr>
          </a:p>
        </p:txBody>
      </p:sp>
      <p:sp>
        <p:nvSpPr>
          <p:cNvPr id="107524" name="Rectangle 4"/>
          <p:cNvSpPr>
            <a:spLocks noGrp="1" noChangeArrowheads="1"/>
          </p:cNvSpPr>
          <p:nvPr>
            <p:ph sz="half" idx="2"/>
          </p:nvPr>
        </p:nvSpPr>
        <p:spPr>
          <a:xfrm>
            <a:off x="571500" y="1357313"/>
            <a:ext cx="4032250" cy="4708525"/>
          </a:xfrm>
        </p:spPr>
        <p:txBody>
          <a:bodyPr/>
          <a:lstStyle/>
          <a:p>
            <a:pPr eaLnBrk="1" hangingPunct="1"/>
            <a:r>
              <a:rPr lang="en-US" sz="2400" b="1" i="1" smtClean="0">
                <a:solidFill>
                  <a:schemeClr val="bg1"/>
                </a:solidFill>
                <a:latin typeface="Arial" charset="0"/>
                <a:cs typeface="Arial" charset="0"/>
              </a:rPr>
              <a:t>International Journal of Obesity and Related Metabolic Disorders</a:t>
            </a:r>
          </a:p>
          <a:p>
            <a:pPr lvl="1" eaLnBrk="1" hangingPunct="1">
              <a:buFont typeface="Wingdings" pitchFamily="2" charset="2"/>
              <a:buChar char="Ø"/>
            </a:pPr>
            <a:r>
              <a:rPr lang="en-US" sz="2000" smtClean="0">
                <a:solidFill>
                  <a:schemeClr val="bg1"/>
                </a:solidFill>
                <a:latin typeface="Arial" charset="0"/>
                <a:cs typeface="Arial" charset="0"/>
              </a:rPr>
              <a:t>Eating frequent meals throughout the day helps</a:t>
            </a:r>
            <a:r>
              <a:rPr lang="en-US" sz="2000" smtClean="0">
                <a:solidFill>
                  <a:srgbClr val="FFFF00"/>
                </a:solidFill>
                <a:latin typeface="Arial" charset="0"/>
                <a:cs typeface="Arial" charset="0"/>
              </a:rPr>
              <a:t> </a:t>
            </a:r>
            <a:r>
              <a:rPr lang="en-US" sz="2000" b="1" smtClean="0">
                <a:solidFill>
                  <a:srgbClr val="FF0000"/>
                </a:solidFill>
                <a:latin typeface="Arial" charset="0"/>
                <a:cs typeface="Arial" charset="0"/>
              </a:rPr>
              <a:t>control the appetite.</a:t>
            </a:r>
            <a:endParaRPr lang="en-CA" sz="2000" b="1" smtClean="0">
              <a:solidFill>
                <a:srgbClr val="FF0000"/>
              </a:solidFill>
              <a:latin typeface="Arial" charset="0"/>
              <a:cs typeface="Arial" charset="0"/>
            </a:endParaRPr>
          </a:p>
          <a:p>
            <a:pPr eaLnBrk="1" hangingPunct="1"/>
            <a:endParaRPr lang="en-US" sz="2000" b="1" smtClean="0">
              <a:solidFill>
                <a:srgbClr val="FF0000"/>
              </a:solidFill>
              <a:latin typeface="Arial" charset="0"/>
              <a:cs typeface="Arial" charset="0"/>
            </a:endParaRPr>
          </a:p>
          <a:p>
            <a:pPr eaLnBrk="1" hangingPunct="1"/>
            <a:r>
              <a:rPr lang="en-US" sz="2400" b="1" i="1" smtClean="0">
                <a:solidFill>
                  <a:schemeClr val="bg1"/>
                </a:solidFill>
                <a:latin typeface="Arial" charset="0"/>
                <a:cs typeface="Arial" charset="0"/>
              </a:rPr>
              <a:t>American Journal Clinical Nut.</a:t>
            </a:r>
          </a:p>
          <a:p>
            <a:pPr lvl="1" eaLnBrk="1" hangingPunct="1">
              <a:buFont typeface="Wingdings" pitchFamily="2" charset="2"/>
              <a:buChar char="Ø"/>
            </a:pPr>
            <a:r>
              <a:rPr lang="en-US" sz="2000" smtClean="0">
                <a:solidFill>
                  <a:schemeClr val="bg1"/>
                </a:solidFill>
                <a:latin typeface="Arial" charset="0"/>
                <a:cs typeface="Arial" charset="0"/>
              </a:rPr>
              <a:t>People are most successful</a:t>
            </a:r>
            <a:r>
              <a:rPr lang="en-US" sz="2000" smtClean="0">
                <a:solidFill>
                  <a:schemeClr val="folHlink"/>
                </a:solidFill>
                <a:latin typeface="Arial" charset="0"/>
                <a:cs typeface="Arial" charset="0"/>
              </a:rPr>
              <a:t> </a:t>
            </a:r>
            <a:r>
              <a:rPr lang="en-US" sz="2000" smtClean="0">
                <a:solidFill>
                  <a:schemeClr val="bg1"/>
                </a:solidFill>
                <a:latin typeface="Arial" charset="0"/>
                <a:cs typeface="Arial" charset="0"/>
              </a:rPr>
              <a:t>at</a:t>
            </a:r>
            <a:r>
              <a:rPr lang="en-US" sz="2000" smtClean="0">
                <a:solidFill>
                  <a:schemeClr val="folHlink"/>
                </a:solidFill>
                <a:latin typeface="Arial" charset="0"/>
                <a:cs typeface="Arial" charset="0"/>
              </a:rPr>
              <a:t> </a:t>
            </a:r>
            <a:r>
              <a:rPr lang="en-US" sz="2000" b="1" smtClean="0">
                <a:solidFill>
                  <a:srgbClr val="FF0000"/>
                </a:solidFill>
                <a:latin typeface="Arial" charset="0"/>
                <a:cs typeface="Arial" charset="0"/>
              </a:rPr>
              <a:t>losing fat and keeping it off</a:t>
            </a:r>
            <a:r>
              <a:rPr lang="en-US" sz="2000" smtClean="0">
                <a:solidFill>
                  <a:schemeClr val="folHlink"/>
                </a:solidFill>
                <a:latin typeface="Arial" charset="0"/>
                <a:cs typeface="Arial" charset="0"/>
              </a:rPr>
              <a:t> </a:t>
            </a:r>
            <a:r>
              <a:rPr lang="en-US" sz="2000" smtClean="0">
                <a:solidFill>
                  <a:schemeClr val="bg1"/>
                </a:solidFill>
                <a:latin typeface="Arial" charset="0"/>
                <a:cs typeface="Arial" charset="0"/>
              </a:rPr>
              <a:t>when numerous small meals are eaten.</a:t>
            </a:r>
          </a:p>
        </p:txBody>
      </p:sp>
      <p:sp>
        <p:nvSpPr>
          <p:cNvPr id="107522" name="Rectangle 2"/>
          <p:cNvSpPr>
            <a:spLocks noGrp="1" noChangeArrowheads="1"/>
          </p:cNvSpPr>
          <p:nvPr>
            <p:ph type="title"/>
          </p:nvPr>
        </p:nvSpPr>
        <p:spPr>
          <a:xfrm>
            <a:off x="0" y="274638"/>
            <a:ext cx="8686800" cy="1143000"/>
          </a:xfrm>
        </p:spPr>
        <p:txBody>
          <a:bodyPr/>
          <a:lstStyle/>
          <a:p>
            <a:pPr algn="ctr" eaLnBrk="1" fontAlgn="auto" hangingPunct="1">
              <a:spcAft>
                <a:spcPts val="0"/>
              </a:spcAft>
              <a:defRPr/>
            </a:pPr>
            <a:r>
              <a:rPr lang="en-US" sz="4000" dirty="0" smtClean="0">
                <a:solidFill>
                  <a:srgbClr val="002060"/>
                </a:solidFill>
                <a:effectLst/>
                <a:latin typeface="Arial" pitchFamily="34" charset="0"/>
                <a:cs typeface="Arial" pitchFamily="34" charset="0"/>
              </a:rPr>
              <a:t>Convincing Data</a:t>
            </a:r>
            <a:endParaRPr lang="en-CA" sz="4000" dirty="0" smtClean="0">
              <a:solidFill>
                <a:srgbClr val="002060"/>
              </a:solidFill>
              <a:effectLst/>
              <a:latin typeface="Arial" pitchFamily="34" charset="0"/>
              <a:cs typeface="Arial" pitchFamily="34" charset="0"/>
            </a:endParaRPr>
          </a:p>
        </p:txBody>
      </p:sp>
      <p:pic>
        <p:nvPicPr>
          <p:cNvPr id="1638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7524">
                                            <p:txEl>
                                              <p:pRg st="0" end="0"/>
                                            </p:txEl>
                                          </p:spTgt>
                                        </p:tgtEl>
                                        <p:attrNameLst>
                                          <p:attrName>style.visibility</p:attrName>
                                        </p:attrNameLst>
                                      </p:cBhvr>
                                      <p:to>
                                        <p:strVal val="visible"/>
                                      </p:to>
                                    </p:set>
                                    <p:anim calcmode="lin" valueType="num">
                                      <p:cBhvr additive="base">
                                        <p:cTn id="7" dur="500" fill="hold"/>
                                        <p:tgtEl>
                                          <p:spTgt spid="10752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752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7524">
                                            <p:txEl>
                                              <p:pRg st="1" end="1"/>
                                            </p:txEl>
                                          </p:spTgt>
                                        </p:tgtEl>
                                        <p:attrNameLst>
                                          <p:attrName>style.visibility</p:attrName>
                                        </p:attrNameLst>
                                      </p:cBhvr>
                                      <p:to>
                                        <p:strVal val="visible"/>
                                      </p:to>
                                    </p:set>
                                    <p:anim calcmode="lin" valueType="num">
                                      <p:cBhvr additive="base">
                                        <p:cTn id="11" dur="500" fill="hold"/>
                                        <p:tgtEl>
                                          <p:spTgt spid="107524">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752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07524">
                                            <p:txEl>
                                              <p:pRg st="3" end="3"/>
                                            </p:txEl>
                                          </p:spTgt>
                                        </p:tgtEl>
                                        <p:attrNameLst>
                                          <p:attrName>style.visibility</p:attrName>
                                        </p:attrNameLst>
                                      </p:cBhvr>
                                      <p:to>
                                        <p:strVal val="visible"/>
                                      </p:to>
                                    </p:set>
                                    <p:anim calcmode="lin" valueType="num">
                                      <p:cBhvr additive="base">
                                        <p:cTn id="17" dur="500" fill="hold"/>
                                        <p:tgtEl>
                                          <p:spTgt spid="107524">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7524">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07524">
                                            <p:txEl>
                                              <p:pRg st="4" end="4"/>
                                            </p:txEl>
                                          </p:spTgt>
                                        </p:tgtEl>
                                        <p:attrNameLst>
                                          <p:attrName>style.visibility</p:attrName>
                                        </p:attrNameLst>
                                      </p:cBhvr>
                                      <p:to>
                                        <p:strVal val="visible"/>
                                      </p:to>
                                    </p:set>
                                    <p:anim calcmode="lin" valueType="num">
                                      <p:cBhvr additive="base">
                                        <p:cTn id="21" dur="500" fill="hold"/>
                                        <p:tgtEl>
                                          <p:spTgt spid="107524">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0752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07523">
                                            <p:txEl>
                                              <p:pRg st="0" end="0"/>
                                            </p:txEl>
                                          </p:spTgt>
                                        </p:tgtEl>
                                        <p:attrNameLst>
                                          <p:attrName>style.visibility</p:attrName>
                                        </p:attrNameLst>
                                      </p:cBhvr>
                                      <p:to>
                                        <p:strVal val="visible"/>
                                      </p:to>
                                    </p:set>
                                    <p:anim calcmode="lin" valueType="num">
                                      <p:cBhvr additive="base">
                                        <p:cTn id="27" dur="500" fill="hold"/>
                                        <p:tgtEl>
                                          <p:spTgt spid="10752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07523">
                                            <p:txEl>
                                              <p:pRg st="0" end="0"/>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07523">
                                            <p:txEl>
                                              <p:pRg st="2" end="2"/>
                                            </p:txEl>
                                          </p:spTgt>
                                        </p:tgtEl>
                                        <p:attrNameLst>
                                          <p:attrName>style.visibility</p:attrName>
                                        </p:attrNameLst>
                                      </p:cBhvr>
                                      <p:to>
                                        <p:strVal val="visible"/>
                                      </p:to>
                                    </p:set>
                                    <p:anim calcmode="lin" valueType="num">
                                      <p:cBhvr additive="base">
                                        <p:cTn id="31" dur="500" fill="hold"/>
                                        <p:tgtEl>
                                          <p:spTgt spid="107523">
                                            <p:txEl>
                                              <p:pRg st="2" end="2"/>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7523">
                                            <p:txEl>
                                              <p:pRg st="2" end="2"/>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07523">
                                            <p:txEl>
                                              <p:pRg st="3" end="3"/>
                                            </p:txEl>
                                          </p:spTgt>
                                        </p:tgtEl>
                                        <p:attrNameLst>
                                          <p:attrName>style.visibility</p:attrName>
                                        </p:attrNameLst>
                                      </p:cBhvr>
                                      <p:to>
                                        <p:strVal val="visible"/>
                                      </p:to>
                                    </p:set>
                                    <p:anim calcmode="lin" valueType="num">
                                      <p:cBhvr additive="base">
                                        <p:cTn id="35" dur="500" fill="hold"/>
                                        <p:tgtEl>
                                          <p:spTgt spid="10752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07523">
                                            <p:txEl>
                                              <p:pRg st="3" end="3"/>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07523">
                                            <p:txEl>
                                              <p:pRg st="4" end="4"/>
                                            </p:txEl>
                                          </p:spTgt>
                                        </p:tgtEl>
                                        <p:attrNameLst>
                                          <p:attrName>style.visibility</p:attrName>
                                        </p:attrNameLst>
                                      </p:cBhvr>
                                      <p:to>
                                        <p:strVal val="visible"/>
                                      </p:to>
                                    </p:set>
                                    <p:anim calcmode="lin" valueType="num">
                                      <p:cBhvr additive="base">
                                        <p:cTn id="39" dur="500" fill="hold"/>
                                        <p:tgtEl>
                                          <p:spTgt spid="107523">
                                            <p:txEl>
                                              <p:pRg st="4" end="4"/>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075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autoUpdateAnimBg="0"/>
      <p:bldP spid="107524"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0" y="274638"/>
            <a:ext cx="9144000" cy="1143000"/>
          </a:xfrm>
        </p:spPr>
        <p:txBody>
          <a:bodyPr>
            <a:normAutofit/>
          </a:bodyPr>
          <a:lstStyle/>
          <a:p>
            <a:pPr algn="ctr" eaLnBrk="1" fontAlgn="auto" hangingPunct="1">
              <a:spcAft>
                <a:spcPts val="0"/>
              </a:spcAft>
              <a:defRPr/>
            </a:pPr>
            <a:r>
              <a:rPr lang="en-US" sz="4000" dirty="0" smtClean="0">
                <a:solidFill>
                  <a:srgbClr val="002060"/>
                </a:solidFill>
                <a:effectLst/>
                <a:latin typeface="Arial" pitchFamily="34" charset="0"/>
                <a:cs typeface="Arial" pitchFamily="34" charset="0"/>
              </a:rPr>
              <a:t>Energy Slump? Why and How?</a:t>
            </a:r>
            <a:endParaRPr lang="en-CA" sz="4000" dirty="0" smtClean="0">
              <a:solidFill>
                <a:srgbClr val="002060"/>
              </a:solidFill>
              <a:effectLst/>
              <a:latin typeface="Arial" pitchFamily="34" charset="0"/>
              <a:cs typeface="Arial" pitchFamily="34" charset="0"/>
            </a:endParaRPr>
          </a:p>
        </p:txBody>
      </p:sp>
      <p:sp>
        <p:nvSpPr>
          <p:cNvPr id="14339" name="Oval 3"/>
          <p:cNvSpPr>
            <a:spLocks noChangeArrowheads="1"/>
          </p:cNvSpPr>
          <p:nvPr/>
        </p:nvSpPr>
        <p:spPr bwMode="auto">
          <a:xfrm>
            <a:off x="1116013" y="1989138"/>
            <a:ext cx="990600" cy="342900"/>
          </a:xfrm>
          <a:prstGeom prst="ellipse">
            <a:avLst/>
          </a:prstGeom>
          <a:solidFill>
            <a:srgbClr val="FFFFFF"/>
          </a:solidFill>
          <a:ln w="22225">
            <a:solidFill>
              <a:srgbClr val="000000"/>
            </a:solidFill>
            <a:round/>
            <a:headEnd/>
            <a:tailEnd/>
          </a:ln>
        </p:spPr>
        <p:txBody>
          <a:bodyPr/>
          <a:lstStyle/>
          <a:p>
            <a:pPr algn="ctr" eaLnBrk="0" hangingPunct="0">
              <a:defRPr/>
            </a:pPr>
            <a:r>
              <a:rPr lang="en-US" sz="1200" b="1">
                <a:solidFill>
                  <a:schemeClr val="bg2">
                    <a:lumMod val="50000"/>
                  </a:schemeClr>
                </a:solidFill>
                <a:latin typeface="Arial" pitchFamily="34" charset="0"/>
                <a:cs typeface="Arial" pitchFamily="34" charset="0"/>
              </a:rPr>
              <a:t>1. EAT</a:t>
            </a:r>
          </a:p>
        </p:txBody>
      </p:sp>
      <p:sp>
        <p:nvSpPr>
          <p:cNvPr id="14340" name="AutoShape 4"/>
          <p:cNvSpPr>
            <a:spLocks noChangeArrowheads="1"/>
          </p:cNvSpPr>
          <p:nvPr/>
        </p:nvSpPr>
        <p:spPr bwMode="auto">
          <a:xfrm>
            <a:off x="900113" y="3716338"/>
            <a:ext cx="914400" cy="2362200"/>
          </a:xfrm>
          <a:prstGeom prst="doubleWave">
            <a:avLst>
              <a:gd name="adj1" fmla="val 6500"/>
              <a:gd name="adj2" fmla="val 0"/>
            </a:avLst>
          </a:prstGeom>
          <a:solidFill>
            <a:srgbClr val="FFCC99"/>
          </a:solidFill>
          <a:ln w="22225">
            <a:solidFill>
              <a:srgbClr val="000000"/>
            </a:solidFill>
            <a:miter lim="800000"/>
            <a:headEnd/>
            <a:tailEnd/>
          </a:ln>
        </p:spPr>
        <p:txBody>
          <a:bodyPr/>
          <a:lstStyle/>
          <a:p>
            <a:pPr algn="ctr" eaLnBrk="0" hangingPunct="0">
              <a:defRPr/>
            </a:pPr>
            <a:endParaRPr lang="en-US" sz="1200" b="1">
              <a:solidFill>
                <a:schemeClr val="bg2">
                  <a:lumMod val="50000"/>
                </a:schemeClr>
              </a:solidFill>
              <a:latin typeface="Arial" pitchFamily="34" charset="0"/>
              <a:cs typeface="Arial" pitchFamily="34" charset="0"/>
            </a:endParaRPr>
          </a:p>
          <a:p>
            <a:pPr eaLnBrk="0" hangingPunct="0">
              <a:defRPr/>
            </a:pPr>
            <a:r>
              <a:rPr lang="en-US" sz="1400" b="1">
                <a:solidFill>
                  <a:schemeClr val="bg2">
                    <a:lumMod val="50000"/>
                  </a:schemeClr>
                </a:solidFill>
                <a:latin typeface="Arial" pitchFamily="34" charset="0"/>
                <a:cs typeface="Arial" pitchFamily="34" charset="0"/>
              </a:rPr>
              <a:t>4.</a:t>
            </a:r>
            <a:r>
              <a:rPr lang="en-US" sz="1200" b="1">
                <a:solidFill>
                  <a:schemeClr val="bg2">
                    <a:lumMod val="50000"/>
                  </a:schemeClr>
                </a:solidFill>
                <a:latin typeface="Arial" pitchFamily="34" charset="0"/>
                <a:cs typeface="Arial" pitchFamily="34" charset="0"/>
              </a:rPr>
              <a:t> Blood</a:t>
            </a:r>
          </a:p>
          <a:p>
            <a:pPr eaLnBrk="0" hangingPunct="0">
              <a:defRPr/>
            </a:pPr>
            <a:r>
              <a:rPr lang="en-US" sz="1200" b="1">
                <a:solidFill>
                  <a:schemeClr val="bg2">
                    <a:lumMod val="50000"/>
                  </a:schemeClr>
                </a:solidFill>
                <a:latin typeface="Arial" pitchFamily="34" charset="0"/>
                <a:cs typeface="Arial" pitchFamily="34" charset="0"/>
              </a:rPr>
              <a:t>    Stream</a:t>
            </a:r>
          </a:p>
        </p:txBody>
      </p:sp>
      <p:sp>
        <p:nvSpPr>
          <p:cNvPr id="14341" name="AutoShape 5"/>
          <p:cNvSpPr>
            <a:spLocks noChangeArrowheads="1"/>
          </p:cNvSpPr>
          <p:nvPr/>
        </p:nvSpPr>
        <p:spPr bwMode="auto">
          <a:xfrm>
            <a:off x="1476375" y="4724400"/>
            <a:ext cx="228600" cy="114300"/>
          </a:xfrm>
          <a:prstGeom prst="homePlate">
            <a:avLst>
              <a:gd name="adj" fmla="val 50000"/>
            </a:avLst>
          </a:prstGeom>
          <a:solidFill>
            <a:srgbClr val="00FF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42" name="AutoShape 6"/>
          <p:cNvSpPr>
            <a:spLocks noChangeArrowheads="1"/>
          </p:cNvSpPr>
          <p:nvPr/>
        </p:nvSpPr>
        <p:spPr bwMode="auto">
          <a:xfrm>
            <a:off x="1042988" y="4868863"/>
            <a:ext cx="228600" cy="114300"/>
          </a:xfrm>
          <a:prstGeom prst="homePlate">
            <a:avLst>
              <a:gd name="adj" fmla="val 50000"/>
            </a:avLst>
          </a:prstGeom>
          <a:solidFill>
            <a:srgbClr val="00FF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43" name="AutoShape 7"/>
          <p:cNvSpPr>
            <a:spLocks noChangeArrowheads="1"/>
          </p:cNvSpPr>
          <p:nvPr/>
        </p:nvSpPr>
        <p:spPr bwMode="auto">
          <a:xfrm>
            <a:off x="1042988" y="5589588"/>
            <a:ext cx="228600" cy="114300"/>
          </a:xfrm>
          <a:prstGeom prst="homePlate">
            <a:avLst>
              <a:gd name="adj" fmla="val 50000"/>
            </a:avLst>
          </a:prstGeom>
          <a:solidFill>
            <a:srgbClr val="00FF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44" name="AutoShape 8"/>
          <p:cNvSpPr>
            <a:spLocks noChangeArrowheads="1"/>
          </p:cNvSpPr>
          <p:nvPr/>
        </p:nvSpPr>
        <p:spPr bwMode="auto">
          <a:xfrm>
            <a:off x="1258888" y="5157788"/>
            <a:ext cx="228600" cy="114300"/>
          </a:xfrm>
          <a:prstGeom prst="homePlate">
            <a:avLst>
              <a:gd name="adj" fmla="val 50000"/>
            </a:avLst>
          </a:prstGeom>
          <a:solidFill>
            <a:srgbClr val="00FF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45" name="AutoShape 9"/>
          <p:cNvSpPr>
            <a:spLocks noChangeArrowheads="1"/>
          </p:cNvSpPr>
          <p:nvPr/>
        </p:nvSpPr>
        <p:spPr bwMode="auto">
          <a:xfrm>
            <a:off x="3132138" y="2420938"/>
            <a:ext cx="3163887" cy="1295400"/>
          </a:xfrm>
          <a:prstGeom prst="irregularSeal2">
            <a:avLst/>
          </a:prstGeom>
          <a:solidFill>
            <a:srgbClr val="CCFFCC"/>
          </a:solidFill>
          <a:ln w="25400">
            <a:solidFill>
              <a:srgbClr val="000000"/>
            </a:solidFill>
            <a:miter lim="800000"/>
            <a:headEnd/>
            <a:tailEnd/>
          </a:ln>
        </p:spPr>
        <p:txBody>
          <a:bodyPr/>
          <a:lstStyle/>
          <a:p>
            <a:pPr eaLnBrk="0" hangingPunct="0">
              <a:defRPr/>
            </a:pPr>
            <a:r>
              <a:rPr lang="en-US" sz="1200" b="1" dirty="0">
                <a:solidFill>
                  <a:schemeClr val="bg2">
                    <a:lumMod val="50000"/>
                  </a:schemeClr>
                </a:solidFill>
                <a:latin typeface="Arial" pitchFamily="34" charset="0"/>
                <a:cs typeface="Arial" pitchFamily="34" charset="0"/>
              </a:rPr>
              <a:t>    </a:t>
            </a:r>
            <a:r>
              <a:rPr lang="en-US" b="1" dirty="0">
                <a:solidFill>
                  <a:schemeClr val="bg2">
                    <a:lumMod val="50000"/>
                  </a:schemeClr>
                </a:solidFill>
                <a:latin typeface="Arial" pitchFamily="34" charset="0"/>
                <a:cs typeface="Arial" pitchFamily="34" charset="0"/>
              </a:rPr>
              <a:t>5. Insulin</a:t>
            </a:r>
          </a:p>
        </p:txBody>
      </p:sp>
      <p:sp>
        <p:nvSpPr>
          <p:cNvPr id="14346" name="AutoShape 10"/>
          <p:cNvSpPr>
            <a:spLocks noChangeArrowheads="1"/>
          </p:cNvSpPr>
          <p:nvPr/>
        </p:nvSpPr>
        <p:spPr bwMode="auto">
          <a:xfrm rot="-1775883">
            <a:off x="7315200" y="2209800"/>
            <a:ext cx="762000" cy="2057400"/>
          </a:xfrm>
          <a:prstGeom prst="curvedLeftArrow">
            <a:avLst>
              <a:gd name="adj1" fmla="val 54000"/>
              <a:gd name="adj2" fmla="val 108000"/>
              <a:gd name="adj3" fmla="val 33333"/>
            </a:avLst>
          </a:prstGeom>
          <a:solidFill>
            <a:srgbClr val="FFFF00"/>
          </a:solidFill>
          <a:ln w="9525">
            <a:solidFill>
              <a:srgbClr val="FFFF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47" name="AutoShape 11"/>
          <p:cNvSpPr>
            <a:spLocks noChangeArrowheads="1"/>
          </p:cNvSpPr>
          <p:nvPr/>
        </p:nvSpPr>
        <p:spPr bwMode="auto">
          <a:xfrm>
            <a:off x="3124200" y="4724400"/>
            <a:ext cx="800100" cy="342900"/>
          </a:xfrm>
          <a:prstGeom prst="chevron">
            <a:avLst>
              <a:gd name="adj" fmla="val 58333"/>
            </a:avLst>
          </a:prstGeom>
          <a:solidFill>
            <a:srgbClr val="FF00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48" name="AutoShape 12"/>
          <p:cNvSpPr>
            <a:spLocks noChangeArrowheads="1"/>
          </p:cNvSpPr>
          <p:nvPr/>
        </p:nvSpPr>
        <p:spPr bwMode="auto">
          <a:xfrm>
            <a:off x="4572000" y="4267200"/>
            <a:ext cx="800100" cy="342900"/>
          </a:xfrm>
          <a:prstGeom prst="chevron">
            <a:avLst>
              <a:gd name="adj" fmla="val 58333"/>
            </a:avLst>
          </a:prstGeom>
          <a:solidFill>
            <a:srgbClr val="FF00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49" name="AutoShape 13"/>
          <p:cNvSpPr>
            <a:spLocks noChangeArrowheads="1"/>
          </p:cNvSpPr>
          <p:nvPr/>
        </p:nvSpPr>
        <p:spPr bwMode="auto">
          <a:xfrm>
            <a:off x="6400800" y="3886200"/>
            <a:ext cx="800100" cy="342900"/>
          </a:xfrm>
          <a:prstGeom prst="chevron">
            <a:avLst>
              <a:gd name="adj" fmla="val 58333"/>
            </a:avLst>
          </a:prstGeom>
          <a:solidFill>
            <a:srgbClr val="FF00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50" name="AutoShape 14"/>
          <p:cNvSpPr>
            <a:spLocks noChangeArrowheads="1"/>
          </p:cNvSpPr>
          <p:nvPr/>
        </p:nvSpPr>
        <p:spPr bwMode="auto">
          <a:xfrm>
            <a:off x="1600200" y="5181600"/>
            <a:ext cx="800100" cy="381000"/>
          </a:xfrm>
          <a:prstGeom prst="chevron">
            <a:avLst>
              <a:gd name="adj" fmla="val 52500"/>
            </a:avLst>
          </a:prstGeom>
          <a:solidFill>
            <a:srgbClr val="FF00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51" name="Text Box 15"/>
          <p:cNvSpPr txBox="1">
            <a:spLocks noChangeArrowheads="1"/>
          </p:cNvSpPr>
          <p:nvPr/>
        </p:nvSpPr>
        <p:spPr bwMode="auto">
          <a:xfrm>
            <a:off x="6659563" y="4581525"/>
            <a:ext cx="2133600" cy="342900"/>
          </a:xfrm>
          <a:prstGeom prst="rect">
            <a:avLst/>
          </a:prstGeom>
          <a:solidFill>
            <a:srgbClr val="FFFFFF"/>
          </a:solidFill>
          <a:ln w="31750">
            <a:solidFill>
              <a:srgbClr val="000000"/>
            </a:solidFill>
            <a:miter lim="800000"/>
            <a:headEnd/>
            <a:tailEnd/>
          </a:ln>
        </p:spPr>
        <p:txBody>
          <a:bodyPr/>
          <a:lstStyle/>
          <a:p>
            <a:pPr eaLnBrk="0" hangingPunct="0">
              <a:defRPr/>
            </a:pPr>
            <a:r>
              <a:rPr lang="en-US" sz="1200" b="1">
                <a:solidFill>
                  <a:schemeClr val="bg2">
                    <a:lumMod val="50000"/>
                  </a:schemeClr>
                </a:solidFill>
                <a:latin typeface="Arial" pitchFamily="34" charset="0"/>
                <a:cs typeface="Arial" pitchFamily="34" charset="0"/>
              </a:rPr>
              <a:t>  6.  Glucose Transporter</a:t>
            </a:r>
          </a:p>
        </p:txBody>
      </p:sp>
      <p:sp>
        <p:nvSpPr>
          <p:cNvPr id="14352" name="Text Box 16"/>
          <p:cNvSpPr txBox="1">
            <a:spLocks noChangeArrowheads="1"/>
          </p:cNvSpPr>
          <p:nvPr/>
        </p:nvSpPr>
        <p:spPr bwMode="auto">
          <a:xfrm>
            <a:off x="5076825" y="5373688"/>
            <a:ext cx="1905000" cy="1143000"/>
          </a:xfrm>
          <a:prstGeom prst="rect">
            <a:avLst/>
          </a:prstGeom>
          <a:solidFill>
            <a:srgbClr val="FFFFFF"/>
          </a:solidFill>
          <a:ln w="31750">
            <a:solidFill>
              <a:srgbClr val="000000"/>
            </a:solidFill>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sz="1200" b="1" smtClean="0">
                <a:solidFill>
                  <a:srgbClr val="232323"/>
                </a:solidFill>
                <a:cs typeface="Arial" charset="0"/>
              </a:rPr>
              <a:t>7. Cells, Tissues, Organs</a:t>
            </a:r>
          </a:p>
          <a:p>
            <a:pPr algn="ctr">
              <a:defRPr/>
            </a:pPr>
            <a:r>
              <a:rPr lang="en-US" sz="1400" b="1" smtClean="0">
                <a:solidFill>
                  <a:srgbClr val="FF0000"/>
                </a:solidFill>
                <a:cs typeface="Arial" charset="0"/>
              </a:rPr>
              <a:t>Fat Storage</a:t>
            </a:r>
          </a:p>
          <a:p>
            <a:pPr algn="ctr">
              <a:defRPr/>
            </a:pPr>
            <a:r>
              <a:rPr lang="en-US" sz="1400" b="1" smtClean="0">
                <a:solidFill>
                  <a:srgbClr val="FF0000"/>
                </a:solidFill>
                <a:cs typeface="Arial" charset="0"/>
              </a:rPr>
              <a:t>&amp;</a:t>
            </a:r>
          </a:p>
          <a:p>
            <a:pPr algn="ctr">
              <a:defRPr/>
            </a:pPr>
            <a:r>
              <a:rPr lang="en-US" sz="1400" b="1" smtClean="0">
                <a:solidFill>
                  <a:srgbClr val="FF0000"/>
                </a:solidFill>
                <a:cs typeface="Arial" charset="0"/>
              </a:rPr>
              <a:t>Drops in Energy</a:t>
            </a:r>
          </a:p>
        </p:txBody>
      </p:sp>
      <p:sp>
        <p:nvSpPr>
          <p:cNvPr id="14353" name="AutoShape 19"/>
          <p:cNvSpPr>
            <a:spLocks noChangeArrowheads="1"/>
          </p:cNvSpPr>
          <p:nvPr/>
        </p:nvSpPr>
        <p:spPr bwMode="auto">
          <a:xfrm>
            <a:off x="1403350" y="3357563"/>
            <a:ext cx="228600" cy="114300"/>
          </a:xfrm>
          <a:prstGeom prst="homePlate">
            <a:avLst>
              <a:gd name="adj" fmla="val 50000"/>
            </a:avLst>
          </a:prstGeom>
          <a:solidFill>
            <a:srgbClr val="00FF00"/>
          </a:solidFill>
          <a:ln w="9525">
            <a:solidFill>
              <a:schemeClr val="tx1"/>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54" name="Line 20"/>
          <p:cNvSpPr>
            <a:spLocks noChangeShapeType="1"/>
          </p:cNvSpPr>
          <p:nvPr/>
        </p:nvSpPr>
        <p:spPr bwMode="auto">
          <a:xfrm flipH="1" flipV="1">
            <a:off x="5257800" y="4572000"/>
            <a:ext cx="1447800" cy="381000"/>
          </a:xfrm>
          <a:prstGeom prst="line">
            <a:avLst/>
          </a:prstGeom>
          <a:noFill/>
          <a:ln w="31750">
            <a:solidFill>
              <a:schemeClr val="tx1"/>
            </a:solidFill>
            <a:miter lim="800000"/>
            <a:headEnd/>
            <a:tailEnd/>
          </a:ln>
        </p:spPr>
        <p:txBody>
          <a:bodyPr wrap="none"/>
          <a:lstStyle/>
          <a:p>
            <a:pPr>
              <a:defRPr/>
            </a:pPr>
            <a:endParaRPr lang="en-US" b="1">
              <a:solidFill>
                <a:schemeClr val="bg2">
                  <a:lumMod val="50000"/>
                </a:schemeClr>
              </a:solidFill>
              <a:latin typeface="Arial" pitchFamily="34" charset="0"/>
              <a:cs typeface="Arial" pitchFamily="34" charset="0"/>
            </a:endParaRPr>
          </a:p>
        </p:txBody>
      </p:sp>
      <p:sp>
        <p:nvSpPr>
          <p:cNvPr id="14356" name="Oval 24"/>
          <p:cNvSpPr>
            <a:spLocks noChangeArrowheads="1"/>
          </p:cNvSpPr>
          <p:nvPr/>
        </p:nvSpPr>
        <p:spPr bwMode="auto">
          <a:xfrm>
            <a:off x="900113" y="3068638"/>
            <a:ext cx="1447800" cy="495300"/>
          </a:xfrm>
          <a:prstGeom prst="ellipse">
            <a:avLst/>
          </a:prstGeom>
          <a:noFill/>
          <a:ln w="22225">
            <a:solidFill>
              <a:srgbClr val="FFFF00"/>
            </a:solidFill>
            <a:round/>
            <a:headEnd/>
            <a:tailEnd/>
          </a:ln>
        </p:spPr>
        <p:txBody>
          <a:bodyPr/>
          <a:lstStyle/>
          <a:p>
            <a:pPr algn="ctr" eaLnBrk="0" hangingPunct="0">
              <a:defRPr/>
            </a:pPr>
            <a:r>
              <a:rPr lang="en-US" sz="1200" b="1">
                <a:solidFill>
                  <a:schemeClr val="bg2">
                    <a:lumMod val="50000"/>
                  </a:schemeClr>
                </a:solidFill>
                <a:latin typeface="Arial" pitchFamily="34" charset="0"/>
                <a:cs typeface="Arial" pitchFamily="34" charset="0"/>
              </a:rPr>
              <a:t>3. Glucose</a:t>
            </a:r>
          </a:p>
        </p:txBody>
      </p:sp>
      <p:sp>
        <p:nvSpPr>
          <p:cNvPr id="14357" name="Oval 25"/>
          <p:cNvSpPr>
            <a:spLocks noChangeArrowheads="1"/>
          </p:cNvSpPr>
          <p:nvPr/>
        </p:nvSpPr>
        <p:spPr bwMode="auto">
          <a:xfrm>
            <a:off x="900113" y="2492375"/>
            <a:ext cx="1447800" cy="495300"/>
          </a:xfrm>
          <a:prstGeom prst="ellipse">
            <a:avLst/>
          </a:prstGeom>
          <a:noFill/>
          <a:ln w="22225">
            <a:solidFill>
              <a:srgbClr val="FFFF00"/>
            </a:solidFill>
            <a:round/>
            <a:headEnd/>
            <a:tailEnd/>
          </a:ln>
        </p:spPr>
        <p:txBody>
          <a:bodyPr/>
          <a:lstStyle/>
          <a:p>
            <a:pPr algn="ctr" eaLnBrk="0" hangingPunct="0">
              <a:defRPr/>
            </a:pPr>
            <a:r>
              <a:rPr lang="en-US" sz="1200" b="1">
                <a:solidFill>
                  <a:schemeClr val="bg2">
                    <a:lumMod val="50000"/>
                  </a:schemeClr>
                </a:solidFill>
                <a:latin typeface="Arial" pitchFamily="34" charset="0"/>
                <a:cs typeface="Arial" pitchFamily="34" charset="0"/>
              </a:rPr>
              <a:t>2. Stomach</a:t>
            </a:r>
          </a:p>
        </p:txBody>
      </p:sp>
      <p:sp>
        <p:nvSpPr>
          <p:cNvPr id="14358" name="AutoShape 26"/>
          <p:cNvSpPr>
            <a:spLocks noChangeArrowheads="1"/>
          </p:cNvSpPr>
          <p:nvPr/>
        </p:nvSpPr>
        <p:spPr bwMode="auto">
          <a:xfrm>
            <a:off x="971550" y="5229225"/>
            <a:ext cx="228600" cy="114300"/>
          </a:xfrm>
          <a:prstGeom prst="homePlate">
            <a:avLst>
              <a:gd name="adj" fmla="val 50000"/>
            </a:avLst>
          </a:prstGeom>
          <a:solidFill>
            <a:srgbClr val="00FF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14359" name="AutoShape 27"/>
          <p:cNvSpPr>
            <a:spLocks noChangeArrowheads="1"/>
          </p:cNvSpPr>
          <p:nvPr/>
        </p:nvSpPr>
        <p:spPr bwMode="auto">
          <a:xfrm>
            <a:off x="1187450" y="5373688"/>
            <a:ext cx="228600" cy="114300"/>
          </a:xfrm>
          <a:prstGeom prst="homePlate">
            <a:avLst>
              <a:gd name="adj" fmla="val 50000"/>
            </a:avLst>
          </a:prstGeom>
          <a:solidFill>
            <a:srgbClr val="00FF00"/>
          </a:solidFill>
          <a:ln w="9525">
            <a:solidFill>
              <a:srgbClr val="000000"/>
            </a:solidFill>
            <a:miter lim="800000"/>
            <a:headEnd/>
            <a:tailEnd/>
          </a:ln>
        </p:spPr>
        <p:txBody>
          <a:bodyPr/>
          <a:lstStyle/>
          <a:p>
            <a:pPr>
              <a:defRPr/>
            </a:pPr>
            <a:endParaRPr lang="en-US" b="1">
              <a:solidFill>
                <a:schemeClr val="bg2">
                  <a:lumMod val="50000"/>
                </a:schemeClr>
              </a:solidFill>
              <a:latin typeface="Arial" pitchFamily="34" charset="0"/>
              <a:cs typeface="Arial" pitchFamily="34" charset="0"/>
            </a:endParaRPr>
          </a:p>
        </p:txBody>
      </p:sp>
      <p:sp>
        <p:nvSpPr>
          <p:cNvPr id="76834" name="Oval 34"/>
          <p:cNvSpPr>
            <a:spLocks noChangeArrowheads="1"/>
          </p:cNvSpPr>
          <p:nvPr/>
        </p:nvSpPr>
        <p:spPr bwMode="auto">
          <a:xfrm>
            <a:off x="3048000" y="4495800"/>
            <a:ext cx="914400" cy="838200"/>
          </a:xfrm>
          <a:prstGeom prst="ellipse">
            <a:avLst/>
          </a:prstGeom>
          <a:solidFill>
            <a:srgbClr val="FFFF00"/>
          </a:solidFill>
          <a:ln w="9525">
            <a:no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35" name="Oval 35"/>
          <p:cNvSpPr>
            <a:spLocks noChangeArrowheads="1"/>
          </p:cNvSpPr>
          <p:nvPr/>
        </p:nvSpPr>
        <p:spPr bwMode="auto">
          <a:xfrm>
            <a:off x="1524000" y="4953000"/>
            <a:ext cx="914400" cy="838200"/>
          </a:xfrm>
          <a:prstGeom prst="ellipse">
            <a:avLst/>
          </a:prstGeom>
          <a:solidFill>
            <a:srgbClr val="FFFF00"/>
          </a:solidFill>
          <a:ln w="9525">
            <a:no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36" name="Oval 36"/>
          <p:cNvSpPr>
            <a:spLocks noChangeArrowheads="1"/>
          </p:cNvSpPr>
          <p:nvPr/>
        </p:nvSpPr>
        <p:spPr bwMode="auto">
          <a:xfrm>
            <a:off x="4495800" y="4038600"/>
            <a:ext cx="914400" cy="838200"/>
          </a:xfrm>
          <a:prstGeom prst="ellipse">
            <a:avLst/>
          </a:prstGeom>
          <a:solidFill>
            <a:srgbClr val="FFFF00"/>
          </a:solidFill>
          <a:ln w="9525">
            <a:no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37" name="Oval 37"/>
          <p:cNvSpPr>
            <a:spLocks noChangeArrowheads="1"/>
          </p:cNvSpPr>
          <p:nvPr/>
        </p:nvSpPr>
        <p:spPr bwMode="auto">
          <a:xfrm>
            <a:off x="6324600" y="3657600"/>
            <a:ext cx="914400" cy="838200"/>
          </a:xfrm>
          <a:prstGeom prst="ellipse">
            <a:avLst/>
          </a:prstGeom>
          <a:solidFill>
            <a:srgbClr val="FFFF00"/>
          </a:solidFill>
          <a:ln w="9525">
            <a:no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38" name="AutoShape 38"/>
          <p:cNvSpPr>
            <a:spLocks noChangeArrowheads="1"/>
          </p:cNvSpPr>
          <p:nvPr/>
        </p:nvSpPr>
        <p:spPr bwMode="auto">
          <a:xfrm rot="-2013464">
            <a:off x="1371600" y="5181600"/>
            <a:ext cx="457200" cy="381000"/>
          </a:xfrm>
          <a:prstGeom prst="triangle">
            <a:avLst>
              <a:gd name="adj" fmla="val 50000"/>
            </a:avLst>
          </a:prstGeom>
          <a:solidFill>
            <a:srgbClr val="FFCC99"/>
          </a:solidFill>
          <a:ln w="9525">
            <a:solidFill>
              <a:srgbClr val="FFCC99"/>
            </a:solid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39" name="AutoShape 39"/>
          <p:cNvSpPr>
            <a:spLocks noChangeArrowheads="1"/>
          </p:cNvSpPr>
          <p:nvPr/>
        </p:nvSpPr>
        <p:spPr bwMode="auto">
          <a:xfrm rot="-2013464">
            <a:off x="4343400" y="4267200"/>
            <a:ext cx="457200" cy="381000"/>
          </a:xfrm>
          <a:prstGeom prst="triangle">
            <a:avLst>
              <a:gd name="adj" fmla="val 50000"/>
            </a:avLst>
          </a:prstGeom>
          <a:solidFill>
            <a:schemeClr val="tx1"/>
          </a:solidFill>
          <a:ln w="9525">
            <a:no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40" name="AutoShape 40"/>
          <p:cNvSpPr>
            <a:spLocks noChangeArrowheads="1"/>
          </p:cNvSpPr>
          <p:nvPr/>
        </p:nvSpPr>
        <p:spPr bwMode="auto">
          <a:xfrm rot="-2013464">
            <a:off x="6172200" y="3886200"/>
            <a:ext cx="457200" cy="381000"/>
          </a:xfrm>
          <a:prstGeom prst="triangle">
            <a:avLst>
              <a:gd name="adj" fmla="val 50000"/>
            </a:avLst>
          </a:prstGeom>
          <a:solidFill>
            <a:schemeClr val="tx1"/>
          </a:solidFill>
          <a:ln w="9525">
            <a:no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41" name="AutoShape 41"/>
          <p:cNvSpPr>
            <a:spLocks noChangeArrowheads="1"/>
          </p:cNvSpPr>
          <p:nvPr/>
        </p:nvSpPr>
        <p:spPr bwMode="auto">
          <a:xfrm rot="-2013464">
            <a:off x="2895600" y="4724400"/>
            <a:ext cx="457200" cy="381000"/>
          </a:xfrm>
          <a:prstGeom prst="triangle">
            <a:avLst>
              <a:gd name="adj" fmla="val 50000"/>
            </a:avLst>
          </a:prstGeom>
          <a:solidFill>
            <a:schemeClr val="tx1"/>
          </a:solidFill>
          <a:ln w="9525">
            <a:no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42" name="Oval 42"/>
          <p:cNvSpPr>
            <a:spLocks noChangeArrowheads="1"/>
          </p:cNvSpPr>
          <p:nvPr/>
        </p:nvSpPr>
        <p:spPr bwMode="auto">
          <a:xfrm>
            <a:off x="1828800" y="5105400"/>
            <a:ext cx="76200" cy="76200"/>
          </a:xfrm>
          <a:prstGeom prst="ellipse">
            <a:avLst/>
          </a:prstGeom>
          <a:solidFill>
            <a:srgbClr val="000000"/>
          </a:solidFill>
          <a:ln w="9525">
            <a:solidFill>
              <a:srgbClr val="000000"/>
            </a:solid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43" name="Oval 43"/>
          <p:cNvSpPr>
            <a:spLocks noChangeArrowheads="1"/>
          </p:cNvSpPr>
          <p:nvPr/>
        </p:nvSpPr>
        <p:spPr bwMode="auto">
          <a:xfrm>
            <a:off x="3352800" y="4648200"/>
            <a:ext cx="76200" cy="76200"/>
          </a:xfrm>
          <a:prstGeom prst="ellipse">
            <a:avLst/>
          </a:prstGeom>
          <a:solidFill>
            <a:srgbClr val="000000"/>
          </a:solidFill>
          <a:ln w="9525">
            <a:solidFill>
              <a:srgbClr val="000000"/>
            </a:solid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44" name="Oval 44"/>
          <p:cNvSpPr>
            <a:spLocks noChangeArrowheads="1"/>
          </p:cNvSpPr>
          <p:nvPr/>
        </p:nvSpPr>
        <p:spPr bwMode="auto">
          <a:xfrm>
            <a:off x="4724400" y="4191000"/>
            <a:ext cx="76200" cy="76200"/>
          </a:xfrm>
          <a:prstGeom prst="ellipse">
            <a:avLst/>
          </a:prstGeom>
          <a:solidFill>
            <a:srgbClr val="000000"/>
          </a:solidFill>
          <a:ln w="9525">
            <a:solidFill>
              <a:srgbClr val="000000"/>
            </a:solid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76845" name="Oval 45"/>
          <p:cNvSpPr>
            <a:spLocks noChangeArrowheads="1"/>
          </p:cNvSpPr>
          <p:nvPr/>
        </p:nvSpPr>
        <p:spPr bwMode="auto">
          <a:xfrm>
            <a:off x="6629400" y="3810000"/>
            <a:ext cx="76200" cy="76200"/>
          </a:xfrm>
          <a:prstGeom prst="ellipse">
            <a:avLst/>
          </a:prstGeom>
          <a:solidFill>
            <a:srgbClr val="000000"/>
          </a:solidFill>
          <a:ln w="9525">
            <a:solidFill>
              <a:srgbClr val="000000"/>
            </a:solidFill>
            <a:miter lim="800000"/>
            <a:headEnd/>
            <a:tailEnd/>
          </a:ln>
        </p:spPr>
        <p:txBody>
          <a:bodyPr wrap="none" anchor="ctr"/>
          <a:lstStyle/>
          <a:p>
            <a:pPr>
              <a:defRPr/>
            </a:pPr>
            <a:endParaRPr lang="en-US" b="1">
              <a:solidFill>
                <a:schemeClr val="bg2">
                  <a:lumMod val="50000"/>
                </a:schemeClr>
              </a:solidFill>
              <a:latin typeface="Arial" pitchFamily="34" charset="0"/>
              <a:cs typeface="Arial" pitchFamily="34" charset="0"/>
            </a:endParaRPr>
          </a:p>
        </p:txBody>
      </p:sp>
      <p:sp>
        <p:nvSpPr>
          <p:cNvPr id="17443" name="Line 20"/>
          <p:cNvSpPr>
            <a:spLocks noChangeShapeType="1"/>
          </p:cNvSpPr>
          <p:nvPr/>
        </p:nvSpPr>
        <p:spPr bwMode="auto">
          <a:xfrm flipH="1" flipV="1">
            <a:off x="5435600" y="4437063"/>
            <a:ext cx="1152525" cy="287337"/>
          </a:xfrm>
          <a:prstGeom prst="line">
            <a:avLst/>
          </a:prstGeom>
          <a:noFill/>
          <a:ln w="44450">
            <a:solidFill>
              <a:schemeClr val="bg1"/>
            </a:solidFill>
            <a:miter lim="800000"/>
            <a:headEnd/>
            <a:tailEnd/>
          </a:ln>
          <a:extLst>
            <a:ext uri="{909E8E84-426E-40DD-AFC4-6F175D3DCCD1}">
              <a14:hiddenFill xmlns:a14="http://schemas.microsoft.com/office/drawing/2010/main">
                <a:noFill/>
              </a14:hiddenFill>
            </a:ext>
          </a:extLst>
        </p:spPr>
        <p:txBody>
          <a:bodyPr wrap="none"/>
          <a:lstStyle/>
          <a:p>
            <a:endParaRPr lang="en-US" b="1"/>
          </a:p>
        </p:txBody>
      </p:sp>
      <p:sp>
        <p:nvSpPr>
          <p:cNvPr id="17444" name="AutoShape 44"/>
          <p:cNvSpPr>
            <a:spLocks noChangeArrowheads="1"/>
          </p:cNvSpPr>
          <p:nvPr/>
        </p:nvSpPr>
        <p:spPr bwMode="auto">
          <a:xfrm>
            <a:off x="2411413" y="5734050"/>
            <a:ext cx="2592387" cy="433388"/>
          </a:xfrm>
          <a:prstGeom prst="rightArrow">
            <a:avLst>
              <a:gd name="adj1" fmla="val 50000"/>
              <a:gd name="adj2" fmla="val 149542"/>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p>
        </p:txBody>
      </p:sp>
      <p:pic>
        <p:nvPicPr>
          <p:cNvPr id="17445" name="Picture 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949950"/>
            <a:ext cx="1619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6837"/>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76840"/>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76845"/>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76836"/>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76839"/>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76844"/>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76834"/>
                                        </p:tgtEl>
                                        <p:attrNameLst>
                                          <p:attrName>style.visibility</p:attrName>
                                        </p:attrNameLst>
                                      </p:cBhvr>
                                      <p:to>
                                        <p:strVal val="visible"/>
                                      </p:to>
                                    </p:set>
                                  </p:childTnLst>
                                </p:cTn>
                              </p:par>
                            </p:childTnLst>
                          </p:cTn>
                        </p:par>
                        <p:par>
                          <p:cTn id="25" fill="hold" nodeType="afterGroup">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76841"/>
                                        </p:tgtEl>
                                        <p:attrNameLst>
                                          <p:attrName>style.visibility</p:attrName>
                                        </p:attrNameLst>
                                      </p:cBhvr>
                                      <p:to>
                                        <p:strVal val="visible"/>
                                      </p:to>
                                    </p:set>
                                  </p:childTnLst>
                                </p:cTn>
                              </p:par>
                            </p:childTnLst>
                          </p:cTn>
                        </p:par>
                        <p:par>
                          <p:cTn id="28" fill="hold" nodeType="afterGroup">
                            <p:stCondLst>
                              <p:cond delay="4000"/>
                            </p:stCondLst>
                            <p:childTnLst>
                              <p:par>
                                <p:cTn id="29" presetID="1" presetClass="entr" presetSubtype="0" fill="hold" grpId="0" nodeType="afterEffect">
                                  <p:stCondLst>
                                    <p:cond delay="0"/>
                                  </p:stCondLst>
                                  <p:childTnLst>
                                    <p:set>
                                      <p:cBhvr>
                                        <p:cTn id="30" dur="1" fill="hold">
                                          <p:stCondLst>
                                            <p:cond delay="499"/>
                                          </p:stCondLst>
                                        </p:cTn>
                                        <p:tgtEl>
                                          <p:spTgt spid="76843"/>
                                        </p:tgtEl>
                                        <p:attrNameLst>
                                          <p:attrName>style.visibility</p:attrName>
                                        </p:attrNameLst>
                                      </p:cBhvr>
                                      <p:to>
                                        <p:strVal val="visible"/>
                                      </p:to>
                                    </p:set>
                                  </p:childTnLst>
                                </p:cTn>
                              </p:par>
                            </p:childTnLst>
                          </p:cTn>
                        </p:par>
                        <p:par>
                          <p:cTn id="31" fill="hold" nodeType="afterGroup">
                            <p:stCondLst>
                              <p:cond delay="4500"/>
                            </p:stCondLst>
                            <p:childTnLst>
                              <p:par>
                                <p:cTn id="32" presetID="1" presetClass="entr" presetSubtype="0" fill="hold" grpId="0" nodeType="afterEffect">
                                  <p:stCondLst>
                                    <p:cond delay="0"/>
                                  </p:stCondLst>
                                  <p:childTnLst>
                                    <p:set>
                                      <p:cBhvr>
                                        <p:cTn id="33" dur="1" fill="hold">
                                          <p:stCondLst>
                                            <p:cond delay="499"/>
                                          </p:stCondLst>
                                        </p:cTn>
                                        <p:tgtEl>
                                          <p:spTgt spid="76835"/>
                                        </p:tgtEl>
                                        <p:attrNameLst>
                                          <p:attrName>style.visibility</p:attrName>
                                        </p:attrNameLst>
                                      </p:cBhvr>
                                      <p:to>
                                        <p:strVal val="visible"/>
                                      </p:to>
                                    </p:set>
                                  </p:childTnLst>
                                </p:cTn>
                              </p:par>
                            </p:childTnLst>
                          </p:cTn>
                        </p:par>
                        <p:par>
                          <p:cTn id="34" fill="hold" nodeType="afterGroup">
                            <p:stCondLst>
                              <p:cond delay="5000"/>
                            </p:stCondLst>
                            <p:childTnLst>
                              <p:par>
                                <p:cTn id="35" presetID="1" presetClass="entr" presetSubtype="0" fill="hold" grpId="0" nodeType="afterEffect">
                                  <p:stCondLst>
                                    <p:cond delay="0"/>
                                  </p:stCondLst>
                                  <p:childTnLst>
                                    <p:set>
                                      <p:cBhvr>
                                        <p:cTn id="36" dur="1" fill="hold">
                                          <p:stCondLst>
                                            <p:cond delay="499"/>
                                          </p:stCondLst>
                                        </p:cTn>
                                        <p:tgtEl>
                                          <p:spTgt spid="76838"/>
                                        </p:tgtEl>
                                        <p:attrNameLst>
                                          <p:attrName>style.visibility</p:attrName>
                                        </p:attrNameLst>
                                      </p:cBhvr>
                                      <p:to>
                                        <p:strVal val="visible"/>
                                      </p:to>
                                    </p:set>
                                  </p:childTnLst>
                                </p:cTn>
                              </p:par>
                            </p:childTnLst>
                          </p:cTn>
                        </p:par>
                        <p:par>
                          <p:cTn id="37" fill="hold" nodeType="afterGroup">
                            <p:stCondLst>
                              <p:cond delay="5500"/>
                            </p:stCondLst>
                            <p:childTnLst>
                              <p:par>
                                <p:cTn id="38" presetID="1" presetClass="entr" presetSubtype="0" fill="hold" grpId="0" nodeType="afterEffect">
                                  <p:stCondLst>
                                    <p:cond delay="0"/>
                                  </p:stCondLst>
                                  <p:childTnLst>
                                    <p:set>
                                      <p:cBhvr>
                                        <p:cTn id="39" dur="1" fill="hold">
                                          <p:stCondLst>
                                            <p:cond delay="499"/>
                                          </p:stCondLst>
                                        </p:cTn>
                                        <p:tgtEl>
                                          <p:spTgt spid="76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34" grpId="0" animBg="1"/>
      <p:bldP spid="76835" grpId="0" animBg="1"/>
      <p:bldP spid="76836" grpId="0" animBg="1"/>
      <p:bldP spid="76837" grpId="0" animBg="1"/>
      <p:bldP spid="76838" grpId="0" animBg="1"/>
      <p:bldP spid="76839" grpId="0" animBg="1"/>
      <p:bldP spid="76840" grpId="0" animBg="1"/>
      <p:bldP spid="76841" grpId="0" animBg="1"/>
      <p:bldP spid="76842" grpId="0" animBg="1"/>
      <p:bldP spid="76843" grpId="0" animBg="1"/>
      <p:bldP spid="76844" grpId="0" animBg="1"/>
      <p:bldP spid="7684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WSNetwork">
      <a:dk1>
        <a:srgbClr val="002060"/>
      </a:dk1>
      <a:lt1>
        <a:sysClr val="window" lastClr="FFFFFF"/>
      </a:lt1>
      <a:dk2>
        <a:srgbClr val="002060"/>
      </a:dk2>
      <a:lt2>
        <a:srgbClr val="FFFFFF"/>
      </a:lt2>
      <a:accent1>
        <a:srgbClr val="72AF2F"/>
      </a:accent1>
      <a:accent2>
        <a:srgbClr val="DA1F28"/>
      </a:accent2>
      <a:accent3>
        <a:srgbClr val="002060"/>
      </a:accent3>
      <a:accent4>
        <a:srgbClr val="002060"/>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2260</TotalTime>
  <Words>1719</Words>
  <Application>Microsoft Office PowerPoint</Application>
  <PresentationFormat>Letter Paper (8.5x11 in)</PresentationFormat>
  <Paragraphs>223</Paragraphs>
  <Slides>17</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vt:lpstr>
      <vt:lpstr>Lucida Sans Unicode</vt:lpstr>
      <vt:lpstr>Wingdings 3</vt:lpstr>
      <vt:lpstr>Verdana</vt:lpstr>
      <vt:lpstr>Wingdings 2</vt:lpstr>
      <vt:lpstr>Times New Roman</vt:lpstr>
      <vt:lpstr>Wingdings</vt:lpstr>
      <vt:lpstr>Concourse</vt:lpstr>
      <vt:lpstr>Microsoft Office Excel 97-2003 Worksheet</vt:lpstr>
      <vt:lpstr>“How to Eat for Optimal Energy”</vt:lpstr>
      <vt:lpstr>You are what you EAT!</vt:lpstr>
      <vt:lpstr>Once upon a time…</vt:lpstr>
      <vt:lpstr>Maintaining energy…nutritionally</vt:lpstr>
      <vt:lpstr>The Right Times</vt:lpstr>
      <vt:lpstr>Ideal timing is every 3 hours</vt:lpstr>
      <vt:lpstr>Convincing Data</vt:lpstr>
      <vt:lpstr>Convincing Data</vt:lpstr>
      <vt:lpstr>Energy Slump? Why and How?</vt:lpstr>
      <vt:lpstr>To avoid drop in blood sugar… plan your meal times!</vt:lpstr>
      <vt:lpstr>The Right Food Choices</vt:lpstr>
      <vt:lpstr>Glycemic Index of Food</vt:lpstr>
      <vt:lpstr>The Right Food Choices</vt:lpstr>
      <vt:lpstr>The Right Combinations</vt:lpstr>
      <vt:lpstr>The Right Combinations</vt:lpstr>
      <vt:lpstr>Summary</vt:lpstr>
      <vt:lpstr>  Thank you. Questions now or later?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Sustain Energy and Productivity During the Workday…nutritionally</dc:title>
  <dc:creator>Employers' Edge Inc.</dc:creator>
  <cp:lastModifiedBy>Garth Jansen</cp:lastModifiedBy>
  <cp:revision>251</cp:revision>
  <cp:lastPrinted>1601-01-01T00:00:00Z</cp:lastPrinted>
  <dcterms:created xsi:type="dcterms:W3CDTF">2006-06-14T15:10:17Z</dcterms:created>
  <dcterms:modified xsi:type="dcterms:W3CDTF">2011-10-24T21:44:25Z</dcterms:modified>
</cp:coreProperties>
</file>