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62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A0D1"/>
    <a:srgbClr val="8DC63F"/>
    <a:srgbClr val="9C5D90"/>
    <a:srgbClr val="F8F8F6"/>
    <a:srgbClr val="333333"/>
    <a:srgbClr val="FF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712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223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5831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545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504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716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023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052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636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433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704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A70A6-BB5B-4AE9-BD25-7B0B49377B67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64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81EDE7-12CE-4455-93B5-11A9C6D5C396}"/>
              </a:ext>
            </a:extLst>
          </p:cNvPr>
          <p:cNvSpPr/>
          <p:nvPr/>
        </p:nvSpPr>
        <p:spPr>
          <a:xfrm>
            <a:off x="0" y="7397053"/>
            <a:ext cx="6858000" cy="1746947"/>
          </a:xfrm>
          <a:prstGeom prst="rect">
            <a:avLst/>
          </a:prstGeom>
          <a:solidFill>
            <a:srgbClr val="8DC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aphicFrame>
        <p:nvGraphicFramePr>
          <p:cNvPr id="47" name="Table 27">
            <a:extLst>
              <a:ext uri="{FF2B5EF4-FFF2-40B4-BE49-F238E27FC236}">
                <a16:creationId xmlns:a16="http://schemas.microsoft.com/office/drawing/2014/main" id="{95C24430-139F-450E-A2F6-F6C424E92CD0}"/>
              </a:ext>
            </a:extLst>
          </p:cNvPr>
          <p:cNvGraphicFramePr>
            <a:graphicFrameLocks noGrp="1"/>
          </p:cNvGraphicFramePr>
          <p:nvPr/>
        </p:nvGraphicFramePr>
        <p:xfrm>
          <a:off x="360813" y="8426575"/>
          <a:ext cx="624058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0584">
                  <a:extLst>
                    <a:ext uri="{9D8B030D-6E8A-4147-A177-3AD203B41FA5}">
                      <a16:colId xmlns:a16="http://schemas.microsoft.com/office/drawing/2014/main" val="2610550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C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33726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E817A213-EC8E-4044-BC63-6662EDA51418}"/>
              </a:ext>
            </a:extLst>
          </p:cNvPr>
          <p:cNvSpPr txBox="1"/>
          <p:nvPr/>
        </p:nvSpPr>
        <p:spPr>
          <a:xfrm>
            <a:off x="0" y="8805504"/>
            <a:ext cx="6838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333333"/>
                </a:solidFill>
              </a:rPr>
              <a:t>* Avant de commencer un programme d'exercice, consultez votre professionnel de la santé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CCB819-7E7E-4C4A-87B5-1CEE88AE8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043" y="-490760"/>
            <a:ext cx="6291617" cy="2670279"/>
          </a:xfrm>
          <a:prstGeom prst="rect">
            <a:avLst/>
          </a:prstGeom>
        </p:spPr>
      </p:pic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A90C361-4496-4068-B47B-9AD84D78342F}"/>
              </a:ext>
            </a:extLst>
          </p:cNvPr>
          <p:cNvGraphicFramePr>
            <a:graphicFrameLocks noGrp="1"/>
          </p:cNvGraphicFramePr>
          <p:nvPr/>
        </p:nvGraphicFramePr>
        <p:xfrm>
          <a:off x="120004" y="5890509"/>
          <a:ext cx="6593214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738">
                  <a:extLst>
                    <a:ext uri="{9D8B030D-6E8A-4147-A177-3AD203B41FA5}">
                      <a16:colId xmlns:a16="http://schemas.microsoft.com/office/drawing/2014/main" val="3158187257"/>
                    </a:ext>
                  </a:extLst>
                </a:gridCol>
                <a:gridCol w="2197738">
                  <a:extLst>
                    <a:ext uri="{9D8B030D-6E8A-4147-A177-3AD203B41FA5}">
                      <a16:colId xmlns:a16="http://schemas.microsoft.com/office/drawing/2014/main" val="3539306071"/>
                    </a:ext>
                  </a:extLst>
                </a:gridCol>
                <a:gridCol w="2197738">
                  <a:extLst>
                    <a:ext uri="{9D8B030D-6E8A-4147-A177-3AD203B41FA5}">
                      <a16:colId xmlns:a16="http://schemas.microsoft.com/office/drawing/2014/main" val="1721153780"/>
                    </a:ext>
                  </a:extLst>
                </a:gridCol>
              </a:tblGrid>
              <a:tr h="761238"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solidFill>
                            <a:srgbClr val="8DC63F"/>
                          </a:solidFill>
                        </a:rPr>
                        <a:t>ÉTAPE 1 : </a:t>
                      </a:r>
                      <a:endParaRPr lang="fr-FR" sz="2000" b="0" dirty="0">
                        <a:solidFill>
                          <a:srgbClr val="8DC63F"/>
                        </a:solidFill>
                      </a:endParaRPr>
                    </a:p>
                    <a:p>
                      <a:pPr algn="ctr"/>
                      <a:r>
                        <a:rPr lang="en-CA" sz="2000" b="0" dirty="0">
                          <a:solidFill>
                            <a:schemeClr val="tx1"/>
                          </a:solidFill>
                        </a:rPr>
                        <a:t>Inscrivez votre équipe.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8DC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solidFill>
                            <a:srgbClr val="8DC63F"/>
                          </a:solidFill>
                        </a:rPr>
                        <a:t>ÉTAPE 2 : </a:t>
                      </a:r>
                      <a:endParaRPr lang="fr-FR" sz="2000" b="0" dirty="0">
                        <a:solidFill>
                          <a:srgbClr val="8DC63F"/>
                        </a:solidFill>
                      </a:endParaRPr>
                    </a:p>
                    <a:p>
                      <a:pPr algn="ctr"/>
                      <a:r>
                        <a:rPr lang="en-CA" sz="2000" b="0" dirty="0">
                          <a:solidFill>
                            <a:schemeClr val="tx1"/>
                          </a:solidFill>
                        </a:rPr>
                        <a:t>Bougez!  Suivez vos pas et soumettez-les en ligne.</a:t>
                      </a:r>
                      <a:endParaRPr lang="fr-FR" sz="2000" dirty="0"/>
                    </a:p>
                  </a:txBody>
                  <a:tcPr>
                    <a:lnL w="38100" cap="flat" cmpd="sng" algn="ctr">
                      <a:solidFill>
                        <a:srgbClr val="8DC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DC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solidFill>
                            <a:srgbClr val="8DC63F"/>
                          </a:solidFill>
                        </a:rPr>
                        <a:t>ÉTAPE 3 : </a:t>
                      </a:r>
                      <a:endParaRPr lang="fr-FR" sz="2000" b="0" dirty="0">
                        <a:solidFill>
                          <a:srgbClr val="8DC63F"/>
                        </a:solidFill>
                      </a:endParaRPr>
                    </a:p>
                    <a:p>
                      <a:pPr algn="ctr"/>
                      <a:r>
                        <a:rPr lang="en-CA" sz="2000" b="0" dirty="0">
                          <a:solidFill>
                            <a:schemeClr val="tx1"/>
                          </a:solidFill>
                        </a:rPr>
                        <a:t>L'équipe gagnante est celle qui a le plus de pas! </a:t>
                      </a:r>
                      <a:endParaRPr lang="fr-FR" sz="2000" dirty="0"/>
                    </a:p>
                  </a:txBody>
                  <a:tcPr>
                    <a:lnL w="38100" cap="flat" cmpd="sng" algn="ctr">
                      <a:solidFill>
                        <a:srgbClr val="8DC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8756060"/>
                  </a:ext>
                </a:extLst>
              </a:tr>
            </a:tbl>
          </a:graphicData>
        </a:graphic>
      </p:graphicFrame>
      <p:sp>
        <p:nvSpPr>
          <p:cNvPr id="70" name="TextBox 69">
            <a:extLst>
              <a:ext uri="{FF2B5EF4-FFF2-40B4-BE49-F238E27FC236}">
                <a16:creationId xmlns:a16="http://schemas.microsoft.com/office/drawing/2014/main" id="{17916644-78CC-41EF-A132-D1CE49F2464B}"/>
              </a:ext>
            </a:extLst>
          </p:cNvPr>
          <p:cNvSpPr txBox="1"/>
          <p:nvPr/>
        </p:nvSpPr>
        <p:spPr>
          <a:xfrm>
            <a:off x="269802" y="7422250"/>
            <a:ext cx="315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Le plaisir commence le :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0474ED2-9419-4842-B10C-63A22EE10FE1}"/>
              </a:ext>
            </a:extLst>
          </p:cNvPr>
          <p:cNvSpPr/>
          <p:nvPr/>
        </p:nvSpPr>
        <p:spPr>
          <a:xfrm>
            <a:off x="-12389" y="0"/>
            <a:ext cx="6877422" cy="1229945"/>
          </a:xfrm>
          <a:prstGeom prst="rect">
            <a:avLst/>
          </a:prstGeom>
          <a:solidFill>
            <a:srgbClr val="8DC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E66CE9-B979-4DC2-864B-725DF649B1C2}"/>
              </a:ext>
            </a:extLst>
          </p:cNvPr>
          <p:cNvSpPr txBox="1"/>
          <p:nvPr/>
        </p:nvSpPr>
        <p:spPr>
          <a:xfrm>
            <a:off x="45360" y="81579"/>
            <a:ext cx="19077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Joignez-vous au défi! </a:t>
            </a:r>
          </a:p>
          <a:p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E8991AB-53D0-4538-9FC0-BC3B08C0058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2042603" y="2326187"/>
            <a:ext cx="2218283" cy="342113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89A7A0A-81F1-46F8-AC0B-3AB6AE56D4A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408075" y="2250807"/>
            <a:ext cx="1728043" cy="3552463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F755C717-434C-4146-89F5-B284EC5BE702}"/>
              </a:ext>
            </a:extLst>
          </p:cNvPr>
          <p:cNvSpPr txBox="1"/>
          <p:nvPr/>
        </p:nvSpPr>
        <p:spPr>
          <a:xfrm>
            <a:off x="-19423" y="1358959"/>
            <a:ext cx="6877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spc="300" dirty="0">
                <a:solidFill>
                  <a:srgbClr val="262835"/>
                </a:solidFill>
                <a:latin typeface="Avenir Next LT Pro Light" panose="020B0304020202020204" pitchFamily="34" charset="0"/>
              </a:rPr>
              <a:t>Nous vous mettons au défi de bouger!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DF7523A-B4F4-413A-9F4E-5F3422AECEB7}"/>
              </a:ext>
            </a:extLst>
          </p:cNvPr>
          <p:cNvCxnSpPr/>
          <p:nvPr/>
        </p:nvCxnSpPr>
        <p:spPr>
          <a:xfrm>
            <a:off x="360813" y="8192277"/>
            <a:ext cx="41602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A6EB4152-3564-40E4-AFA7-767638BAC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594" y="1512007"/>
            <a:ext cx="6858000" cy="133502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D04566A-DC50-4C41-A5CC-ED31616A88D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4521092" y="2250807"/>
            <a:ext cx="2218283" cy="356260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009F9B3-9B64-49E3-941D-497A31A73091}"/>
              </a:ext>
            </a:extLst>
          </p:cNvPr>
          <p:cNvSpPr/>
          <p:nvPr/>
        </p:nvSpPr>
        <p:spPr>
          <a:xfrm>
            <a:off x="360813" y="1754026"/>
            <a:ext cx="1592249" cy="47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rgbClr val="3CA0D1"/>
                </a:solidFill>
                <a:latin typeface="Bebas Neue" panose="020B0606020202050201" pitchFamily="34" charset="0"/>
              </a:rPr>
              <a:t>MARCHER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D59D84-CD7F-4078-9231-A703F1B70826}"/>
              </a:ext>
            </a:extLst>
          </p:cNvPr>
          <p:cNvSpPr/>
          <p:nvPr/>
        </p:nvSpPr>
        <p:spPr>
          <a:xfrm>
            <a:off x="2836292" y="1811626"/>
            <a:ext cx="1429634" cy="3879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3CA0D1"/>
                </a:solidFill>
                <a:latin typeface="Bebas Neue" panose="020B0606020202050201"/>
                <a:ea typeface="Calibri" panose="020F0502020204030204" pitchFamily="34" charset="0"/>
                <a:cs typeface="Times New Roman" panose="02020603050405020304" pitchFamily="18" charset="0"/>
              </a:rPr>
              <a:t>COURIR</a:t>
            </a:r>
            <a:endParaRPr lang="en-CA" sz="2400" b="1" dirty="0">
              <a:solidFill>
                <a:srgbClr val="3CA0D1"/>
              </a:solidFill>
              <a:latin typeface="Bebas Neue" panose="020B0606020202050201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3308B89-3D89-4228-BD1A-072A251F58AF}"/>
              </a:ext>
            </a:extLst>
          </p:cNvPr>
          <p:cNvSpPr/>
          <p:nvPr/>
        </p:nvSpPr>
        <p:spPr>
          <a:xfrm>
            <a:off x="4627468" y="1811626"/>
            <a:ext cx="1960729" cy="3879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3CA0D1"/>
                </a:solidFill>
                <a:latin typeface="Bebas Neue" panose="020B0606020202050201"/>
                <a:ea typeface="Calibri" panose="020F0502020204030204" pitchFamily="34" charset="0"/>
                <a:cs typeface="Times New Roman" panose="02020603050405020304" pitchFamily="18" charset="0"/>
              </a:rPr>
              <a:t>RANDONNER</a:t>
            </a:r>
            <a:endParaRPr lang="en-CA" sz="2400" b="1" dirty="0">
              <a:solidFill>
                <a:srgbClr val="3CA0D1"/>
              </a:solidFill>
              <a:latin typeface="Bebas Neue" panose="020B0606020202050201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CE19C33-CD2C-4C59-A1FF-076E68B0C9F0}"/>
              </a:ext>
            </a:extLst>
          </p:cNvPr>
          <p:cNvSpPr/>
          <p:nvPr/>
        </p:nvSpPr>
        <p:spPr>
          <a:xfrm>
            <a:off x="5432924" y="7451620"/>
            <a:ext cx="1048013" cy="917012"/>
          </a:xfrm>
          <a:prstGeom prst="rect">
            <a:avLst/>
          </a:prstGeom>
          <a:solidFill>
            <a:srgbClr val="8DC63F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000" b="1" dirty="0">
                <a:solidFill>
                  <a:schemeClr val="bg2">
                    <a:lumMod val="25000"/>
                  </a:schemeClr>
                </a:solidFill>
                <a:effectLst/>
                <a:latin typeface="Segoe UI" panose="020B0502040204020203" pitchFamily="34" charset="0"/>
              </a:rPr>
              <a:t>VOTRE LOGO        ICI</a:t>
            </a:r>
            <a:endParaRPr lang="en-CA" sz="2000" b="1" dirty="0">
              <a:solidFill>
                <a:schemeClr val="bg2">
                  <a:lumMod val="2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38F103-0EF2-49D1-9412-ED01C3134A5D}"/>
              </a:ext>
            </a:extLst>
          </p:cNvPr>
          <p:cNvSpPr txBox="1"/>
          <p:nvPr/>
        </p:nvSpPr>
        <p:spPr>
          <a:xfrm>
            <a:off x="408075" y="442009"/>
            <a:ext cx="6645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b="1" spc="600" dirty="0">
                <a:solidFill>
                  <a:srgbClr val="262835"/>
                </a:solidFill>
                <a:latin typeface="Bebas Neue"/>
              </a:rPr>
              <a:t>FRANCHIR LE PAS</a:t>
            </a:r>
          </a:p>
        </p:txBody>
      </p:sp>
    </p:spTree>
    <p:extLst>
      <p:ext uri="{BB962C8B-B14F-4D97-AF65-F5344CB8AC3E}">
        <p14:creationId xmlns:p14="http://schemas.microsoft.com/office/powerpoint/2010/main" val="136015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</Words>
  <Application>Microsoft Office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Avenir Next LT Pro Light</vt:lpstr>
      <vt:lpstr>Bebas Neue</vt:lpstr>
      <vt:lpstr>Calibri</vt:lpstr>
      <vt:lpstr>Calibri Light</vt:lpstr>
      <vt:lpstr>Segoe UI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2021-06-24T06:30:43Z</dcterms:created>
  <dcterms:modified xsi:type="dcterms:W3CDTF">2021-08-04T19:07:29Z</dcterms:modified>
</cp:coreProperties>
</file>